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8" r:id="rId1"/>
  </p:sldMasterIdLst>
  <p:notesMasterIdLst>
    <p:notesMasterId r:id="rId73"/>
  </p:notesMasterIdLst>
  <p:sldIdLst>
    <p:sldId id="362" r:id="rId2"/>
    <p:sldId id="257" r:id="rId3"/>
    <p:sldId id="258" r:id="rId4"/>
    <p:sldId id="259" r:id="rId5"/>
    <p:sldId id="260" r:id="rId6"/>
    <p:sldId id="261" r:id="rId7"/>
    <p:sldId id="262" r:id="rId8"/>
    <p:sldId id="263" r:id="rId9"/>
    <p:sldId id="264" r:id="rId10"/>
    <p:sldId id="265" r:id="rId11"/>
    <p:sldId id="266" r:id="rId12"/>
    <p:sldId id="268" r:id="rId13"/>
    <p:sldId id="275" r:id="rId14"/>
    <p:sldId id="276" r:id="rId15"/>
    <p:sldId id="269" r:id="rId16"/>
    <p:sldId id="366" r:id="rId17"/>
    <p:sldId id="364" r:id="rId18"/>
    <p:sldId id="368" r:id="rId19"/>
    <p:sldId id="337" r:id="rId20"/>
    <p:sldId id="270" r:id="rId21"/>
    <p:sldId id="271" r:id="rId22"/>
    <p:sldId id="272" r:id="rId23"/>
    <p:sldId id="274" r:id="rId24"/>
    <p:sldId id="381" r:id="rId25"/>
    <p:sldId id="370" r:id="rId26"/>
    <p:sldId id="372" r:id="rId27"/>
    <p:sldId id="374" r:id="rId28"/>
    <p:sldId id="290" r:id="rId29"/>
    <p:sldId id="377" r:id="rId30"/>
    <p:sldId id="378" r:id="rId31"/>
    <p:sldId id="281" r:id="rId32"/>
    <p:sldId id="282" r:id="rId33"/>
    <p:sldId id="283" r:id="rId34"/>
    <p:sldId id="284" r:id="rId35"/>
    <p:sldId id="285" r:id="rId36"/>
    <p:sldId id="291" r:id="rId37"/>
    <p:sldId id="380" r:id="rId38"/>
    <p:sldId id="292" r:id="rId39"/>
    <p:sldId id="293" r:id="rId40"/>
    <p:sldId id="295" r:id="rId41"/>
    <p:sldId id="296" r:id="rId42"/>
    <p:sldId id="297" r:id="rId43"/>
    <p:sldId id="299" r:id="rId44"/>
    <p:sldId id="301" r:id="rId45"/>
    <p:sldId id="303" r:id="rId46"/>
    <p:sldId id="305" r:id="rId47"/>
    <p:sldId id="307" r:id="rId48"/>
    <p:sldId id="309" r:id="rId49"/>
    <p:sldId id="311" r:id="rId50"/>
    <p:sldId id="315" r:id="rId51"/>
    <p:sldId id="317" r:id="rId52"/>
    <p:sldId id="319" r:id="rId53"/>
    <p:sldId id="321" r:id="rId54"/>
    <p:sldId id="323" r:id="rId55"/>
    <p:sldId id="313" r:id="rId56"/>
    <p:sldId id="386" r:id="rId57"/>
    <p:sldId id="331" r:id="rId58"/>
    <p:sldId id="329" r:id="rId59"/>
    <p:sldId id="382" r:id="rId60"/>
    <p:sldId id="341" r:id="rId61"/>
    <p:sldId id="383" r:id="rId62"/>
    <p:sldId id="343" r:id="rId63"/>
    <p:sldId id="384" r:id="rId64"/>
    <p:sldId id="345" r:id="rId65"/>
    <p:sldId id="347" r:id="rId66"/>
    <p:sldId id="349" r:id="rId67"/>
    <p:sldId id="351" r:id="rId68"/>
    <p:sldId id="353" r:id="rId69"/>
    <p:sldId id="355" r:id="rId70"/>
    <p:sldId id="357" r:id="rId71"/>
    <p:sldId id="359"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83279-05DC-4C8D-99BE-60609995C889}" type="doc">
      <dgm:prSet loTypeId="urn:microsoft.com/office/officeart/2005/8/layout/vList3" loCatId="list" qsTypeId="urn:microsoft.com/office/officeart/2005/8/quickstyle/simple1" qsCatId="simple" csTypeId="urn:microsoft.com/office/officeart/2005/8/colors/accent1_2" csCatId="accent1" phldr="1"/>
      <dgm:spPr/>
    </dgm:pt>
    <dgm:pt modelId="{5F87D31A-4252-438B-9719-579175E37111}">
      <dgm:prSet phldrT="[Текст]"/>
      <dgm:spPr>
        <a:xfrm rot="10800000">
          <a:off x="2114436" y="2335"/>
          <a:ext cx="7926323" cy="47182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dirty="0" smtClean="0"/>
            <a:t>сбор за пользование автомобильными дорогами автомобилями, зарегистрированными в Республике Молдова</a:t>
          </a:r>
          <a:endParaRPr lang="ru-RU" b="1" dirty="0">
            <a:solidFill>
              <a:sysClr val="window" lastClr="FFFFFF"/>
            </a:solidFill>
            <a:latin typeface="Calibri" panose="020F0502020204030204"/>
            <a:ea typeface="+mn-ea"/>
            <a:cs typeface="+mn-cs"/>
          </a:endParaRPr>
        </a:p>
      </dgm:t>
    </dgm:pt>
    <dgm:pt modelId="{CDF69C9B-C70A-4DDE-9E6B-BFB7DF6F119A}" type="parTrans" cxnId="{ADCE4541-22D3-495F-A582-208ADF8663A1}">
      <dgm:prSet/>
      <dgm:spPr/>
      <dgm:t>
        <a:bodyPr/>
        <a:lstStyle/>
        <a:p>
          <a:endParaRPr lang="ru-RU"/>
        </a:p>
      </dgm:t>
    </dgm:pt>
    <dgm:pt modelId="{4253C17E-973B-42C2-8441-5C980770E9D0}" type="sibTrans" cxnId="{ADCE4541-22D3-495F-A582-208ADF8663A1}">
      <dgm:prSet/>
      <dgm:spPr/>
      <dgm:t>
        <a:bodyPr/>
        <a:lstStyle/>
        <a:p>
          <a:endParaRPr lang="ru-RU"/>
        </a:p>
      </dgm:t>
    </dgm:pt>
    <dgm:pt modelId="{55D0EBFF-FA90-4B95-8B11-FCBA788CB10A}">
      <dgm:prSet phldrT="[Текст]"/>
      <dgm:spPr>
        <a:xfrm rot="10800000">
          <a:off x="2114436" y="614908"/>
          <a:ext cx="7926323" cy="47182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dirty="0" smtClean="0"/>
            <a:t>сбор за пользование автомобильными дорогами Республики Молдова автомобилями, не зарегистрированными в Республике Молдова (виньетка)</a:t>
          </a:r>
          <a:endParaRPr lang="ru-RU" b="1" dirty="0">
            <a:solidFill>
              <a:sysClr val="window" lastClr="FFFFFF"/>
            </a:solidFill>
            <a:latin typeface="Calibri" panose="020F0502020204030204"/>
            <a:ea typeface="+mn-ea"/>
            <a:cs typeface="+mn-cs"/>
          </a:endParaRPr>
        </a:p>
      </dgm:t>
    </dgm:pt>
    <dgm:pt modelId="{BDD6D9F8-ED78-452E-AF8D-1A1220B4B823}" type="parTrans" cxnId="{AB6CA326-BB7A-44C8-868E-B79F4CD6D6CA}">
      <dgm:prSet/>
      <dgm:spPr/>
      <dgm:t>
        <a:bodyPr/>
        <a:lstStyle/>
        <a:p>
          <a:endParaRPr lang="ru-RU"/>
        </a:p>
      </dgm:t>
    </dgm:pt>
    <dgm:pt modelId="{35EE9D0D-6F92-41A9-B0F1-949E529A64D9}" type="sibTrans" cxnId="{AB6CA326-BB7A-44C8-868E-B79F4CD6D6CA}">
      <dgm:prSet/>
      <dgm:spPr/>
      <dgm:t>
        <a:bodyPr/>
        <a:lstStyle/>
        <a:p>
          <a:endParaRPr lang="ru-RU"/>
        </a:p>
      </dgm:t>
    </dgm:pt>
    <dgm:pt modelId="{9DDB19D7-6367-44F9-B409-9C891BC797CE}">
      <dgm:prSet phldrT="[Текст]"/>
      <dgm:spPr>
        <a:xfrm rot="10800000">
          <a:off x="2114436" y="1227481"/>
          <a:ext cx="7926323" cy="47182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dirty="0" smtClean="0"/>
            <a:t>сбор за пользование автомобильными дорогами автомобилями с превышением допустимых общей массы, весовых нагрузок на ось или габаритных параметров</a:t>
          </a:r>
          <a:endParaRPr lang="ru-RU" b="1" dirty="0">
            <a:solidFill>
              <a:sysClr val="window" lastClr="FFFFFF"/>
            </a:solidFill>
            <a:latin typeface="Calibri" panose="020F0502020204030204"/>
            <a:ea typeface="+mn-ea"/>
            <a:cs typeface="+mn-cs"/>
          </a:endParaRPr>
        </a:p>
      </dgm:t>
    </dgm:pt>
    <dgm:pt modelId="{0386CEDB-6651-4E79-AF6F-40528669525F}" type="parTrans" cxnId="{0C8ED634-A5EA-4CF9-86C9-7A18DC06185F}">
      <dgm:prSet/>
      <dgm:spPr/>
      <dgm:t>
        <a:bodyPr/>
        <a:lstStyle/>
        <a:p>
          <a:endParaRPr lang="ru-RU"/>
        </a:p>
      </dgm:t>
    </dgm:pt>
    <dgm:pt modelId="{FCB0A39C-1384-466D-8F97-761AC6612403}" type="sibTrans" cxnId="{0C8ED634-A5EA-4CF9-86C9-7A18DC06185F}">
      <dgm:prSet/>
      <dgm:spPr/>
      <dgm:t>
        <a:bodyPr/>
        <a:lstStyle/>
        <a:p>
          <a:endParaRPr lang="ru-RU"/>
        </a:p>
      </dgm:t>
    </dgm:pt>
    <dgm:pt modelId="{CD754073-9DD0-4DEE-B31C-98C769BBF790}">
      <dgm:prSet phldrT="[Текст]"/>
      <dgm:spPr>
        <a:xfrm rot="10800000">
          <a:off x="2114436" y="1840053"/>
          <a:ext cx="7926323" cy="47182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dirty="0" smtClean="0"/>
            <a:t>сбор за пользование зоной дороги общего пользования и/или охранной зоной, за чертой населенных пунктов для ведения строительно-монтажных работ</a:t>
          </a:r>
          <a:endParaRPr lang="ru-RU" b="1" dirty="0">
            <a:solidFill>
              <a:sysClr val="window" lastClr="FFFFFF"/>
            </a:solidFill>
            <a:latin typeface="Calibri" panose="020F0502020204030204"/>
            <a:ea typeface="+mn-ea"/>
            <a:cs typeface="+mn-cs"/>
          </a:endParaRPr>
        </a:p>
      </dgm:t>
    </dgm:pt>
    <dgm:pt modelId="{D2381718-8541-4F8B-B616-87BF3F755C69}" type="parTrans" cxnId="{FBEF436C-FC82-418F-A257-10E8F07F88FA}">
      <dgm:prSet/>
      <dgm:spPr/>
      <dgm:t>
        <a:bodyPr/>
        <a:lstStyle/>
        <a:p>
          <a:endParaRPr lang="ru-RU"/>
        </a:p>
      </dgm:t>
    </dgm:pt>
    <dgm:pt modelId="{5E2D1823-39CB-4110-B525-DBA356CAC44C}" type="sibTrans" cxnId="{FBEF436C-FC82-418F-A257-10E8F07F88FA}">
      <dgm:prSet/>
      <dgm:spPr/>
      <dgm:t>
        <a:bodyPr/>
        <a:lstStyle/>
        <a:p>
          <a:endParaRPr lang="ru-RU"/>
        </a:p>
      </dgm:t>
    </dgm:pt>
    <dgm:pt modelId="{898FABF9-035A-40DE-AC98-B11BBDA3923A}">
      <dgm:prSet phldrT="[Текст]"/>
      <dgm:spPr>
        <a:xfrm rot="10800000">
          <a:off x="2114436" y="2452626"/>
          <a:ext cx="7926323" cy="47182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dirty="0" smtClean="0"/>
            <a:t>сбор за пользование зоной дороги общего пользования и/или охранной зоной, за чертой населенных пунктов для размещения наружной рекламы</a:t>
          </a:r>
          <a:endParaRPr lang="ru-RU" b="1" dirty="0">
            <a:solidFill>
              <a:sysClr val="window" lastClr="FFFFFF"/>
            </a:solidFill>
            <a:latin typeface="Calibri" panose="020F0502020204030204"/>
            <a:ea typeface="+mn-ea"/>
            <a:cs typeface="+mn-cs"/>
          </a:endParaRPr>
        </a:p>
      </dgm:t>
    </dgm:pt>
    <dgm:pt modelId="{A2AE2950-7E22-46FA-9370-F81F578138BB}" type="parTrans" cxnId="{B27718ED-D18C-4084-82D2-8F3B05AEBDFF}">
      <dgm:prSet/>
      <dgm:spPr/>
      <dgm:t>
        <a:bodyPr/>
        <a:lstStyle/>
        <a:p>
          <a:endParaRPr lang="ru-RU"/>
        </a:p>
      </dgm:t>
    </dgm:pt>
    <dgm:pt modelId="{1805C451-06E3-43C6-A688-E5FB980ABF0D}" type="sibTrans" cxnId="{B27718ED-D18C-4084-82D2-8F3B05AEBDFF}">
      <dgm:prSet/>
      <dgm:spPr/>
      <dgm:t>
        <a:bodyPr/>
        <a:lstStyle/>
        <a:p>
          <a:endParaRPr lang="ru-RU"/>
        </a:p>
      </dgm:t>
    </dgm:pt>
    <dgm:pt modelId="{592D2D9A-0D04-4B06-BBA2-B9A54F6799B5}">
      <dgm:prSet phldrT="[Текст]"/>
      <dgm:spPr>
        <a:xfrm rot="10800000">
          <a:off x="2114436" y="3065199"/>
          <a:ext cx="7926323" cy="47182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dirty="0" smtClean="0"/>
            <a:t>сбор за пользование зоной дороги общего пользования и/или охранной зоной, за чертой населенных пунктов для размещения объектов дорожного сервиса</a:t>
          </a:r>
          <a:endParaRPr lang="ru-RU" b="1" dirty="0">
            <a:solidFill>
              <a:sysClr val="window" lastClr="FFFFFF"/>
            </a:solidFill>
            <a:latin typeface="Calibri" panose="020F0502020204030204"/>
            <a:ea typeface="+mn-ea"/>
            <a:cs typeface="+mn-cs"/>
          </a:endParaRPr>
        </a:p>
      </dgm:t>
    </dgm:pt>
    <dgm:pt modelId="{67810058-5B24-4E0D-88C0-603EA65BD775}" type="parTrans" cxnId="{29CADC24-92BC-405D-B7D9-0C4B8BD592E3}">
      <dgm:prSet/>
      <dgm:spPr/>
      <dgm:t>
        <a:bodyPr/>
        <a:lstStyle/>
        <a:p>
          <a:endParaRPr lang="ru-RU"/>
        </a:p>
      </dgm:t>
    </dgm:pt>
    <dgm:pt modelId="{FEB4D415-04ED-4DB6-A738-DB9245F47808}" type="sibTrans" cxnId="{29CADC24-92BC-405D-B7D9-0C4B8BD592E3}">
      <dgm:prSet/>
      <dgm:spPr/>
      <dgm:t>
        <a:bodyPr/>
        <a:lstStyle/>
        <a:p>
          <a:endParaRPr lang="ru-RU"/>
        </a:p>
      </dgm:t>
    </dgm:pt>
    <dgm:pt modelId="{4B8D159F-C7DA-432B-AD9B-34FCFC8A8810}">
      <dgm:prSet phldrT="[Текст]"/>
      <dgm:spPr>
        <a:xfrm rot="10800000">
          <a:off x="2114436" y="3677772"/>
          <a:ext cx="7926323" cy="47182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i="0" dirty="0" smtClean="0"/>
            <a:t>сбор за выдачу разрешений на осуществление международных автотранспортных перевозок, многоразовых разрешений ЕКМТ, бортовых журналов к многоразовым разрешениям ЕКМТ, маршрутных книжек/маршрутных листов (</a:t>
          </a:r>
          <a:r>
            <a:rPr lang="ru-RU" b="1" i="0" dirty="0" err="1" smtClean="0"/>
            <a:t>Interbus</a:t>
          </a:r>
          <a:r>
            <a:rPr lang="ru-RU" b="1" i="0" dirty="0" smtClean="0"/>
            <a:t>)</a:t>
          </a:r>
          <a:endParaRPr lang="ru-RU" b="1" dirty="0">
            <a:solidFill>
              <a:sysClr val="window" lastClr="FFFFFF"/>
            </a:solidFill>
            <a:latin typeface="Calibri" panose="020F0502020204030204"/>
            <a:ea typeface="+mn-ea"/>
            <a:cs typeface="+mn-cs"/>
          </a:endParaRPr>
        </a:p>
      </dgm:t>
    </dgm:pt>
    <dgm:pt modelId="{54DF746A-3C0D-47F5-97F1-3729AB431D3A}" type="parTrans" cxnId="{E8EA8A82-7BFB-4C6A-95E7-03CAE9AD2B9B}">
      <dgm:prSet/>
      <dgm:spPr/>
      <dgm:t>
        <a:bodyPr/>
        <a:lstStyle/>
        <a:p>
          <a:endParaRPr lang="ru-RU"/>
        </a:p>
      </dgm:t>
    </dgm:pt>
    <dgm:pt modelId="{DCDB4BFC-57DA-46D3-B740-482FB53672AF}" type="sibTrans" cxnId="{E8EA8A82-7BFB-4C6A-95E7-03CAE9AD2B9B}">
      <dgm:prSet/>
      <dgm:spPr/>
      <dgm:t>
        <a:bodyPr/>
        <a:lstStyle/>
        <a:p>
          <a:endParaRPr lang="ru-RU"/>
        </a:p>
      </dgm:t>
    </dgm:pt>
    <dgm:pt modelId="{9C1BF775-E419-46BE-BD9B-1B4CDE785248}">
      <dgm:prSet phldrT="[Текст]"/>
      <dgm:spPr>
        <a:xfrm rot="10800000">
          <a:off x="2114436" y="4290344"/>
          <a:ext cx="7926323" cy="47182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i="0" dirty="0" smtClean="0"/>
            <a:t>сбор за реализацию природного газа, предназначенного для использования в качестве горючего для автотранспортных средств</a:t>
          </a:r>
          <a:endParaRPr lang="ru-RU" b="1" dirty="0">
            <a:solidFill>
              <a:sysClr val="window" lastClr="FFFFFF"/>
            </a:solidFill>
            <a:latin typeface="Calibri" panose="020F0502020204030204"/>
            <a:ea typeface="+mn-ea"/>
            <a:cs typeface="+mn-cs"/>
          </a:endParaRPr>
        </a:p>
      </dgm:t>
    </dgm:pt>
    <dgm:pt modelId="{16BF661B-224E-4448-816E-CBA2648B5E98}" type="parTrans" cxnId="{56F97898-F50D-4078-89FC-5B107DFC754A}">
      <dgm:prSet/>
      <dgm:spPr/>
      <dgm:t>
        <a:bodyPr/>
        <a:lstStyle/>
        <a:p>
          <a:endParaRPr lang="ru-RU"/>
        </a:p>
      </dgm:t>
    </dgm:pt>
    <dgm:pt modelId="{F3F01E5F-4F09-4445-A71A-644B370792FD}" type="sibTrans" cxnId="{56F97898-F50D-4078-89FC-5B107DFC754A}">
      <dgm:prSet/>
      <dgm:spPr/>
      <dgm:t>
        <a:bodyPr/>
        <a:lstStyle/>
        <a:p>
          <a:endParaRPr lang="ru-RU"/>
        </a:p>
      </dgm:t>
    </dgm:pt>
    <dgm:pt modelId="{E27E9820-5DBB-462C-BD27-02B8FBCB4961}" type="pres">
      <dgm:prSet presAssocID="{BBC83279-05DC-4C8D-99BE-60609995C889}" presName="linearFlow" presStyleCnt="0">
        <dgm:presLayoutVars>
          <dgm:dir/>
          <dgm:resizeHandles val="exact"/>
        </dgm:presLayoutVars>
      </dgm:prSet>
      <dgm:spPr/>
    </dgm:pt>
    <dgm:pt modelId="{0DF99451-A5AD-4434-BB90-0BD1796F1249}" type="pres">
      <dgm:prSet presAssocID="{5F87D31A-4252-438B-9719-579175E37111}" presName="composite" presStyleCnt="0"/>
      <dgm:spPr/>
    </dgm:pt>
    <dgm:pt modelId="{8B344A10-E7BA-44E7-B1D3-4259DCC00104}" type="pres">
      <dgm:prSet presAssocID="{5F87D31A-4252-438B-9719-579175E37111}" presName="imgShp" presStyleLbl="fgImgPlace1" presStyleIdx="0" presStyleCnt="8"/>
      <dgm:spPr>
        <a:xfrm>
          <a:off x="1878523" y="2335"/>
          <a:ext cx="471824" cy="4718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a:ln w="12700" cap="flat" cmpd="sng" algn="ctr">
          <a:solidFill>
            <a:sysClr val="window" lastClr="FFFFFF">
              <a:hueOff val="0"/>
              <a:satOff val="0"/>
              <a:lumOff val="0"/>
              <a:alphaOff val="0"/>
            </a:sysClr>
          </a:solidFill>
          <a:prstDash val="solid"/>
          <a:miter lim="800000"/>
        </a:ln>
        <a:effectLst/>
      </dgm:spPr>
    </dgm:pt>
    <dgm:pt modelId="{9076E6BD-49EF-47A0-BC57-ED7F7C73E614}" type="pres">
      <dgm:prSet presAssocID="{5F87D31A-4252-438B-9719-579175E37111}" presName="txShp" presStyleLbl="node1" presStyleIdx="0" presStyleCnt="8" custLinFactNeighborX="-643" custLinFactNeighborY="-3752">
        <dgm:presLayoutVars>
          <dgm:bulletEnabled val="1"/>
        </dgm:presLayoutVars>
      </dgm:prSet>
      <dgm:spPr>
        <a:prstGeom prst="homePlate">
          <a:avLst/>
        </a:prstGeom>
      </dgm:spPr>
      <dgm:t>
        <a:bodyPr/>
        <a:lstStyle/>
        <a:p>
          <a:endParaRPr lang="ru-RU"/>
        </a:p>
      </dgm:t>
    </dgm:pt>
    <dgm:pt modelId="{5D3B3D94-65A5-4155-B982-9D5CA031B02A}" type="pres">
      <dgm:prSet presAssocID="{4253C17E-973B-42C2-8441-5C980770E9D0}" presName="spacing" presStyleCnt="0"/>
      <dgm:spPr/>
    </dgm:pt>
    <dgm:pt modelId="{B43AA8EC-B9FC-47F7-BE2A-6E2C09C12792}" type="pres">
      <dgm:prSet presAssocID="{55D0EBFF-FA90-4B95-8B11-FCBA788CB10A}" presName="composite" presStyleCnt="0"/>
      <dgm:spPr/>
    </dgm:pt>
    <dgm:pt modelId="{241E8092-53CC-4613-A98B-1118D2494AC5}" type="pres">
      <dgm:prSet presAssocID="{55D0EBFF-FA90-4B95-8B11-FCBA788CB10A}" presName="imgShp" presStyleLbl="fgImgPlace1" presStyleIdx="1" presStyleCnt="8"/>
      <dgm:spPr>
        <a:xfrm>
          <a:off x="1878523" y="614908"/>
          <a:ext cx="471824" cy="4718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12700" cap="flat" cmpd="sng" algn="ctr">
          <a:solidFill>
            <a:sysClr val="window" lastClr="FFFFFF">
              <a:hueOff val="0"/>
              <a:satOff val="0"/>
              <a:lumOff val="0"/>
              <a:alphaOff val="0"/>
            </a:sysClr>
          </a:solidFill>
          <a:prstDash val="solid"/>
          <a:miter lim="800000"/>
        </a:ln>
        <a:effectLst/>
      </dgm:spPr>
    </dgm:pt>
    <dgm:pt modelId="{4D9E0FAE-FF71-495D-910A-EE5E8E1ED126}" type="pres">
      <dgm:prSet presAssocID="{55D0EBFF-FA90-4B95-8B11-FCBA788CB10A}" presName="txShp" presStyleLbl="node1" presStyleIdx="1" presStyleCnt="8">
        <dgm:presLayoutVars>
          <dgm:bulletEnabled val="1"/>
        </dgm:presLayoutVars>
      </dgm:prSet>
      <dgm:spPr>
        <a:prstGeom prst="homePlate">
          <a:avLst/>
        </a:prstGeom>
      </dgm:spPr>
      <dgm:t>
        <a:bodyPr/>
        <a:lstStyle/>
        <a:p>
          <a:endParaRPr lang="ru-RU"/>
        </a:p>
      </dgm:t>
    </dgm:pt>
    <dgm:pt modelId="{480B08C7-3766-4945-9793-F1B2C4889E0D}" type="pres">
      <dgm:prSet presAssocID="{35EE9D0D-6F92-41A9-B0F1-949E529A64D9}" presName="spacing" presStyleCnt="0"/>
      <dgm:spPr/>
    </dgm:pt>
    <dgm:pt modelId="{D3F29CC9-84A9-4CE2-B2F1-6AAB017CFE4D}" type="pres">
      <dgm:prSet presAssocID="{9DDB19D7-6367-44F9-B409-9C891BC797CE}" presName="composite" presStyleCnt="0"/>
      <dgm:spPr/>
    </dgm:pt>
    <dgm:pt modelId="{309C6AA4-5030-41C0-94EA-90B9D25DCB0C}" type="pres">
      <dgm:prSet presAssocID="{9DDB19D7-6367-44F9-B409-9C891BC797CE}" presName="imgShp" presStyleLbl="fgImgPlace1" presStyleIdx="2" presStyleCnt="8"/>
      <dgm:spPr>
        <a:xfrm>
          <a:off x="1878523" y="1227481"/>
          <a:ext cx="471824" cy="4718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 modelId="{BC30236A-3C16-4BFE-B0B6-79D243A996FE}" type="pres">
      <dgm:prSet presAssocID="{9DDB19D7-6367-44F9-B409-9C891BC797CE}" presName="txShp" presStyleLbl="node1" presStyleIdx="2" presStyleCnt="8">
        <dgm:presLayoutVars>
          <dgm:bulletEnabled val="1"/>
        </dgm:presLayoutVars>
      </dgm:prSet>
      <dgm:spPr>
        <a:prstGeom prst="homePlate">
          <a:avLst/>
        </a:prstGeom>
      </dgm:spPr>
      <dgm:t>
        <a:bodyPr/>
        <a:lstStyle/>
        <a:p>
          <a:endParaRPr lang="ru-RU"/>
        </a:p>
      </dgm:t>
    </dgm:pt>
    <dgm:pt modelId="{9876307D-B10C-4F53-9C8C-FBB92D98CE0D}" type="pres">
      <dgm:prSet presAssocID="{FCB0A39C-1384-466D-8F97-761AC6612403}" presName="spacing" presStyleCnt="0"/>
      <dgm:spPr/>
    </dgm:pt>
    <dgm:pt modelId="{C1CD91FD-22BC-49CE-BDA8-A8DDD2125F10}" type="pres">
      <dgm:prSet presAssocID="{CD754073-9DD0-4DEE-B31C-98C769BBF790}" presName="composite" presStyleCnt="0"/>
      <dgm:spPr/>
    </dgm:pt>
    <dgm:pt modelId="{D524BBFC-8DA3-41C1-A902-FF5B89F00B30}" type="pres">
      <dgm:prSet presAssocID="{CD754073-9DD0-4DEE-B31C-98C769BBF790}" presName="imgShp" presStyleLbl="fgImgPlace1" presStyleIdx="3" presStyleCnt="8"/>
      <dgm:spPr>
        <a:xfrm>
          <a:off x="1878523" y="1840053"/>
          <a:ext cx="471824" cy="47182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 modelId="{92B5C230-5A02-4D20-ABEE-BE280252A4CC}" type="pres">
      <dgm:prSet presAssocID="{CD754073-9DD0-4DEE-B31C-98C769BBF790}" presName="txShp" presStyleLbl="node1" presStyleIdx="3" presStyleCnt="8">
        <dgm:presLayoutVars>
          <dgm:bulletEnabled val="1"/>
        </dgm:presLayoutVars>
      </dgm:prSet>
      <dgm:spPr>
        <a:prstGeom prst="homePlate">
          <a:avLst/>
        </a:prstGeom>
      </dgm:spPr>
      <dgm:t>
        <a:bodyPr/>
        <a:lstStyle/>
        <a:p>
          <a:endParaRPr lang="ru-RU"/>
        </a:p>
      </dgm:t>
    </dgm:pt>
    <dgm:pt modelId="{623435A2-A5D4-4229-9958-9680C0860CE8}" type="pres">
      <dgm:prSet presAssocID="{5E2D1823-39CB-4110-B525-DBA356CAC44C}" presName="spacing" presStyleCnt="0"/>
      <dgm:spPr/>
    </dgm:pt>
    <dgm:pt modelId="{AC183247-DFB3-4FB3-8C39-5DBA1C759E28}" type="pres">
      <dgm:prSet presAssocID="{898FABF9-035A-40DE-AC98-B11BBDA3923A}" presName="composite" presStyleCnt="0"/>
      <dgm:spPr/>
    </dgm:pt>
    <dgm:pt modelId="{AFD9F095-35E6-42D3-937C-7AED0FF9C095}" type="pres">
      <dgm:prSet presAssocID="{898FABF9-035A-40DE-AC98-B11BBDA3923A}" presName="imgShp" presStyleLbl="fgImgPlace1" presStyleIdx="4" presStyleCnt="8"/>
      <dgm:spPr>
        <a:xfrm>
          <a:off x="1878523" y="2452626"/>
          <a:ext cx="471824" cy="47182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w="12700" cap="flat" cmpd="sng" algn="ctr">
          <a:solidFill>
            <a:sysClr val="window" lastClr="FFFFFF">
              <a:hueOff val="0"/>
              <a:satOff val="0"/>
              <a:lumOff val="0"/>
              <a:alphaOff val="0"/>
            </a:sysClr>
          </a:solidFill>
          <a:prstDash val="solid"/>
          <a:miter lim="800000"/>
        </a:ln>
        <a:effectLst/>
      </dgm:spPr>
    </dgm:pt>
    <dgm:pt modelId="{7519A609-C219-4C7A-B1E3-6BCB5CE1E298}" type="pres">
      <dgm:prSet presAssocID="{898FABF9-035A-40DE-AC98-B11BBDA3923A}" presName="txShp" presStyleLbl="node1" presStyleIdx="4" presStyleCnt="8">
        <dgm:presLayoutVars>
          <dgm:bulletEnabled val="1"/>
        </dgm:presLayoutVars>
      </dgm:prSet>
      <dgm:spPr>
        <a:prstGeom prst="homePlate">
          <a:avLst/>
        </a:prstGeom>
      </dgm:spPr>
      <dgm:t>
        <a:bodyPr/>
        <a:lstStyle/>
        <a:p>
          <a:endParaRPr lang="ru-RU"/>
        </a:p>
      </dgm:t>
    </dgm:pt>
    <dgm:pt modelId="{49B8313B-751E-4939-869A-5863F0FCB426}" type="pres">
      <dgm:prSet presAssocID="{1805C451-06E3-43C6-A688-E5FB980ABF0D}" presName="spacing" presStyleCnt="0"/>
      <dgm:spPr/>
    </dgm:pt>
    <dgm:pt modelId="{B7459D0D-AEFB-4D28-91BC-83EFDE4C9327}" type="pres">
      <dgm:prSet presAssocID="{592D2D9A-0D04-4B06-BBA2-B9A54F6799B5}" presName="composite" presStyleCnt="0"/>
      <dgm:spPr/>
    </dgm:pt>
    <dgm:pt modelId="{C1CC15E1-E39B-4F26-8BAF-23927E9671B8}" type="pres">
      <dgm:prSet presAssocID="{592D2D9A-0D04-4B06-BBA2-B9A54F6799B5}" presName="imgShp" presStyleLbl="fgImgPlace1" presStyleIdx="5" presStyleCnt="8"/>
      <dgm:spPr>
        <a:xfrm>
          <a:off x="1878523" y="3065199"/>
          <a:ext cx="471824" cy="47182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a:ln w="12700" cap="flat" cmpd="sng" algn="ctr">
          <a:solidFill>
            <a:sysClr val="window" lastClr="FFFFFF">
              <a:hueOff val="0"/>
              <a:satOff val="0"/>
              <a:lumOff val="0"/>
              <a:alphaOff val="0"/>
            </a:sysClr>
          </a:solidFill>
          <a:prstDash val="solid"/>
          <a:miter lim="800000"/>
        </a:ln>
        <a:effectLst/>
      </dgm:spPr>
    </dgm:pt>
    <dgm:pt modelId="{A999A8A1-0635-47D2-9CC1-F732D61CED0C}" type="pres">
      <dgm:prSet presAssocID="{592D2D9A-0D04-4B06-BBA2-B9A54F6799B5}" presName="txShp" presStyleLbl="node1" presStyleIdx="5" presStyleCnt="8">
        <dgm:presLayoutVars>
          <dgm:bulletEnabled val="1"/>
        </dgm:presLayoutVars>
      </dgm:prSet>
      <dgm:spPr>
        <a:prstGeom prst="homePlate">
          <a:avLst/>
        </a:prstGeom>
      </dgm:spPr>
      <dgm:t>
        <a:bodyPr/>
        <a:lstStyle/>
        <a:p>
          <a:endParaRPr lang="ru-RU"/>
        </a:p>
      </dgm:t>
    </dgm:pt>
    <dgm:pt modelId="{A6B90366-18A9-4A8F-BD3A-5934303ABE00}" type="pres">
      <dgm:prSet presAssocID="{FEB4D415-04ED-4DB6-A738-DB9245F47808}" presName="spacing" presStyleCnt="0"/>
      <dgm:spPr/>
    </dgm:pt>
    <dgm:pt modelId="{823555DB-2CD6-43D1-A8F9-466A56A49C49}" type="pres">
      <dgm:prSet presAssocID="{4B8D159F-C7DA-432B-AD9B-34FCFC8A8810}" presName="composite" presStyleCnt="0"/>
      <dgm:spPr/>
    </dgm:pt>
    <dgm:pt modelId="{76C18CDB-DF02-40D2-8CDC-1F0720CB0042}" type="pres">
      <dgm:prSet presAssocID="{4B8D159F-C7DA-432B-AD9B-34FCFC8A8810}" presName="imgShp" presStyleLbl="fgImgPlace1" presStyleIdx="6" presStyleCnt="8"/>
      <dgm:spPr>
        <a:xfrm>
          <a:off x="1878523" y="3677772"/>
          <a:ext cx="471824" cy="471824"/>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2000" r="-12000"/>
          </a:stretch>
        </a:blipFill>
        <a:ln w="12700" cap="flat" cmpd="sng" algn="ctr">
          <a:solidFill>
            <a:sysClr val="window" lastClr="FFFFFF">
              <a:hueOff val="0"/>
              <a:satOff val="0"/>
              <a:lumOff val="0"/>
              <a:alphaOff val="0"/>
            </a:sysClr>
          </a:solidFill>
          <a:prstDash val="solid"/>
          <a:miter lim="800000"/>
        </a:ln>
        <a:effectLst/>
      </dgm:spPr>
    </dgm:pt>
    <dgm:pt modelId="{6962F4F5-F5ED-4C97-810A-7C631158E2FF}" type="pres">
      <dgm:prSet presAssocID="{4B8D159F-C7DA-432B-AD9B-34FCFC8A8810}" presName="txShp" presStyleLbl="node1" presStyleIdx="6" presStyleCnt="8">
        <dgm:presLayoutVars>
          <dgm:bulletEnabled val="1"/>
        </dgm:presLayoutVars>
      </dgm:prSet>
      <dgm:spPr>
        <a:prstGeom prst="homePlate">
          <a:avLst/>
        </a:prstGeom>
      </dgm:spPr>
      <dgm:t>
        <a:bodyPr/>
        <a:lstStyle/>
        <a:p>
          <a:endParaRPr lang="ru-RU"/>
        </a:p>
      </dgm:t>
    </dgm:pt>
    <dgm:pt modelId="{A3EE9BAB-6E1A-4581-AED2-AC269442C7F3}" type="pres">
      <dgm:prSet presAssocID="{DCDB4BFC-57DA-46D3-B740-482FB53672AF}" presName="spacing" presStyleCnt="0"/>
      <dgm:spPr/>
    </dgm:pt>
    <dgm:pt modelId="{C0660084-DC1B-4B63-B09A-87990293EA41}" type="pres">
      <dgm:prSet presAssocID="{9C1BF775-E419-46BE-BD9B-1B4CDE785248}" presName="composite" presStyleCnt="0"/>
      <dgm:spPr/>
    </dgm:pt>
    <dgm:pt modelId="{B4B1D7D2-F594-4BA9-B503-D9448FB795AB}" type="pres">
      <dgm:prSet presAssocID="{9C1BF775-E419-46BE-BD9B-1B4CDE785248}" presName="imgShp" presStyleLbl="fgImgPlace1" presStyleIdx="7" presStyleCnt="8"/>
      <dgm:spPr>
        <a:xfrm>
          <a:off x="1878523" y="4290344"/>
          <a:ext cx="471824" cy="471824"/>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75000" r="-75000"/>
          </a:stretch>
        </a:blipFill>
        <a:ln w="12700" cap="flat" cmpd="sng" algn="ctr">
          <a:solidFill>
            <a:sysClr val="window" lastClr="FFFFFF">
              <a:hueOff val="0"/>
              <a:satOff val="0"/>
              <a:lumOff val="0"/>
              <a:alphaOff val="0"/>
            </a:sysClr>
          </a:solidFill>
          <a:prstDash val="solid"/>
          <a:miter lim="800000"/>
        </a:ln>
        <a:effectLst/>
      </dgm:spPr>
    </dgm:pt>
    <dgm:pt modelId="{84E8A45E-1F5F-4658-A5A2-9C7118B4510D}" type="pres">
      <dgm:prSet presAssocID="{9C1BF775-E419-46BE-BD9B-1B4CDE785248}" presName="txShp" presStyleLbl="node1" presStyleIdx="7" presStyleCnt="8">
        <dgm:presLayoutVars>
          <dgm:bulletEnabled val="1"/>
        </dgm:presLayoutVars>
      </dgm:prSet>
      <dgm:spPr>
        <a:prstGeom prst="homePlate">
          <a:avLst/>
        </a:prstGeom>
      </dgm:spPr>
      <dgm:t>
        <a:bodyPr/>
        <a:lstStyle/>
        <a:p>
          <a:endParaRPr lang="ru-RU"/>
        </a:p>
      </dgm:t>
    </dgm:pt>
  </dgm:ptLst>
  <dgm:cxnLst>
    <dgm:cxn modelId="{AC5FBF3C-B3E3-479A-B308-28DCACA38B1A}" type="presOf" srcId="{CD754073-9DD0-4DEE-B31C-98C769BBF790}" destId="{92B5C230-5A02-4D20-ABEE-BE280252A4CC}" srcOrd="0" destOrd="0" presId="urn:microsoft.com/office/officeart/2005/8/layout/vList3"/>
    <dgm:cxn modelId="{0C8ED634-A5EA-4CF9-86C9-7A18DC06185F}" srcId="{BBC83279-05DC-4C8D-99BE-60609995C889}" destId="{9DDB19D7-6367-44F9-B409-9C891BC797CE}" srcOrd="2" destOrd="0" parTransId="{0386CEDB-6651-4E79-AF6F-40528669525F}" sibTransId="{FCB0A39C-1384-466D-8F97-761AC6612403}"/>
    <dgm:cxn modelId="{FBEF436C-FC82-418F-A257-10E8F07F88FA}" srcId="{BBC83279-05DC-4C8D-99BE-60609995C889}" destId="{CD754073-9DD0-4DEE-B31C-98C769BBF790}" srcOrd="3" destOrd="0" parTransId="{D2381718-8541-4F8B-B616-87BF3F755C69}" sibTransId="{5E2D1823-39CB-4110-B525-DBA356CAC44C}"/>
    <dgm:cxn modelId="{8988CA5A-C655-4F21-BB2F-F969AC9A97A4}" type="presOf" srcId="{55D0EBFF-FA90-4B95-8B11-FCBA788CB10A}" destId="{4D9E0FAE-FF71-495D-910A-EE5E8E1ED126}" srcOrd="0" destOrd="0" presId="urn:microsoft.com/office/officeart/2005/8/layout/vList3"/>
    <dgm:cxn modelId="{B2F70066-688F-4029-AB5A-46E7B97D82ED}" type="presOf" srcId="{9C1BF775-E419-46BE-BD9B-1B4CDE785248}" destId="{84E8A45E-1F5F-4658-A5A2-9C7118B4510D}" srcOrd="0" destOrd="0" presId="urn:microsoft.com/office/officeart/2005/8/layout/vList3"/>
    <dgm:cxn modelId="{B27718ED-D18C-4084-82D2-8F3B05AEBDFF}" srcId="{BBC83279-05DC-4C8D-99BE-60609995C889}" destId="{898FABF9-035A-40DE-AC98-B11BBDA3923A}" srcOrd="4" destOrd="0" parTransId="{A2AE2950-7E22-46FA-9370-F81F578138BB}" sibTransId="{1805C451-06E3-43C6-A688-E5FB980ABF0D}"/>
    <dgm:cxn modelId="{4DFECAF2-515F-48EC-83B9-4F7821002CCD}" type="presOf" srcId="{592D2D9A-0D04-4B06-BBA2-B9A54F6799B5}" destId="{A999A8A1-0635-47D2-9CC1-F732D61CED0C}" srcOrd="0" destOrd="0" presId="urn:microsoft.com/office/officeart/2005/8/layout/vList3"/>
    <dgm:cxn modelId="{AB6CA326-BB7A-44C8-868E-B79F4CD6D6CA}" srcId="{BBC83279-05DC-4C8D-99BE-60609995C889}" destId="{55D0EBFF-FA90-4B95-8B11-FCBA788CB10A}" srcOrd="1" destOrd="0" parTransId="{BDD6D9F8-ED78-452E-AF8D-1A1220B4B823}" sibTransId="{35EE9D0D-6F92-41A9-B0F1-949E529A64D9}"/>
    <dgm:cxn modelId="{0506EBCD-EED2-4FFE-8AEF-3AB302D034BC}" type="presOf" srcId="{898FABF9-035A-40DE-AC98-B11BBDA3923A}" destId="{7519A609-C219-4C7A-B1E3-6BCB5CE1E298}" srcOrd="0" destOrd="0" presId="urn:microsoft.com/office/officeart/2005/8/layout/vList3"/>
    <dgm:cxn modelId="{9AF99C35-A916-467A-9B07-BF61746B5722}" type="presOf" srcId="{4B8D159F-C7DA-432B-AD9B-34FCFC8A8810}" destId="{6962F4F5-F5ED-4C97-810A-7C631158E2FF}" srcOrd="0" destOrd="0" presId="urn:microsoft.com/office/officeart/2005/8/layout/vList3"/>
    <dgm:cxn modelId="{A9F92F6C-5180-4274-8B0A-8D89F33221B5}" type="presOf" srcId="{5F87D31A-4252-438B-9719-579175E37111}" destId="{9076E6BD-49EF-47A0-BC57-ED7F7C73E614}" srcOrd="0" destOrd="0" presId="urn:microsoft.com/office/officeart/2005/8/layout/vList3"/>
    <dgm:cxn modelId="{56F97898-F50D-4078-89FC-5B107DFC754A}" srcId="{BBC83279-05DC-4C8D-99BE-60609995C889}" destId="{9C1BF775-E419-46BE-BD9B-1B4CDE785248}" srcOrd="7" destOrd="0" parTransId="{16BF661B-224E-4448-816E-CBA2648B5E98}" sibTransId="{F3F01E5F-4F09-4445-A71A-644B370792FD}"/>
    <dgm:cxn modelId="{30EF30E5-4917-45AE-BE56-B3FEFAC58591}" type="presOf" srcId="{BBC83279-05DC-4C8D-99BE-60609995C889}" destId="{E27E9820-5DBB-462C-BD27-02B8FBCB4961}" srcOrd="0" destOrd="0" presId="urn:microsoft.com/office/officeart/2005/8/layout/vList3"/>
    <dgm:cxn modelId="{ADCE4541-22D3-495F-A582-208ADF8663A1}" srcId="{BBC83279-05DC-4C8D-99BE-60609995C889}" destId="{5F87D31A-4252-438B-9719-579175E37111}" srcOrd="0" destOrd="0" parTransId="{CDF69C9B-C70A-4DDE-9E6B-BFB7DF6F119A}" sibTransId="{4253C17E-973B-42C2-8441-5C980770E9D0}"/>
    <dgm:cxn modelId="{74418EE8-81F7-4659-9D44-DBBFF8944781}" type="presOf" srcId="{9DDB19D7-6367-44F9-B409-9C891BC797CE}" destId="{BC30236A-3C16-4BFE-B0B6-79D243A996FE}" srcOrd="0" destOrd="0" presId="urn:microsoft.com/office/officeart/2005/8/layout/vList3"/>
    <dgm:cxn modelId="{29CADC24-92BC-405D-B7D9-0C4B8BD592E3}" srcId="{BBC83279-05DC-4C8D-99BE-60609995C889}" destId="{592D2D9A-0D04-4B06-BBA2-B9A54F6799B5}" srcOrd="5" destOrd="0" parTransId="{67810058-5B24-4E0D-88C0-603EA65BD775}" sibTransId="{FEB4D415-04ED-4DB6-A738-DB9245F47808}"/>
    <dgm:cxn modelId="{E8EA8A82-7BFB-4C6A-95E7-03CAE9AD2B9B}" srcId="{BBC83279-05DC-4C8D-99BE-60609995C889}" destId="{4B8D159F-C7DA-432B-AD9B-34FCFC8A8810}" srcOrd="6" destOrd="0" parTransId="{54DF746A-3C0D-47F5-97F1-3729AB431D3A}" sibTransId="{DCDB4BFC-57DA-46D3-B740-482FB53672AF}"/>
    <dgm:cxn modelId="{4607B77A-0AF3-4A02-A992-3C1BA1B23923}" type="presParOf" srcId="{E27E9820-5DBB-462C-BD27-02B8FBCB4961}" destId="{0DF99451-A5AD-4434-BB90-0BD1796F1249}" srcOrd="0" destOrd="0" presId="urn:microsoft.com/office/officeart/2005/8/layout/vList3"/>
    <dgm:cxn modelId="{4B8D1D17-9071-4C96-92B6-BDFC70771E32}" type="presParOf" srcId="{0DF99451-A5AD-4434-BB90-0BD1796F1249}" destId="{8B344A10-E7BA-44E7-B1D3-4259DCC00104}" srcOrd="0" destOrd="0" presId="urn:microsoft.com/office/officeart/2005/8/layout/vList3"/>
    <dgm:cxn modelId="{870F9BDF-F167-4CA6-BE62-40939F4CC714}" type="presParOf" srcId="{0DF99451-A5AD-4434-BB90-0BD1796F1249}" destId="{9076E6BD-49EF-47A0-BC57-ED7F7C73E614}" srcOrd="1" destOrd="0" presId="urn:microsoft.com/office/officeart/2005/8/layout/vList3"/>
    <dgm:cxn modelId="{E80E2617-1DE8-445E-971D-3094E0C4BAB6}" type="presParOf" srcId="{E27E9820-5DBB-462C-BD27-02B8FBCB4961}" destId="{5D3B3D94-65A5-4155-B982-9D5CA031B02A}" srcOrd="1" destOrd="0" presId="urn:microsoft.com/office/officeart/2005/8/layout/vList3"/>
    <dgm:cxn modelId="{1C8FD173-B9B5-47CB-BA9D-D000FBE057DF}" type="presParOf" srcId="{E27E9820-5DBB-462C-BD27-02B8FBCB4961}" destId="{B43AA8EC-B9FC-47F7-BE2A-6E2C09C12792}" srcOrd="2" destOrd="0" presId="urn:microsoft.com/office/officeart/2005/8/layout/vList3"/>
    <dgm:cxn modelId="{1B488470-643B-42B0-8F1D-4BEBBA28620A}" type="presParOf" srcId="{B43AA8EC-B9FC-47F7-BE2A-6E2C09C12792}" destId="{241E8092-53CC-4613-A98B-1118D2494AC5}" srcOrd="0" destOrd="0" presId="urn:microsoft.com/office/officeart/2005/8/layout/vList3"/>
    <dgm:cxn modelId="{6C741B3A-6B28-49F0-8652-4D7072E6F8F4}" type="presParOf" srcId="{B43AA8EC-B9FC-47F7-BE2A-6E2C09C12792}" destId="{4D9E0FAE-FF71-495D-910A-EE5E8E1ED126}" srcOrd="1" destOrd="0" presId="urn:microsoft.com/office/officeart/2005/8/layout/vList3"/>
    <dgm:cxn modelId="{D44B3B88-07FB-4A85-9D0D-4269678CF344}" type="presParOf" srcId="{E27E9820-5DBB-462C-BD27-02B8FBCB4961}" destId="{480B08C7-3766-4945-9793-F1B2C4889E0D}" srcOrd="3" destOrd="0" presId="urn:microsoft.com/office/officeart/2005/8/layout/vList3"/>
    <dgm:cxn modelId="{CA5B636B-FE92-456F-BF8B-963DE5FFBEA7}" type="presParOf" srcId="{E27E9820-5DBB-462C-BD27-02B8FBCB4961}" destId="{D3F29CC9-84A9-4CE2-B2F1-6AAB017CFE4D}" srcOrd="4" destOrd="0" presId="urn:microsoft.com/office/officeart/2005/8/layout/vList3"/>
    <dgm:cxn modelId="{A8CC6413-5C1A-47A3-9DDC-9944B3338DA7}" type="presParOf" srcId="{D3F29CC9-84A9-4CE2-B2F1-6AAB017CFE4D}" destId="{309C6AA4-5030-41C0-94EA-90B9D25DCB0C}" srcOrd="0" destOrd="0" presId="urn:microsoft.com/office/officeart/2005/8/layout/vList3"/>
    <dgm:cxn modelId="{ADE1CF37-71E1-400B-AF7C-787567C1760C}" type="presParOf" srcId="{D3F29CC9-84A9-4CE2-B2F1-6AAB017CFE4D}" destId="{BC30236A-3C16-4BFE-B0B6-79D243A996FE}" srcOrd="1" destOrd="0" presId="urn:microsoft.com/office/officeart/2005/8/layout/vList3"/>
    <dgm:cxn modelId="{F6549657-CC05-4FF4-9A75-2107E1DDEC9E}" type="presParOf" srcId="{E27E9820-5DBB-462C-BD27-02B8FBCB4961}" destId="{9876307D-B10C-4F53-9C8C-FBB92D98CE0D}" srcOrd="5" destOrd="0" presId="urn:microsoft.com/office/officeart/2005/8/layout/vList3"/>
    <dgm:cxn modelId="{504C1C8F-4FE0-4EA8-B5AD-8F74DDBBC80A}" type="presParOf" srcId="{E27E9820-5DBB-462C-BD27-02B8FBCB4961}" destId="{C1CD91FD-22BC-49CE-BDA8-A8DDD2125F10}" srcOrd="6" destOrd="0" presId="urn:microsoft.com/office/officeart/2005/8/layout/vList3"/>
    <dgm:cxn modelId="{B10F1BBB-2220-47AC-9CFF-5EC3951F5171}" type="presParOf" srcId="{C1CD91FD-22BC-49CE-BDA8-A8DDD2125F10}" destId="{D524BBFC-8DA3-41C1-A902-FF5B89F00B30}" srcOrd="0" destOrd="0" presId="urn:microsoft.com/office/officeart/2005/8/layout/vList3"/>
    <dgm:cxn modelId="{C5EF7B82-F578-4F76-8CC0-7108D4B064F3}" type="presParOf" srcId="{C1CD91FD-22BC-49CE-BDA8-A8DDD2125F10}" destId="{92B5C230-5A02-4D20-ABEE-BE280252A4CC}" srcOrd="1" destOrd="0" presId="urn:microsoft.com/office/officeart/2005/8/layout/vList3"/>
    <dgm:cxn modelId="{BF51FA8E-B9F1-4D8A-80D9-2BD13F203AC5}" type="presParOf" srcId="{E27E9820-5DBB-462C-BD27-02B8FBCB4961}" destId="{623435A2-A5D4-4229-9958-9680C0860CE8}" srcOrd="7" destOrd="0" presId="urn:microsoft.com/office/officeart/2005/8/layout/vList3"/>
    <dgm:cxn modelId="{7104399A-7DE3-4619-989D-5A3491F45D59}" type="presParOf" srcId="{E27E9820-5DBB-462C-BD27-02B8FBCB4961}" destId="{AC183247-DFB3-4FB3-8C39-5DBA1C759E28}" srcOrd="8" destOrd="0" presId="urn:microsoft.com/office/officeart/2005/8/layout/vList3"/>
    <dgm:cxn modelId="{60C0273D-5760-4C91-96E3-BDD6C7A2967F}" type="presParOf" srcId="{AC183247-DFB3-4FB3-8C39-5DBA1C759E28}" destId="{AFD9F095-35E6-42D3-937C-7AED0FF9C095}" srcOrd="0" destOrd="0" presId="urn:microsoft.com/office/officeart/2005/8/layout/vList3"/>
    <dgm:cxn modelId="{2EBFE0D9-CF84-4D4C-AEC4-654E8A47884F}" type="presParOf" srcId="{AC183247-DFB3-4FB3-8C39-5DBA1C759E28}" destId="{7519A609-C219-4C7A-B1E3-6BCB5CE1E298}" srcOrd="1" destOrd="0" presId="urn:microsoft.com/office/officeart/2005/8/layout/vList3"/>
    <dgm:cxn modelId="{0D1FAA3A-516C-4D35-8BAE-2C96AA459D08}" type="presParOf" srcId="{E27E9820-5DBB-462C-BD27-02B8FBCB4961}" destId="{49B8313B-751E-4939-869A-5863F0FCB426}" srcOrd="9" destOrd="0" presId="urn:microsoft.com/office/officeart/2005/8/layout/vList3"/>
    <dgm:cxn modelId="{AE8E10AD-AC6F-43BE-AC9D-22047EE3E386}" type="presParOf" srcId="{E27E9820-5DBB-462C-BD27-02B8FBCB4961}" destId="{B7459D0D-AEFB-4D28-91BC-83EFDE4C9327}" srcOrd="10" destOrd="0" presId="urn:microsoft.com/office/officeart/2005/8/layout/vList3"/>
    <dgm:cxn modelId="{92740B2C-26EA-4FB9-AA3E-0DEA4F39042F}" type="presParOf" srcId="{B7459D0D-AEFB-4D28-91BC-83EFDE4C9327}" destId="{C1CC15E1-E39B-4F26-8BAF-23927E9671B8}" srcOrd="0" destOrd="0" presId="urn:microsoft.com/office/officeart/2005/8/layout/vList3"/>
    <dgm:cxn modelId="{56B601F0-BF40-4466-813F-A0AD1DEA4371}" type="presParOf" srcId="{B7459D0D-AEFB-4D28-91BC-83EFDE4C9327}" destId="{A999A8A1-0635-47D2-9CC1-F732D61CED0C}" srcOrd="1" destOrd="0" presId="urn:microsoft.com/office/officeart/2005/8/layout/vList3"/>
    <dgm:cxn modelId="{D32A89FB-81C7-44CD-9B48-C46B6518ACCD}" type="presParOf" srcId="{E27E9820-5DBB-462C-BD27-02B8FBCB4961}" destId="{A6B90366-18A9-4A8F-BD3A-5934303ABE00}" srcOrd="11" destOrd="0" presId="urn:microsoft.com/office/officeart/2005/8/layout/vList3"/>
    <dgm:cxn modelId="{8504F935-7679-4A8B-BA4E-1CAC86F2FAFD}" type="presParOf" srcId="{E27E9820-5DBB-462C-BD27-02B8FBCB4961}" destId="{823555DB-2CD6-43D1-A8F9-466A56A49C49}" srcOrd="12" destOrd="0" presId="urn:microsoft.com/office/officeart/2005/8/layout/vList3"/>
    <dgm:cxn modelId="{E0ACF37C-2F19-46C6-9E3C-74148FE8B141}" type="presParOf" srcId="{823555DB-2CD6-43D1-A8F9-466A56A49C49}" destId="{76C18CDB-DF02-40D2-8CDC-1F0720CB0042}" srcOrd="0" destOrd="0" presId="urn:microsoft.com/office/officeart/2005/8/layout/vList3"/>
    <dgm:cxn modelId="{4177140A-94A7-4DE4-B3E7-DA4F155D201F}" type="presParOf" srcId="{823555DB-2CD6-43D1-A8F9-466A56A49C49}" destId="{6962F4F5-F5ED-4C97-810A-7C631158E2FF}" srcOrd="1" destOrd="0" presId="urn:microsoft.com/office/officeart/2005/8/layout/vList3"/>
    <dgm:cxn modelId="{A43BBAB2-4174-447F-83A8-A0935279D46E}" type="presParOf" srcId="{E27E9820-5DBB-462C-BD27-02B8FBCB4961}" destId="{A3EE9BAB-6E1A-4581-AED2-AC269442C7F3}" srcOrd="13" destOrd="0" presId="urn:microsoft.com/office/officeart/2005/8/layout/vList3"/>
    <dgm:cxn modelId="{7506156A-4737-47D8-957C-DCF010545839}" type="presParOf" srcId="{E27E9820-5DBB-462C-BD27-02B8FBCB4961}" destId="{C0660084-DC1B-4B63-B09A-87990293EA41}" srcOrd="14" destOrd="0" presId="urn:microsoft.com/office/officeart/2005/8/layout/vList3"/>
    <dgm:cxn modelId="{560A4F2F-7DD3-42DF-B1F1-37B4541F2155}" type="presParOf" srcId="{C0660084-DC1B-4B63-B09A-87990293EA41}" destId="{B4B1D7D2-F594-4BA9-B503-D9448FB795AB}" srcOrd="0" destOrd="0" presId="urn:microsoft.com/office/officeart/2005/8/layout/vList3"/>
    <dgm:cxn modelId="{73CC26C9-AD06-4196-961A-02E1D27F5BAC}" type="presParOf" srcId="{C0660084-DC1B-4B63-B09A-87990293EA41}" destId="{84E8A45E-1F5F-4658-A5A2-9C7118B4510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6E6BD-49EF-47A0-BC57-ED7F7C73E614}">
      <dsp:nvSpPr>
        <dsp:cNvPr id="0" name=""/>
        <dsp:cNvSpPr/>
      </dsp:nvSpPr>
      <dsp:spPr>
        <a:xfrm rot="10800000">
          <a:off x="1601283" y="0"/>
          <a:ext cx="6026387" cy="488433"/>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86" tIns="34290" rIns="64008" bIns="34290" numCol="1" spcCol="1270" anchor="ctr" anchorCtr="0">
          <a:noAutofit/>
        </a:bodyPr>
        <a:lstStyle/>
        <a:p>
          <a:pPr lvl="0" algn="ctr" defTabSz="400050">
            <a:lnSpc>
              <a:spcPct val="90000"/>
            </a:lnSpc>
            <a:spcBef>
              <a:spcPct val="0"/>
            </a:spcBef>
            <a:spcAft>
              <a:spcPct val="35000"/>
            </a:spcAft>
            <a:buNone/>
          </a:pPr>
          <a:r>
            <a:rPr lang="ru-RU" sz="900" b="1" kern="1200" dirty="0" smtClean="0"/>
            <a:t>сбор за пользование автомобильными дорогами автомобилями, зарегистрированными в Республике Молдова</a:t>
          </a:r>
          <a:endParaRPr lang="ru-RU" sz="900" b="1" kern="1200" dirty="0">
            <a:solidFill>
              <a:sysClr val="window" lastClr="FFFFFF"/>
            </a:solidFill>
            <a:latin typeface="Calibri" panose="020F0502020204030204"/>
            <a:ea typeface="+mn-ea"/>
            <a:cs typeface="+mn-cs"/>
          </a:endParaRPr>
        </a:p>
      </dsp:txBody>
      <dsp:txXfrm rot="10800000">
        <a:off x="1723391" y="0"/>
        <a:ext cx="5904279" cy="488433"/>
      </dsp:txXfrm>
    </dsp:sp>
    <dsp:sp modelId="{8B344A10-E7BA-44E7-B1D3-4259DCC00104}">
      <dsp:nvSpPr>
        <dsp:cNvPr id="0" name=""/>
        <dsp:cNvSpPr/>
      </dsp:nvSpPr>
      <dsp:spPr>
        <a:xfrm>
          <a:off x="1395816" y="579"/>
          <a:ext cx="488433" cy="48843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D9E0FAE-FF71-495D-910A-EE5E8E1ED126}">
      <dsp:nvSpPr>
        <dsp:cNvPr id="0" name=""/>
        <dsp:cNvSpPr/>
      </dsp:nvSpPr>
      <dsp:spPr>
        <a:xfrm rot="10800000">
          <a:off x="1640033" y="634814"/>
          <a:ext cx="6026387" cy="488433"/>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86" tIns="34290" rIns="64008" bIns="34290" numCol="1" spcCol="1270" anchor="ctr" anchorCtr="0">
          <a:noAutofit/>
        </a:bodyPr>
        <a:lstStyle/>
        <a:p>
          <a:pPr lvl="0" algn="ctr" defTabSz="400050">
            <a:lnSpc>
              <a:spcPct val="90000"/>
            </a:lnSpc>
            <a:spcBef>
              <a:spcPct val="0"/>
            </a:spcBef>
            <a:spcAft>
              <a:spcPct val="35000"/>
            </a:spcAft>
            <a:buNone/>
          </a:pPr>
          <a:r>
            <a:rPr lang="ru-RU" sz="900" b="1" kern="1200" dirty="0" smtClean="0"/>
            <a:t>сбор за пользование автомобильными дорогами Республики Молдова автомобилями, не зарегистрированными в Республике Молдова (виньетка)</a:t>
          </a:r>
          <a:endParaRPr lang="ru-RU" sz="900" b="1" kern="1200" dirty="0">
            <a:solidFill>
              <a:sysClr val="window" lastClr="FFFFFF"/>
            </a:solidFill>
            <a:latin typeface="Calibri" panose="020F0502020204030204"/>
            <a:ea typeface="+mn-ea"/>
            <a:cs typeface="+mn-cs"/>
          </a:endParaRPr>
        </a:p>
      </dsp:txBody>
      <dsp:txXfrm rot="10800000">
        <a:off x="1762141" y="634814"/>
        <a:ext cx="5904279" cy="488433"/>
      </dsp:txXfrm>
    </dsp:sp>
    <dsp:sp modelId="{241E8092-53CC-4613-A98B-1118D2494AC5}">
      <dsp:nvSpPr>
        <dsp:cNvPr id="0" name=""/>
        <dsp:cNvSpPr/>
      </dsp:nvSpPr>
      <dsp:spPr>
        <a:xfrm>
          <a:off x="1395816" y="634814"/>
          <a:ext cx="488433" cy="48843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C30236A-3C16-4BFE-B0B6-79D243A996FE}">
      <dsp:nvSpPr>
        <dsp:cNvPr id="0" name=""/>
        <dsp:cNvSpPr/>
      </dsp:nvSpPr>
      <dsp:spPr>
        <a:xfrm rot="10800000">
          <a:off x="1640033" y="1269049"/>
          <a:ext cx="6026387" cy="488433"/>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86" tIns="34290" rIns="64008" bIns="34290" numCol="1" spcCol="1270" anchor="ctr" anchorCtr="0">
          <a:noAutofit/>
        </a:bodyPr>
        <a:lstStyle/>
        <a:p>
          <a:pPr lvl="0" algn="ctr" defTabSz="400050">
            <a:lnSpc>
              <a:spcPct val="90000"/>
            </a:lnSpc>
            <a:spcBef>
              <a:spcPct val="0"/>
            </a:spcBef>
            <a:spcAft>
              <a:spcPct val="35000"/>
            </a:spcAft>
            <a:buNone/>
          </a:pPr>
          <a:r>
            <a:rPr lang="ru-RU" sz="900" b="1" kern="1200" dirty="0" smtClean="0"/>
            <a:t>сбор за пользование автомобильными дорогами автомобилями с превышением допустимых общей массы, весовых нагрузок на ось или габаритных параметров</a:t>
          </a:r>
          <a:endParaRPr lang="ru-RU" sz="900" b="1" kern="1200" dirty="0">
            <a:solidFill>
              <a:sysClr val="window" lastClr="FFFFFF"/>
            </a:solidFill>
            <a:latin typeface="Calibri" panose="020F0502020204030204"/>
            <a:ea typeface="+mn-ea"/>
            <a:cs typeface="+mn-cs"/>
          </a:endParaRPr>
        </a:p>
      </dsp:txBody>
      <dsp:txXfrm rot="10800000">
        <a:off x="1762141" y="1269049"/>
        <a:ext cx="5904279" cy="488433"/>
      </dsp:txXfrm>
    </dsp:sp>
    <dsp:sp modelId="{309C6AA4-5030-41C0-94EA-90B9D25DCB0C}">
      <dsp:nvSpPr>
        <dsp:cNvPr id="0" name=""/>
        <dsp:cNvSpPr/>
      </dsp:nvSpPr>
      <dsp:spPr>
        <a:xfrm>
          <a:off x="1395816" y="1269049"/>
          <a:ext cx="488433" cy="48843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2B5C230-5A02-4D20-ABEE-BE280252A4CC}">
      <dsp:nvSpPr>
        <dsp:cNvPr id="0" name=""/>
        <dsp:cNvSpPr/>
      </dsp:nvSpPr>
      <dsp:spPr>
        <a:xfrm rot="10800000">
          <a:off x="1640033" y="1903284"/>
          <a:ext cx="6026387" cy="488433"/>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86" tIns="34290" rIns="64008" bIns="34290" numCol="1" spcCol="1270" anchor="ctr" anchorCtr="0">
          <a:noAutofit/>
        </a:bodyPr>
        <a:lstStyle/>
        <a:p>
          <a:pPr lvl="0" algn="ctr" defTabSz="400050">
            <a:lnSpc>
              <a:spcPct val="90000"/>
            </a:lnSpc>
            <a:spcBef>
              <a:spcPct val="0"/>
            </a:spcBef>
            <a:spcAft>
              <a:spcPct val="35000"/>
            </a:spcAft>
            <a:buNone/>
          </a:pPr>
          <a:r>
            <a:rPr lang="ru-RU" sz="900" b="1" kern="1200" dirty="0" smtClean="0"/>
            <a:t>сбор за пользование зоной дороги общего пользования и/или охранной зоной, за чертой населенных пунктов для ведения строительно-монтажных работ</a:t>
          </a:r>
          <a:endParaRPr lang="ru-RU" sz="900" b="1" kern="1200" dirty="0">
            <a:solidFill>
              <a:sysClr val="window" lastClr="FFFFFF"/>
            </a:solidFill>
            <a:latin typeface="Calibri" panose="020F0502020204030204"/>
            <a:ea typeface="+mn-ea"/>
            <a:cs typeface="+mn-cs"/>
          </a:endParaRPr>
        </a:p>
      </dsp:txBody>
      <dsp:txXfrm rot="10800000">
        <a:off x="1762141" y="1903284"/>
        <a:ext cx="5904279" cy="488433"/>
      </dsp:txXfrm>
    </dsp:sp>
    <dsp:sp modelId="{D524BBFC-8DA3-41C1-A902-FF5B89F00B30}">
      <dsp:nvSpPr>
        <dsp:cNvPr id="0" name=""/>
        <dsp:cNvSpPr/>
      </dsp:nvSpPr>
      <dsp:spPr>
        <a:xfrm>
          <a:off x="1395816" y="1903284"/>
          <a:ext cx="488433" cy="48843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519A609-C219-4C7A-B1E3-6BCB5CE1E298}">
      <dsp:nvSpPr>
        <dsp:cNvPr id="0" name=""/>
        <dsp:cNvSpPr/>
      </dsp:nvSpPr>
      <dsp:spPr>
        <a:xfrm rot="10800000">
          <a:off x="1640033" y="2537519"/>
          <a:ext cx="6026387" cy="488433"/>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86" tIns="34290" rIns="64008" bIns="34290" numCol="1" spcCol="1270" anchor="ctr" anchorCtr="0">
          <a:noAutofit/>
        </a:bodyPr>
        <a:lstStyle/>
        <a:p>
          <a:pPr lvl="0" algn="ctr" defTabSz="400050">
            <a:lnSpc>
              <a:spcPct val="90000"/>
            </a:lnSpc>
            <a:spcBef>
              <a:spcPct val="0"/>
            </a:spcBef>
            <a:spcAft>
              <a:spcPct val="35000"/>
            </a:spcAft>
            <a:buNone/>
          </a:pPr>
          <a:r>
            <a:rPr lang="ru-RU" sz="900" b="1" kern="1200" dirty="0" smtClean="0"/>
            <a:t>сбор за пользование зоной дороги общего пользования и/или охранной зоной, за чертой населенных пунктов для размещения наружной рекламы</a:t>
          </a:r>
          <a:endParaRPr lang="ru-RU" sz="900" b="1" kern="1200" dirty="0">
            <a:solidFill>
              <a:sysClr val="window" lastClr="FFFFFF"/>
            </a:solidFill>
            <a:latin typeface="Calibri" panose="020F0502020204030204"/>
            <a:ea typeface="+mn-ea"/>
            <a:cs typeface="+mn-cs"/>
          </a:endParaRPr>
        </a:p>
      </dsp:txBody>
      <dsp:txXfrm rot="10800000">
        <a:off x="1762141" y="2537519"/>
        <a:ext cx="5904279" cy="488433"/>
      </dsp:txXfrm>
    </dsp:sp>
    <dsp:sp modelId="{AFD9F095-35E6-42D3-937C-7AED0FF9C095}">
      <dsp:nvSpPr>
        <dsp:cNvPr id="0" name=""/>
        <dsp:cNvSpPr/>
      </dsp:nvSpPr>
      <dsp:spPr>
        <a:xfrm>
          <a:off x="1395816" y="2537519"/>
          <a:ext cx="488433" cy="48843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999A8A1-0635-47D2-9CC1-F732D61CED0C}">
      <dsp:nvSpPr>
        <dsp:cNvPr id="0" name=""/>
        <dsp:cNvSpPr/>
      </dsp:nvSpPr>
      <dsp:spPr>
        <a:xfrm rot="10800000">
          <a:off x="1640033" y="3171754"/>
          <a:ext cx="6026387" cy="488433"/>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86" tIns="34290" rIns="64008" bIns="34290" numCol="1" spcCol="1270" anchor="ctr" anchorCtr="0">
          <a:noAutofit/>
        </a:bodyPr>
        <a:lstStyle/>
        <a:p>
          <a:pPr lvl="0" algn="ctr" defTabSz="400050">
            <a:lnSpc>
              <a:spcPct val="90000"/>
            </a:lnSpc>
            <a:spcBef>
              <a:spcPct val="0"/>
            </a:spcBef>
            <a:spcAft>
              <a:spcPct val="35000"/>
            </a:spcAft>
            <a:buNone/>
          </a:pPr>
          <a:r>
            <a:rPr lang="ru-RU" sz="900" b="1" kern="1200" dirty="0" smtClean="0"/>
            <a:t>сбор за пользование зоной дороги общего пользования и/или охранной зоной, за чертой населенных пунктов для размещения объектов дорожного сервиса</a:t>
          </a:r>
          <a:endParaRPr lang="ru-RU" sz="900" b="1" kern="1200" dirty="0">
            <a:solidFill>
              <a:sysClr val="window" lastClr="FFFFFF"/>
            </a:solidFill>
            <a:latin typeface="Calibri" panose="020F0502020204030204"/>
            <a:ea typeface="+mn-ea"/>
            <a:cs typeface="+mn-cs"/>
          </a:endParaRPr>
        </a:p>
      </dsp:txBody>
      <dsp:txXfrm rot="10800000">
        <a:off x="1762141" y="3171754"/>
        <a:ext cx="5904279" cy="488433"/>
      </dsp:txXfrm>
    </dsp:sp>
    <dsp:sp modelId="{C1CC15E1-E39B-4F26-8BAF-23927E9671B8}">
      <dsp:nvSpPr>
        <dsp:cNvPr id="0" name=""/>
        <dsp:cNvSpPr/>
      </dsp:nvSpPr>
      <dsp:spPr>
        <a:xfrm>
          <a:off x="1395816" y="3171754"/>
          <a:ext cx="488433" cy="488433"/>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962F4F5-F5ED-4C97-810A-7C631158E2FF}">
      <dsp:nvSpPr>
        <dsp:cNvPr id="0" name=""/>
        <dsp:cNvSpPr/>
      </dsp:nvSpPr>
      <dsp:spPr>
        <a:xfrm rot="10800000">
          <a:off x="1640033" y="3805989"/>
          <a:ext cx="6026387" cy="488433"/>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86" tIns="34290" rIns="64008" bIns="34290" numCol="1" spcCol="1270" anchor="ctr" anchorCtr="0">
          <a:noAutofit/>
        </a:bodyPr>
        <a:lstStyle/>
        <a:p>
          <a:pPr lvl="0" algn="ctr" defTabSz="400050">
            <a:lnSpc>
              <a:spcPct val="90000"/>
            </a:lnSpc>
            <a:spcBef>
              <a:spcPct val="0"/>
            </a:spcBef>
            <a:spcAft>
              <a:spcPct val="35000"/>
            </a:spcAft>
            <a:buNone/>
          </a:pPr>
          <a:r>
            <a:rPr lang="ru-RU" sz="900" b="1" i="0" kern="1200" dirty="0" smtClean="0"/>
            <a:t>сбор за выдачу разрешений на осуществление международных автотранспортных перевозок, многоразовых разрешений ЕКМТ, бортовых журналов к многоразовым разрешениям ЕКМТ, маршрутных книжек/маршрутных листов (</a:t>
          </a:r>
          <a:r>
            <a:rPr lang="ru-RU" sz="900" b="1" i="0" kern="1200" dirty="0" err="1" smtClean="0"/>
            <a:t>Interbus</a:t>
          </a:r>
          <a:r>
            <a:rPr lang="ru-RU" sz="900" b="1" i="0" kern="1200" dirty="0" smtClean="0"/>
            <a:t>)</a:t>
          </a:r>
          <a:endParaRPr lang="ru-RU" sz="900" b="1" kern="1200" dirty="0">
            <a:solidFill>
              <a:sysClr val="window" lastClr="FFFFFF"/>
            </a:solidFill>
            <a:latin typeface="Calibri" panose="020F0502020204030204"/>
            <a:ea typeface="+mn-ea"/>
            <a:cs typeface="+mn-cs"/>
          </a:endParaRPr>
        </a:p>
      </dsp:txBody>
      <dsp:txXfrm rot="10800000">
        <a:off x="1762141" y="3805989"/>
        <a:ext cx="5904279" cy="488433"/>
      </dsp:txXfrm>
    </dsp:sp>
    <dsp:sp modelId="{76C18CDB-DF02-40D2-8CDC-1F0720CB0042}">
      <dsp:nvSpPr>
        <dsp:cNvPr id="0" name=""/>
        <dsp:cNvSpPr/>
      </dsp:nvSpPr>
      <dsp:spPr>
        <a:xfrm>
          <a:off x="1395816" y="3805989"/>
          <a:ext cx="488433" cy="488433"/>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2000" r="-1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4E8A45E-1F5F-4658-A5A2-9C7118B4510D}">
      <dsp:nvSpPr>
        <dsp:cNvPr id="0" name=""/>
        <dsp:cNvSpPr/>
      </dsp:nvSpPr>
      <dsp:spPr>
        <a:xfrm rot="10800000">
          <a:off x="1640033" y="4440224"/>
          <a:ext cx="6026387" cy="488433"/>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86" tIns="34290" rIns="64008" bIns="34290" numCol="1" spcCol="1270" anchor="ctr" anchorCtr="0">
          <a:noAutofit/>
        </a:bodyPr>
        <a:lstStyle/>
        <a:p>
          <a:pPr lvl="0" algn="ctr" defTabSz="400050">
            <a:lnSpc>
              <a:spcPct val="90000"/>
            </a:lnSpc>
            <a:spcBef>
              <a:spcPct val="0"/>
            </a:spcBef>
            <a:spcAft>
              <a:spcPct val="35000"/>
            </a:spcAft>
            <a:buNone/>
          </a:pPr>
          <a:r>
            <a:rPr lang="ru-RU" sz="900" b="1" i="0" kern="1200" dirty="0" smtClean="0"/>
            <a:t>сбор за реализацию природного газа, предназначенного для использования в качестве горючего для автотранспортных средств</a:t>
          </a:r>
          <a:endParaRPr lang="ru-RU" sz="900" b="1" kern="1200" dirty="0">
            <a:solidFill>
              <a:sysClr val="window" lastClr="FFFFFF"/>
            </a:solidFill>
            <a:latin typeface="Calibri" panose="020F0502020204030204"/>
            <a:ea typeface="+mn-ea"/>
            <a:cs typeface="+mn-cs"/>
          </a:endParaRPr>
        </a:p>
      </dsp:txBody>
      <dsp:txXfrm rot="10800000">
        <a:off x="1762141" y="4440224"/>
        <a:ext cx="5904279" cy="488433"/>
      </dsp:txXfrm>
    </dsp:sp>
    <dsp:sp modelId="{B4B1D7D2-F594-4BA9-B503-D9448FB795AB}">
      <dsp:nvSpPr>
        <dsp:cNvPr id="0" name=""/>
        <dsp:cNvSpPr/>
      </dsp:nvSpPr>
      <dsp:spPr>
        <a:xfrm>
          <a:off x="1395816" y="4440224"/>
          <a:ext cx="488433" cy="488433"/>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75000" r="-7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65229-5C65-493E-A297-88B4C50BB9AC}" type="datetimeFigureOut">
              <a:rPr lang="ru-RU" smtClean="0"/>
              <a:t>06.02.2024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F3E12-90E6-437E-95A2-BCA2F7621C47}" type="slidenum">
              <a:rPr lang="ru-RU" smtClean="0"/>
              <a:t>‹#›</a:t>
            </a:fld>
            <a:endParaRPr lang="ru-RU"/>
          </a:p>
        </p:txBody>
      </p:sp>
    </p:spTree>
    <p:extLst>
      <p:ext uri="{BB962C8B-B14F-4D97-AF65-F5344CB8AC3E}">
        <p14:creationId xmlns:p14="http://schemas.microsoft.com/office/powerpoint/2010/main" val="108484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Darea</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seamă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se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prezintă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utilizînd</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în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mod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obligatoriu</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metode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automatizate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raportare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electronică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conform art.187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alin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.(21)</a:t>
            </a:r>
            <a:r>
              <a:rPr lang="ro-RO" sz="1200" dirty="0" smtClean="0">
                <a:latin typeface="Times New Roman" panose="02020603050405020304" pitchFamily="18" charset="0"/>
                <a:ea typeface="Cambria" panose="02040503050406030204" pitchFamily="18" charset="0"/>
                <a:cs typeface="Times New Roman" panose="02020603050405020304" pitchFamily="18" charset="0"/>
              </a:rPr>
              <a:t> din Codul fiscal</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a:t>
            </a:r>
            <a:endParaRPr lang="ru-RU" sz="1200" dirty="0" smtClean="0">
              <a:latin typeface="Times New Roman" panose="02020603050405020304" pitchFamily="18" charset="0"/>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85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3488"/>
            <a:ext cx="5924550" cy="3333750"/>
          </a:xfrm>
        </p:spPr>
      </p:sp>
      <p:sp>
        <p:nvSpPr>
          <p:cNvPr id="3" name="Заметки 2"/>
          <p:cNvSpPr>
            <a:spLocks noGrp="1"/>
          </p:cNvSpPr>
          <p:nvPr>
            <p:ph type="body" idx="1"/>
          </p:nvPr>
        </p:nvSpPr>
        <p:spPr/>
        <p:txBody>
          <a:bodyPr/>
          <a:lstStyle/>
          <a:p>
            <a:r>
              <a:rPr lang="ru-RU" dirty="0" smtClean="0"/>
              <a:t>Из списка местных сборов исключен сбор за паркование.</a:t>
            </a:r>
            <a:endParaRPr lang="ru-RU" dirty="0"/>
          </a:p>
        </p:txBody>
      </p:sp>
      <p:sp>
        <p:nvSpPr>
          <p:cNvPr id="4" name="Номер слайда 3"/>
          <p:cNvSpPr>
            <a:spLocks noGrp="1"/>
          </p:cNvSpPr>
          <p:nvPr>
            <p:ph type="sldNum" sz="quarter" idx="10"/>
          </p:nvPr>
        </p:nvSpPr>
        <p:spPr/>
        <p:txBody>
          <a:bodyPr/>
          <a:lstStyle/>
          <a:p>
            <a:fld id="{2FCB454C-0974-4720-A723-9EC6A801EFAC}" type="slidenum">
              <a:rPr lang="ru-RU" smtClean="0"/>
              <a:t>19</a:t>
            </a:fld>
            <a:endParaRPr lang="ru-RU"/>
          </a:p>
        </p:txBody>
      </p:sp>
    </p:spTree>
    <p:extLst>
      <p:ext uri="{BB962C8B-B14F-4D97-AF65-F5344CB8AC3E}">
        <p14:creationId xmlns:p14="http://schemas.microsoft.com/office/powerpoint/2010/main" val="316735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3A96DE-ED8E-40E2-92C3-24361330249D}" type="slidenum">
              <a:rPr lang="ru-RU" smtClean="0"/>
              <a:t>29</a:t>
            </a:fld>
            <a:endParaRPr lang="ru-RU"/>
          </a:p>
        </p:txBody>
      </p:sp>
    </p:spTree>
    <p:extLst>
      <p:ext uri="{BB962C8B-B14F-4D97-AF65-F5344CB8AC3E}">
        <p14:creationId xmlns:p14="http://schemas.microsoft.com/office/powerpoint/2010/main" val="397291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9EAC8D-D8E2-4E4E-A167-F034C31AA7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280591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9EAC8D-D8E2-4E4E-A167-F034C31AA7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1412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9EAC8D-D8E2-4E4E-A167-F034C31AA7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825937-AC46-D44F-8B19-3210E2C7F3E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306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9EAC8D-D8E2-4E4E-A167-F034C31AA7CA}"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338515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9EAC8D-D8E2-4E4E-A167-F034C31AA7CA}"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825937-AC46-D44F-8B19-3210E2C7F3E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627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9EAC8D-D8E2-4E4E-A167-F034C31AA7CA}"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78833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9EAC8D-D8E2-4E4E-A167-F034C31AA7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3772455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9EAC8D-D8E2-4E4E-A167-F034C31AA7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2562986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585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9EAC8D-D8E2-4E4E-A167-F034C31AA7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50581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9EAC8D-D8E2-4E4E-A167-F034C31AA7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277764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9EAC8D-D8E2-4E4E-A167-F034C31AA7CA}"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216088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9EAC8D-D8E2-4E4E-A167-F034C31AA7CA}"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216899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9EAC8D-D8E2-4E4E-A167-F034C31AA7CA}"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41171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EAC8D-D8E2-4E4E-A167-F034C31AA7CA}"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48336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9EAC8D-D8E2-4E4E-A167-F034C31AA7CA}"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227277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9EAC8D-D8E2-4E4E-A167-F034C31AA7CA}"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825937-AC46-D44F-8B19-3210E2C7F3EC}" type="slidenum">
              <a:rPr lang="en-US" smtClean="0"/>
              <a:t>‹#›</a:t>
            </a:fld>
            <a:endParaRPr lang="en-US"/>
          </a:p>
        </p:txBody>
      </p:sp>
    </p:spTree>
    <p:extLst>
      <p:ext uri="{BB962C8B-B14F-4D97-AF65-F5344CB8AC3E}">
        <p14:creationId xmlns:p14="http://schemas.microsoft.com/office/powerpoint/2010/main" val="336922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59EAC8D-D8E2-4E4E-A167-F034C31AA7CA}" type="datetimeFigureOut">
              <a:rPr lang="en-US" smtClean="0"/>
              <a:t>2/6/2024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0825937-AC46-D44F-8B19-3210E2C7F3EC}" type="slidenum">
              <a:rPr lang="en-US" smtClean="0"/>
              <a:t>‹#›</a:t>
            </a:fld>
            <a:endParaRPr lang="en-US"/>
          </a:p>
        </p:txBody>
      </p:sp>
    </p:spTree>
    <p:extLst>
      <p:ext uri="{BB962C8B-B14F-4D97-AF65-F5344CB8AC3E}">
        <p14:creationId xmlns:p14="http://schemas.microsoft.com/office/powerpoint/2010/main" val="55275812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________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package" Target="../embeddings/________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fs.md/" TargetMode="External"/><Relationship Id="rId2" Type="http://schemas.openxmlformats.org/officeDocument/2006/relationships/hyperlink" Target="http://www.actelocale.gov.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sp.gov.md/" TargetMode="Externa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sfs.md/" TargetMode="External"/><Relationship Id="rId2" Type="http://schemas.openxmlformats.org/officeDocument/2006/relationships/hyperlink" Target="http://www.actelocale.gov.md/" TargetMode="Externa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2133600" y="1208314"/>
            <a:ext cx="6725669" cy="4269377"/>
          </a:xfrm>
          <a:prstGeom prst="horizontalScroll">
            <a:avLst/>
          </a:prstGeom>
          <a:solidFill>
            <a:schemeClr val="accent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03124">
              <a:defRPr/>
            </a:pPr>
            <a:r>
              <a:rPr lang="ru-RU" sz="2177" b="1" i="1" dirty="0">
                <a:solidFill>
                  <a:prstClr val="black">
                    <a:lumMod val="95000"/>
                    <a:lumOff val="5000"/>
                  </a:prstClr>
                </a:solidFill>
                <a:latin typeface="Times New Roman" panose="02020603050405020304" pitchFamily="18" charset="0"/>
                <a:cs typeface="Times New Roman" panose="02020603050405020304" pitchFamily="18" charset="0"/>
              </a:rPr>
              <a:t>Особенности применения местных налогов и сборов, а также дорожных сборов в налоговом </a:t>
            </a:r>
            <a:r>
              <a:rPr lang="ru-RU" sz="2177" b="1" i="1" dirty="0">
                <a:solidFill>
                  <a:prstClr val="black">
                    <a:lumMod val="95000"/>
                    <a:lumOff val="5000"/>
                  </a:prstClr>
                </a:solidFill>
                <a:latin typeface="Times New Roman" panose="02020603050405020304" pitchFamily="18" charset="0"/>
                <a:cs typeface="Times New Roman" panose="02020603050405020304" pitchFamily="18" charset="0"/>
              </a:rPr>
              <a:t>периоде 2024 </a:t>
            </a:r>
            <a:r>
              <a:rPr lang="ru-RU" sz="2177" b="1" i="1" dirty="0">
                <a:solidFill>
                  <a:prstClr val="black">
                    <a:lumMod val="95000"/>
                    <a:lumOff val="5000"/>
                  </a:prstClr>
                </a:solidFill>
                <a:latin typeface="Times New Roman" panose="02020603050405020304" pitchFamily="18" charset="0"/>
                <a:cs typeface="Times New Roman" panose="02020603050405020304" pitchFamily="18" charset="0"/>
              </a:rPr>
              <a:t>года, с учетом произошедших изменений в налоговом законодательстве</a:t>
            </a:r>
            <a:endParaRPr lang="ro-RO" sz="2177" b="1" i="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360433" y="4980343"/>
            <a:ext cx="7295806" cy="846194"/>
          </a:xfrm>
          <a:prstGeom prst="rect">
            <a:avLst/>
          </a:prstGeom>
        </p:spPr>
        <p:txBody>
          <a:bodyPr wrap="square">
            <a:spAutoFit/>
          </a:bodyPr>
          <a:lstStyle/>
          <a:p>
            <a:pPr defTabSz="903124">
              <a:defRPr/>
            </a:pPr>
            <a:endParaRPr lang="ro-RO" sz="1633" b="1" dirty="0">
              <a:solidFill>
                <a:prstClr val="black"/>
              </a:solidFill>
              <a:latin typeface="Times New Roman" panose="02020603050405020304" pitchFamily="18" charset="0"/>
              <a:ea typeface="Times New Roman" panose="02020603050405020304" pitchFamily="18" charset="0"/>
            </a:endParaRPr>
          </a:p>
          <a:p>
            <a:pPr defTabSz="903124">
              <a:defRPr/>
            </a:pPr>
            <a:endParaRPr lang="ro-RO" sz="1633" b="1" dirty="0">
              <a:solidFill>
                <a:prstClr val="black"/>
              </a:solidFill>
              <a:latin typeface="Times New Roman" panose="02020603050405020304" pitchFamily="18" charset="0"/>
              <a:ea typeface="Times New Roman" panose="02020603050405020304" pitchFamily="18" charset="0"/>
            </a:endParaRPr>
          </a:p>
          <a:p>
            <a:pPr algn="r" defTabSz="903124">
              <a:defRPr/>
            </a:pPr>
            <a:r>
              <a:rPr lang="ru-RU" sz="1633" b="1" dirty="0">
                <a:solidFill>
                  <a:prstClr val="black"/>
                </a:solidFill>
                <a:latin typeface="Times New Roman" panose="02020603050405020304" pitchFamily="18" charset="0"/>
                <a:ea typeface="Times New Roman" panose="02020603050405020304" pitchFamily="18" charset="0"/>
              </a:rPr>
              <a:t> </a:t>
            </a:r>
            <a:endParaRPr lang="ro-RO" sz="1633" b="1" i="1" dirty="0">
              <a:solidFill>
                <a:prstClr val="black"/>
              </a:solidFill>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503092" y="668383"/>
            <a:ext cx="2084206" cy="1961606"/>
          </a:xfrm>
          <a:prstGeom prst="rect">
            <a:avLst/>
          </a:prstGeom>
        </p:spPr>
      </p:pic>
    </p:spTree>
    <p:extLst>
      <p:ext uri="{BB962C8B-B14F-4D97-AF65-F5344CB8AC3E}">
        <p14:creationId xmlns:p14="http://schemas.microsoft.com/office/powerpoint/2010/main" val="14056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0126" y="522514"/>
            <a:ext cx="6601097" cy="653143"/>
          </a:xfrm>
        </p:spPr>
        <p:txBody>
          <a:bodyPr>
            <a:normAutofit fontScale="90000"/>
          </a:bodyPr>
          <a:lstStyle/>
          <a:p>
            <a:pPr lvl="0" defTabSz="457200">
              <a:lnSpc>
                <a:spcPct val="100000"/>
              </a:lnSpc>
              <a:spcBef>
                <a:spcPts val="0"/>
              </a:spcBef>
              <a:tabLst>
                <a:tab pos="685800" algn="l"/>
              </a:tabLst>
            </a:pPr>
            <a:r>
              <a:rPr lang="ru-RU" sz="2000" b="1" cap="none"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ru-RU" sz="3100" b="1" i="1" cap="none"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Сроки уплаты налога </a:t>
            </a:r>
            <a:r>
              <a:rPr lang="ru-RU" sz="3100" b="1" i="1" cap="none"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на недвижимое имущество и земельного налога</a:t>
            </a:r>
            <a:r>
              <a:rPr lang="ru-RU" sz="3100" b="1" i="1" cap="none"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sz="3100" b="1" i="1" cap="none"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endParaRPr lang="ru-RU" dirty="0">
              <a:solidFill>
                <a:srgbClr val="FF0000"/>
              </a:solidFill>
            </a:endParaRPr>
          </a:p>
        </p:txBody>
      </p:sp>
      <p:sp>
        <p:nvSpPr>
          <p:cNvPr id="3" name="Объект 2"/>
          <p:cNvSpPr>
            <a:spLocks noGrp="1"/>
          </p:cNvSpPr>
          <p:nvPr>
            <p:ph sz="quarter" idx="13"/>
          </p:nvPr>
        </p:nvSpPr>
        <p:spPr>
          <a:xfrm>
            <a:off x="670560" y="1515291"/>
            <a:ext cx="9213669" cy="5050971"/>
          </a:xfrm>
        </p:spPr>
        <p:txBody>
          <a:bodyPr>
            <a:normAutofit fontScale="25000" lnSpcReduction="20000"/>
          </a:bodyPr>
          <a:lstStyle/>
          <a:p>
            <a:pPr marL="0" lvl="0" indent="0" defTabSz="457200">
              <a:lnSpc>
                <a:spcPct val="100000"/>
              </a:lnSpc>
              <a:spcBef>
                <a:spcPts val="0"/>
              </a:spcBef>
              <a:buClrTx/>
              <a:buSzTx/>
              <a:buNone/>
              <a:tabLst>
                <a:tab pos="685800" algn="l"/>
              </a:tabLst>
            </a:pPr>
            <a:endParaRPr lang="ro-MD" b="1" cap="none"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ClrTx/>
              <a:buSzTx/>
              <a:buNone/>
              <a:tabLst>
                <a:tab pos="685800" algn="l"/>
              </a:tabLst>
            </a:pPr>
            <a:endParaRPr lang="ru-RU" b="1" cap="none"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defTabSz="457200">
              <a:lnSpc>
                <a:spcPct val="120000"/>
              </a:lnSpc>
              <a:spcBef>
                <a:spcPts val="0"/>
              </a:spcBef>
              <a:buClrTx/>
              <a:buSzTx/>
              <a:buFont typeface="Wingdings" panose="05000000000000000000" pitchFamily="2" charset="2"/>
              <a:buChar char="Ø"/>
              <a:tabLst>
                <a:tab pos="685800" algn="l"/>
              </a:tabLst>
            </a:pPr>
            <a:r>
              <a:rPr lang="ro-RO" cap="none" dirty="0">
                <a:solidFill>
                  <a:srgbClr val="7030A0"/>
                </a:solidFill>
                <a:latin typeface="Times New Roman" panose="02020603050405020304" pitchFamily="18" charset="0"/>
                <a:cs typeface="Times New Roman" panose="02020603050405020304" pitchFamily="18" charset="0"/>
              </a:rPr>
              <a:t> </a:t>
            </a:r>
            <a:r>
              <a:rPr lang="ru-RU" sz="5600" cap="none" dirty="0">
                <a:solidFill>
                  <a:srgbClr val="7030A0"/>
                </a:solidFill>
                <a:latin typeface="Times New Roman" panose="02020603050405020304" pitchFamily="18" charset="0"/>
                <a:cs typeface="Times New Roman" panose="02020603050405020304" pitchFamily="18" charset="0"/>
              </a:rPr>
              <a:t>Юридические лица, физические лица, зарегистрированные в качестве предпринимателей</a:t>
            </a:r>
            <a:r>
              <a:rPr lang="en-US" sz="5600" cap="none" dirty="0">
                <a:solidFill>
                  <a:srgbClr val="7030A0"/>
                </a:solidFill>
                <a:latin typeface="Times New Roman" panose="02020603050405020304" pitchFamily="18" charset="0"/>
                <a:cs typeface="Times New Roman" panose="02020603050405020304" pitchFamily="18" charset="0"/>
              </a:rPr>
              <a:t> </a:t>
            </a:r>
            <a:r>
              <a:rPr lang="ro-RO" sz="5600" cap="none" dirty="0">
                <a:solidFill>
                  <a:srgbClr val="7030A0"/>
                </a:solidFill>
                <a:latin typeface="Times New Roman" panose="02020603050405020304" pitchFamily="18" charset="0"/>
                <a:cs typeface="Times New Roman" panose="02020603050405020304" pitchFamily="18" charset="0"/>
              </a:rPr>
              <a:t>* </a:t>
            </a:r>
            <a:r>
              <a:rPr lang="ru-RU" sz="5600" cap="none" dirty="0">
                <a:solidFill>
                  <a:prstClr val="black"/>
                </a:solidFill>
                <a:latin typeface="Times New Roman" panose="02020603050405020304" pitchFamily="18" charset="0"/>
                <a:cs typeface="Times New Roman" panose="02020603050405020304" pitchFamily="18" charset="0"/>
              </a:rPr>
              <a:t>уплачивают налог на недвижимое имущество </a:t>
            </a:r>
            <a:r>
              <a:rPr lang="en-US" sz="5600" cap="none" dirty="0">
                <a:solidFill>
                  <a:prstClr val="black"/>
                </a:solidFill>
                <a:latin typeface="Times New Roman" panose="02020603050405020304" pitchFamily="18" charset="0"/>
                <a:cs typeface="Times New Roman" panose="02020603050405020304" pitchFamily="18" charset="0"/>
              </a:rPr>
              <a:t>и </a:t>
            </a:r>
            <a:r>
              <a:rPr lang="en-US" sz="5600" cap="none" dirty="0" err="1">
                <a:solidFill>
                  <a:prstClr val="black"/>
                </a:solidFill>
                <a:latin typeface="Times New Roman" panose="02020603050405020304" pitchFamily="18" charset="0"/>
                <a:cs typeface="Times New Roman" panose="02020603050405020304" pitchFamily="18" charset="0"/>
              </a:rPr>
              <a:t>земельный</a:t>
            </a:r>
            <a:r>
              <a:rPr lang="en-US" sz="5600" cap="none" dirty="0">
                <a:solidFill>
                  <a:prstClr val="black"/>
                </a:solidFill>
                <a:latin typeface="Times New Roman" panose="02020603050405020304" pitchFamily="18" charset="0"/>
                <a:cs typeface="Times New Roman" panose="02020603050405020304" pitchFamily="18" charset="0"/>
              </a:rPr>
              <a:t> </a:t>
            </a:r>
            <a:r>
              <a:rPr lang="en-US" sz="5600" cap="none" dirty="0" err="1">
                <a:solidFill>
                  <a:prstClr val="black"/>
                </a:solidFill>
                <a:latin typeface="Times New Roman" panose="02020603050405020304" pitchFamily="18" charset="0"/>
                <a:cs typeface="Times New Roman" panose="02020603050405020304" pitchFamily="18" charset="0"/>
              </a:rPr>
              <a:t>налог</a:t>
            </a:r>
            <a:r>
              <a:rPr lang="ro-RO" sz="5600" cap="none" dirty="0">
                <a:solidFill>
                  <a:prstClr val="black"/>
                </a:solidFill>
                <a:latin typeface="Times New Roman" panose="02020603050405020304" pitchFamily="18" charset="0"/>
                <a:cs typeface="Times New Roman" panose="02020603050405020304" pitchFamily="18" charset="0"/>
              </a:rPr>
              <a:t>:</a:t>
            </a:r>
          </a:p>
          <a:p>
            <a:pPr marL="0" lvl="0" indent="0" algn="just" defTabSz="457200">
              <a:lnSpc>
                <a:spcPct val="120000"/>
              </a:lnSpc>
              <a:spcBef>
                <a:spcPts val="0"/>
              </a:spcBef>
              <a:buClrTx/>
              <a:buSzTx/>
              <a:buNone/>
              <a:tabLst>
                <a:tab pos="685800" algn="l"/>
              </a:tabLst>
            </a:pPr>
            <a:endParaRPr lang="ro-RO" sz="5600" cap="none" dirty="0">
              <a:solidFill>
                <a:prstClr val="black"/>
              </a:solidFill>
              <a:latin typeface="Times New Roman" panose="02020603050405020304" pitchFamily="18" charset="0"/>
              <a:cs typeface="Times New Roman" panose="02020603050405020304" pitchFamily="18" charset="0"/>
            </a:endParaRPr>
          </a:p>
          <a:p>
            <a:pPr marL="3200400" lvl="7" indent="0" defTabSz="457200">
              <a:lnSpc>
                <a:spcPct val="120000"/>
              </a:lnSpc>
              <a:spcBef>
                <a:spcPts val="0"/>
              </a:spcBef>
              <a:buClrTx/>
              <a:buSzTx/>
              <a:buNone/>
            </a:pPr>
            <a:r>
              <a:rPr lang="ru-RU" sz="5600" b="1" cap="none" dirty="0">
                <a:solidFill>
                  <a:prstClr val="black"/>
                </a:solidFill>
                <a:latin typeface="Times New Roman" panose="02020603050405020304" pitchFamily="18" charset="0"/>
                <a:cs typeface="Times New Roman" panose="02020603050405020304" pitchFamily="18" charset="0"/>
              </a:rPr>
              <a:t>до </a:t>
            </a:r>
            <a:r>
              <a:rPr lang="en-US" sz="5600" b="1" cap="none" dirty="0">
                <a:solidFill>
                  <a:prstClr val="black"/>
                </a:solidFill>
                <a:latin typeface="Times New Roman" panose="02020603050405020304" pitchFamily="18" charset="0"/>
                <a:cs typeface="Times New Roman" panose="02020603050405020304" pitchFamily="18" charset="0"/>
              </a:rPr>
              <a:t>25</a:t>
            </a:r>
            <a:r>
              <a:rPr lang="ru-RU" sz="5600" b="1" cap="none" dirty="0">
                <a:solidFill>
                  <a:prstClr val="black"/>
                </a:solidFill>
                <a:latin typeface="Times New Roman" panose="02020603050405020304" pitchFamily="18" charset="0"/>
                <a:cs typeface="Times New Roman" panose="02020603050405020304" pitchFamily="18" charset="0"/>
              </a:rPr>
              <a:t> </a:t>
            </a:r>
            <a:r>
              <a:rPr lang="en-US" sz="5600" b="1" cap="none" dirty="0" err="1">
                <a:solidFill>
                  <a:prstClr val="black"/>
                </a:solidFill>
                <a:latin typeface="Times New Roman" panose="02020603050405020304" pitchFamily="18" charset="0"/>
                <a:cs typeface="Times New Roman" panose="02020603050405020304" pitchFamily="18" charset="0"/>
              </a:rPr>
              <a:t>сентябр</a:t>
            </a:r>
            <a:r>
              <a:rPr lang="ru-RU" sz="5600" b="1" cap="none" dirty="0">
                <a:solidFill>
                  <a:prstClr val="black"/>
                </a:solidFill>
                <a:latin typeface="Times New Roman" panose="02020603050405020304" pitchFamily="18" charset="0"/>
                <a:cs typeface="Times New Roman" panose="02020603050405020304" pitchFamily="18" charset="0"/>
              </a:rPr>
              <a:t>я текущего года - </a:t>
            </a:r>
            <a:r>
              <a:rPr lang="ru-RU" sz="5600" cap="none" dirty="0">
                <a:solidFill>
                  <a:prstClr val="black"/>
                </a:solidFill>
                <a:latin typeface="Times New Roman" panose="02020603050405020304" pitchFamily="18" charset="0"/>
                <a:cs typeface="Times New Roman" panose="02020603050405020304" pitchFamily="18" charset="0"/>
              </a:rPr>
              <a:t>за объекты налогообложения имеющиеся и/или приобретенные </a:t>
            </a:r>
            <a:r>
              <a:rPr lang="ru-RU" sz="5600" b="1" cap="none" dirty="0">
                <a:solidFill>
                  <a:srgbClr val="C00000"/>
                </a:solidFill>
                <a:latin typeface="Times New Roman" panose="02020603050405020304" pitchFamily="18" charset="0"/>
                <a:cs typeface="Times New Roman" panose="02020603050405020304" pitchFamily="18" charset="0"/>
              </a:rPr>
              <a:t>до 31 августа</a:t>
            </a:r>
            <a:r>
              <a:rPr lang="ru-RU" sz="5600" cap="none" dirty="0">
                <a:solidFill>
                  <a:prstClr val="black"/>
                </a:solidFill>
                <a:latin typeface="Times New Roman" panose="02020603050405020304" pitchFamily="18" charset="0"/>
                <a:cs typeface="Times New Roman" panose="02020603050405020304" pitchFamily="18" charset="0"/>
              </a:rPr>
              <a:t>, в случае не оцененных земельных участков – до </a:t>
            </a:r>
            <a:r>
              <a:rPr lang="en-US" sz="5600" cap="none" dirty="0">
                <a:solidFill>
                  <a:prstClr val="black"/>
                </a:solidFill>
                <a:latin typeface="Times New Roman" panose="02020603050405020304" pitchFamily="18" charset="0"/>
                <a:cs typeface="Times New Roman" panose="02020603050405020304" pitchFamily="18" charset="0"/>
              </a:rPr>
              <a:t>25 </a:t>
            </a:r>
            <a:r>
              <a:rPr lang="en-US" sz="5600" cap="none" dirty="0" err="1">
                <a:solidFill>
                  <a:prstClr val="black"/>
                </a:solidFill>
                <a:latin typeface="Times New Roman" panose="02020603050405020304" pitchFamily="18" charset="0"/>
                <a:cs typeface="Times New Roman" panose="02020603050405020304" pitchFamily="18" charset="0"/>
              </a:rPr>
              <a:t>сентябр</a:t>
            </a:r>
            <a:r>
              <a:rPr lang="ru-RU" sz="5600" cap="none" dirty="0">
                <a:solidFill>
                  <a:prstClr val="black"/>
                </a:solidFill>
                <a:latin typeface="Times New Roman" panose="02020603050405020304" pitchFamily="18" charset="0"/>
                <a:cs typeface="Times New Roman" panose="02020603050405020304" pitchFamily="18" charset="0"/>
              </a:rPr>
              <a:t>я текущего налогового года, включительно</a:t>
            </a:r>
          </a:p>
          <a:p>
            <a:pPr marL="2743200" lvl="8" indent="0" defTabSz="457200">
              <a:lnSpc>
                <a:spcPct val="120000"/>
              </a:lnSpc>
              <a:spcBef>
                <a:spcPts val="0"/>
              </a:spcBef>
              <a:buClrTx/>
              <a:buSzTx/>
              <a:buNone/>
            </a:pPr>
            <a:r>
              <a:rPr lang="ro-RO" sz="5600" cap="none" dirty="0">
                <a:solidFill>
                  <a:prstClr val="black"/>
                </a:solidFill>
                <a:latin typeface="Times New Roman" panose="02020603050405020304" pitchFamily="18" charset="0"/>
                <a:cs typeface="Times New Roman" panose="02020603050405020304" pitchFamily="18" charset="0"/>
              </a:rPr>
              <a:t>	</a:t>
            </a:r>
            <a:endParaRPr lang="en-GB" sz="5600" b="1" cap="none" dirty="0">
              <a:solidFill>
                <a:prstClr val="black"/>
              </a:solidFill>
              <a:latin typeface="Times New Roman" panose="02020603050405020304" pitchFamily="18" charset="0"/>
              <a:cs typeface="Times New Roman" panose="02020603050405020304" pitchFamily="18" charset="0"/>
            </a:endParaRPr>
          </a:p>
          <a:p>
            <a:pPr marL="3200400" lvl="7" indent="0" defTabSz="457200">
              <a:lnSpc>
                <a:spcPct val="120000"/>
              </a:lnSpc>
              <a:spcBef>
                <a:spcPts val="0"/>
              </a:spcBef>
              <a:buClrTx/>
              <a:buSzTx/>
              <a:buNone/>
            </a:pPr>
            <a:r>
              <a:rPr lang="ru-RU" sz="5600" b="1" cap="none" dirty="0">
                <a:solidFill>
                  <a:prstClr val="black"/>
                </a:solidFill>
                <a:latin typeface="Times New Roman" panose="02020603050405020304" pitchFamily="18" charset="0"/>
                <a:cs typeface="Times New Roman" panose="02020603050405020304" pitchFamily="18" charset="0"/>
              </a:rPr>
              <a:t>до 25 марта налогового периода, </a:t>
            </a:r>
            <a:r>
              <a:rPr lang="ru-RU" sz="5600" cap="none" dirty="0">
                <a:solidFill>
                  <a:prstClr val="black"/>
                </a:solidFill>
                <a:latin typeface="Times New Roman" panose="02020603050405020304" pitchFamily="18" charset="0"/>
                <a:cs typeface="Times New Roman" panose="02020603050405020304" pitchFamily="18" charset="0"/>
              </a:rPr>
              <a:t>следующего за отчетным налоговым периодом</a:t>
            </a:r>
            <a:r>
              <a:rPr lang="en-US" sz="5600" cap="none" dirty="0">
                <a:solidFill>
                  <a:prstClr val="black"/>
                </a:solidFill>
                <a:latin typeface="Times New Roman" panose="02020603050405020304" pitchFamily="18" charset="0"/>
                <a:cs typeface="Times New Roman" panose="02020603050405020304" pitchFamily="18" charset="0"/>
              </a:rPr>
              <a:t> </a:t>
            </a:r>
            <a:r>
              <a:rPr lang="ru-RU" sz="5600" cap="none" dirty="0">
                <a:solidFill>
                  <a:prstClr val="black"/>
                </a:solidFill>
                <a:latin typeface="Times New Roman" panose="02020603050405020304" pitchFamily="18" charset="0"/>
                <a:cs typeface="Times New Roman" panose="02020603050405020304" pitchFamily="18" charset="0"/>
              </a:rPr>
              <a:t>- за объекты налогообложения</a:t>
            </a:r>
            <a:r>
              <a:rPr lang="en-US" sz="5600" cap="none" dirty="0">
                <a:solidFill>
                  <a:prstClr val="black"/>
                </a:solidFill>
                <a:latin typeface="Times New Roman" panose="02020603050405020304" pitchFamily="18" charset="0"/>
                <a:cs typeface="Times New Roman" panose="02020603050405020304" pitchFamily="18" charset="0"/>
              </a:rPr>
              <a:t>,</a:t>
            </a:r>
            <a:r>
              <a:rPr lang="ru-RU" sz="5600" cap="none" dirty="0">
                <a:solidFill>
                  <a:prstClr val="black"/>
                </a:solidFill>
                <a:latin typeface="Times New Roman" panose="02020603050405020304" pitchFamily="18" charset="0"/>
                <a:cs typeface="Times New Roman" panose="02020603050405020304" pitchFamily="18" charset="0"/>
              </a:rPr>
              <a:t> приобретенные в период с </a:t>
            </a:r>
            <a:r>
              <a:rPr lang="ru-RU" sz="5600" cap="none" dirty="0">
                <a:solidFill>
                  <a:srgbClr val="C00000"/>
                </a:solidFill>
                <a:latin typeface="Times New Roman" panose="02020603050405020304" pitchFamily="18" charset="0"/>
                <a:cs typeface="Times New Roman" panose="02020603050405020304" pitchFamily="18" charset="0"/>
              </a:rPr>
              <a:t>1 </a:t>
            </a:r>
            <a:r>
              <a:rPr lang="ru-RU" sz="5600" cap="none" dirty="0" err="1">
                <a:solidFill>
                  <a:srgbClr val="C00000"/>
                </a:solidFill>
                <a:latin typeface="Times New Roman" panose="02020603050405020304" pitchFamily="18" charset="0"/>
                <a:cs typeface="Times New Roman" panose="02020603050405020304" pitchFamily="18" charset="0"/>
              </a:rPr>
              <a:t>сентябр</a:t>
            </a:r>
            <a:r>
              <a:rPr lang="en-US" sz="5600" cap="none" dirty="0">
                <a:solidFill>
                  <a:srgbClr val="C00000"/>
                </a:solidFill>
                <a:latin typeface="Times New Roman" panose="02020603050405020304" pitchFamily="18" charset="0"/>
                <a:cs typeface="Times New Roman" panose="02020603050405020304" pitchFamily="18" charset="0"/>
              </a:rPr>
              <a:t>я</a:t>
            </a:r>
            <a:r>
              <a:rPr lang="en-US" sz="5600" cap="none" dirty="0">
                <a:solidFill>
                  <a:prstClr val="black"/>
                </a:solidFill>
                <a:latin typeface="Times New Roman" panose="02020603050405020304" pitchFamily="18" charset="0"/>
                <a:cs typeface="Times New Roman" panose="02020603050405020304" pitchFamily="18" charset="0"/>
              </a:rPr>
              <a:t> </a:t>
            </a:r>
            <a:r>
              <a:rPr lang="ru-RU" sz="5600" cap="none" dirty="0">
                <a:solidFill>
                  <a:prstClr val="black"/>
                </a:solidFill>
                <a:latin typeface="Times New Roman" panose="02020603050405020304" pitchFamily="18" charset="0"/>
                <a:cs typeface="Times New Roman" panose="02020603050405020304" pitchFamily="18" charset="0"/>
              </a:rPr>
              <a:t>по 31 декабря, а в случае не оцененных земельных участков – в период с  26 </a:t>
            </a:r>
            <a:r>
              <a:rPr lang="ru-RU" sz="5600" cap="none" dirty="0" err="1">
                <a:solidFill>
                  <a:prstClr val="black"/>
                </a:solidFill>
                <a:latin typeface="Times New Roman" panose="02020603050405020304" pitchFamily="18" charset="0"/>
                <a:cs typeface="Times New Roman" panose="02020603050405020304" pitchFamily="18" charset="0"/>
              </a:rPr>
              <a:t>сентябр</a:t>
            </a:r>
            <a:r>
              <a:rPr lang="en-US" sz="5600" cap="none" dirty="0">
                <a:solidFill>
                  <a:prstClr val="black"/>
                </a:solidFill>
                <a:latin typeface="Times New Roman" panose="02020603050405020304" pitchFamily="18" charset="0"/>
                <a:cs typeface="Times New Roman" panose="02020603050405020304" pitchFamily="18" charset="0"/>
              </a:rPr>
              <a:t>я </a:t>
            </a:r>
            <a:r>
              <a:rPr lang="ru-RU" sz="5600" cap="none" dirty="0">
                <a:solidFill>
                  <a:prstClr val="black"/>
                </a:solidFill>
                <a:latin typeface="Times New Roman" panose="02020603050405020304" pitchFamily="18" charset="0"/>
                <a:cs typeface="Times New Roman" panose="02020603050405020304" pitchFamily="18" charset="0"/>
              </a:rPr>
              <a:t>по 31 декабря текущего налогового года, </a:t>
            </a:r>
            <a:r>
              <a:rPr lang="ru-RU" sz="5600" cap="none" dirty="0" smtClean="0">
                <a:solidFill>
                  <a:prstClr val="black"/>
                </a:solidFill>
                <a:latin typeface="Times New Roman" panose="02020603050405020304" pitchFamily="18" charset="0"/>
                <a:cs typeface="Times New Roman" panose="02020603050405020304" pitchFamily="18" charset="0"/>
              </a:rPr>
              <a:t>включительно</a:t>
            </a:r>
            <a:r>
              <a:rPr lang="ro-RO" sz="5600" b="1" cap="none" dirty="0" smtClean="0">
                <a:solidFill>
                  <a:prstClr val="black"/>
                </a:solidFill>
                <a:latin typeface="Times New Roman" panose="02020603050405020304" pitchFamily="18" charset="0"/>
                <a:cs typeface="Times New Roman" panose="02020603050405020304" pitchFamily="18" charset="0"/>
              </a:rPr>
              <a:t> </a:t>
            </a:r>
            <a:endParaRPr lang="en-US" sz="5600" b="1" cap="none" dirty="0">
              <a:solidFill>
                <a:prstClr val="black"/>
              </a:solidFill>
              <a:latin typeface="Times New Roman" panose="02020603050405020304" pitchFamily="18" charset="0"/>
              <a:cs typeface="Times New Roman" panose="02020603050405020304" pitchFamily="18" charset="0"/>
            </a:endParaRPr>
          </a:p>
          <a:p>
            <a:pPr marL="2743200" lvl="8" indent="0" defTabSz="457200">
              <a:lnSpc>
                <a:spcPct val="120000"/>
              </a:lnSpc>
              <a:spcBef>
                <a:spcPts val="0"/>
              </a:spcBef>
              <a:buClrTx/>
              <a:buSzTx/>
              <a:buNone/>
            </a:pPr>
            <a:endParaRPr lang="ro-RO" sz="5600" b="1" cap="none" dirty="0">
              <a:solidFill>
                <a:prstClr val="black"/>
              </a:solidFill>
              <a:latin typeface="Times New Roman" panose="02020603050405020304" pitchFamily="18" charset="0"/>
              <a:cs typeface="Times New Roman" panose="02020603050405020304" pitchFamily="18" charset="0"/>
            </a:endParaRPr>
          </a:p>
          <a:p>
            <a:pPr marL="0" lvl="0" indent="0" algn="just" defTabSz="457200">
              <a:lnSpc>
                <a:spcPct val="120000"/>
              </a:lnSpc>
              <a:spcBef>
                <a:spcPts val="0"/>
              </a:spcBef>
              <a:buClrTx/>
              <a:buSzTx/>
              <a:buFont typeface="Wingdings" panose="05000000000000000000" pitchFamily="2" charset="2"/>
              <a:buChar char="Ø"/>
            </a:pPr>
            <a:r>
              <a:rPr lang="en-US" sz="5600" cap="none" dirty="0">
                <a:solidFill>
                  <a:srgbClr val="7030A0"/>
                </a:solidFill>
                <a:latin typeface="Times New Roman" panose="02020603050405020304" pitchFamily="18" charset="0"/>
                <a:cs typeface="Times New Roman" panose="02020603050405020304" pitchFamily="18" charset="0"/>
              </a:rPr>
              <a:t>   </a:t>
            </a:r>
            <a:r>
              <a:rPr lang="en-US" sz="5600" cap="none" dirty="0" smtClean="0">
                <a:solidFill>
                  <a:srgbClr val="7030A0"/>
                </a:solidFill>
                <a:latin typeface="Times New Roman" panose="02020603050405020304" pitchFamily="18" charset="0"/>
                <a:cs typeface="Times New Roman" panose="02020603050405020304" pitchFamily="18" charset="0"/>
              </a:rPr>
              <a:t> </a:t>
            </a:r>
            <a:r>
              <a:rPr lang="ru-RU" sz="5600" cap="none" dirty="0">
                <a:solidFill>
                  <a:srgbClr val="7030A0"/>
                </a:solidFill>
                <a:latin typeface="Times New Roman" panose="02020603050405020304" pitchFamily="18" charset="0"/>
                <a:cs typeface="Times New Roman" panose="02020603050405020304" pitchFamily="18" charset="0"/>
              </a:rPr>
              <a:t>Индивидуальные предприниматели, </a:t>
            </a:r>
            <a:r>
              <a:rPr lang="ru-RU" sz="5600" cap="none" dirty="0" smtClean="0">
                <a:solidFill>
                  <a:srgbClr val="7030A0"/>
                </a:solidFill>
                <a:latin typeface="Times New Roman" panose="02020603050405020304" pitchFamily="18" charset="0"/>
                <a:cs typeface="Times New Roman" panose="02020603050405020304" pitchFamily="18" charset="0"/>
              </a:rPr>
              <a:t>среднегодовая </a:t>
            </a:r>
            <a:r>
              <a:rPr lang="ru-RU" sz="5600" cap="none" dirty="0">
                <a:solidFill>
                  <a:srgbClr val="7030A0"/>
                </a:solidFill>
                <a:latin typeface="Times New Roman" panose="02020603050405020304" pitchFamily="18" charset="0"/>
                <a:cs typeface="Times New Roman" panose="02020603050405020304" pitchFamily="18" charset="0"/>
              </a:rPr>
              <a:t>численность работников которых на протяжении налогового периода не превышает трех единиц и которые не зарегистрированы в качестве плательщиков НДС,</a:t>
            </a:r>
            <a:r>
              <a:rPr lang="ru-RU" sz="5600" cap="none" dirty="0">
                <a:solidFill>
                  <a:prstClr val="black"/>
                </a:solidFill>
                <a:latin typeface="Times New Roman" panose="02020603050405020304" pitchFamily="18" charset="0"/>
                <a:cs typeface="Times New Roman" panose="02020603050405020304" pitchFamily="18" charset="0"/>
              </a:rPr>
              <a:t> </a:t>
            </a:r>
            <a:r>
              <a:rPr lang="en-US" sz="5600" cap="none" dirty="0" err="1">
                <a:solidFill>
                  <a:prstClr val="black"/>
                </a:solidFill>
                <a:latin typeface="Times New Roman" panose="02020603050405020304" pitchFamily="18" charset="0"/>
                <a:cs typeface="Times New Roman" panose="02020603050405020304" pitchFamily="18" charset="0"/>
              </a:rPr>
              <a:t>уплачива</a:t>
            </a:r>
            <a:r>
              <a:rPr lang="ru-RU" sz="5600" cap="none" dirty="0">
                <a:solidFill>
                  <a:prstClr val="black"/>
                </a:solidFill>
                <a:latin typeface="Times New Roman" panose="02020603050405020304" pitchFamily="18" charset="0"/>
                <a:cs typeface="Times New Roman" panose="02020603050405020304" pitchFamily="18" charset="0"/>
              </a:rPr>
              <a:t>ют </a:t>
            </a:r>
            <a:r>
              <a:rPr lang="en-US" sz="5600" cap="none" dirty="0" err="1">
                <a:solidFill>
                  <a:prstClr val="black"/>
                </a:solidFill>
                <a:latin typeface="Times New Roman" panose="02020603050405020304" pitchFamily="18" charset="0"/>
                <a:cs typeface="Times New Roman" panose="02020603050405020304" pitchFamily="18" charset="0"/>
              </a:rPr>
              <a:t>налог</a:t>
            </a:r>
            <a:r>
              <a:rPr lang="en-US" sz="5600" cap="none" dirty="0">
                <a:solidFill>
                  <a:prstClr val="black"/>
                </a:solidFill>
                <a:latin typeface="Times New Roman" panose="02020603050405020304" pitchFamily="18" charset="0"/>
                <a:cs typeface="Times New Roman" panose="02020603050405020304" pitchFamily="18" charset="0"/>
              </a:rPr>
              <a:t> </a:t>
            </a:r>
            <a:r>
              <a:rPr lang="en-US" sz="5600" cap="none" dirty="0" err="1">
                <a:solidFill>
                  <a:prstClr val="black"/>
                </a:solidFill>
                <a:latin typeface="Times New Roman" panose="02020603050405020304" pitchFamily="18" charset="0"/>
                <a:cs typeface="Times New Roman" panose="02020603050405020304" pitchFamily="18" charset="0"/>
              </a:rPr>
              <a:t>на</a:t>
            </a:r>
            <a:r>
              <a:rPr lang="en-US" sz="5600" cap="none" dirty="0">
                <a:solidFill>
                  <a:prstClr val="black"/>
                </a:solidFill>
                <a:latin typeface="Times New Roman" panose="02020603050405020304" pitchFamily="18" charset="0"/>
                <a:cs typeface="Times New Roman" panose="02020603050405020304" pitchFamily="18" charset="0"/>
              </a:rPr>
              <a:t> </a:t>
            </a:r>
            <a:r>
              <a:rPr lang="en-US" sz="5600" cap="none" dirty="0" err="1">
                <a:solidFill>
                  <a:prstClr val="black"/>
                </a:solidFill>
                <a:latin typeface="Times New Roman" panose="02020603050405020304" pitchFamily="18" charset="0"/>
                <a:cs typeface="Times New Roman" panose="02020603050405020304" pitchFamily="18" charset="0"/>
              </a:rPr>
              <a:t>недвижимое</a:t>
            </a:r>
            <a:r>
              <a:rPr lang="en-US" sz="5600" cap="none" dirty="0">
                <a:solidFill>
                  <a:prstClr val="black"/>
                </a:solidFill>
                <a:latin typeface="Times New Roman" panose="02020603050405020304" pitchFamily="18" charset="0"/>
                <a:cs typeface="Times New Roman" panose="02020603050405020304" pitchFamily="18" charset="0"/>
              </a:rPr>
              <a:t> </a:t>
            </a:r>
            <a:r>
              <a:rPr lang="en-US" sz="5600" cap="none" dirty="0" err="1">
                <a:solidFill>
                  <a:prstClr val="black"/>
                </a:solidFill>
                <a:latin typeface="Times New Roman" panose="02020603050405020304" pitchFamily="18" charset="0"/>
                <a:cs typeface="Times New Roman" panose="02020603050405020304" pitchFamily="18" charset="0"/>
              </a:rPr>
              <a:t>имущество</a:t>
            </a:r>
            <a:r>
              <a:rPr lang="en-US" sz="5600" cap="none" dirty="0">
                <a:solidFill>
                  <a:prstClr val="black"/>
                </a:solidFill>
                <a:latin typeface="Times New Roman" panose="02020603050405020304" pitchFamily="18" charset="0"/>
                <a:cs typeface="Times New Roman" panose="02020603050405020304" pitchFamily="18" charset="0"/>
              </a:rPr>
              <a:t> - </a:t>
            </a:r>
            <a:r>
              <a:rPr lang="ru-RU" sz="5600" b="1" cap="none" dirty="0">
                <a:solidFill>
                  <a:srgbClr val="C00000"/>
                </a:solidFill>
                <a:latin typeface="Times New Roman" panose="02020603050405020304" pitchFamily="18" charset="0"/>
                <a:cs typeface="Times New Roman" panose="02020603050405020304" pitchFamily="18" charset="0"/>
              </a:rPr>
              <a:t>до 25 марта </a:t>
            </a:r>
            <a:r>
              <a:rPr lang="ru-RU" sz="5600" b="1" cap="none" dirty="0">
                <a:solidFill>
                  <a:prstClr val="black"/>
                </a:solidFill>
                <a:latin typeface="Times New Roman" panose="02020603050405020304" pitchFamily="18" charset="0"/>
                <a:cs typeface="Times New Roman" panose="02020603050405020304" pitchFamily="18" charset="0"/>
              </a:rPr>
              <a:t>налогового периода, </a:t>
            </a:r>
            <a:r>
              <a:rPr lang="ru-RU" sz="5600" cap="none" dirty="0">
                <a:solidFill>
                  <a:prstClr val="black"/>
                </a:solidFill>
                <a:latin typeface="Times New Roman" panose="02020603050405020304" pitchFamily="18" charset="0"/>
                <a:cs typeface="Times New Roman" panose="02020603050405020304" pitchFamily="18" charset="0"/>
              </a:rPr>
              <a:t>следующего за отчетным налоговым периодом</a:t>
            </a:r>
            <a:r>
              <a:rPr lang="en-US" sz="5600" cap="none" dirty="0" smtClean="0">
                <a:solidFill>
                  <a:prstClr val="black"/>
                </a:solidFill>
                <a:latin typeface="Times New Roman" panose="02020603050405020304" pitchFamily="18" charset="0"/>
                <a:cs typeface="Times New Roman" panose="02020603050405020304" pitchFamily="18" charset="0"/>
              </a:rPr>
              <a:t>.</a:t>
            </a:r>
            <a:endParaRPr lang="ro-RO" sz="5600" cap="none" dirty="0" smtClean="0">
              <a:solidFill>
                <a:prstClr val="black"/>
              </a:solidFill>
              <a:latin typeface="Times New Roman" panose="02020603050405020304" pitchFamily="18" charset="0"/>
              <a:cs typeface="Times New Roman" panose="02020603050405020304" pitchFamily="18" charset="0"/>
            </a:endParaRPr>
          </a:p>
          <a:p>
            <a:pPr marL="0" lvl="0" indent="0" algn="just" defTabSz="457200">
              <a:lnSpc>
                <a:spcPct val="120000"/>
              </a:lnSpc>
              <a:spcBef>
                <a:spcPts val="0"/>
              </a:spcBef>
              <a:buClrTx/>
              <a:buSzTx/>
              <a:buFont typeface="Wingdings" panose="05000000000000000000" pitchFamily="2" charset="2"/>
              <a:buChar char="Ø"/>
            </a:pPr>
            <a:r>
              <a:rPr lang="ru-RU" sz="5600" cap="none" dirty="0">
                <a:solidFill>
                  <a:srgbClr val="7030A0"/>
                </a:solidFill>
                <a:latin typeface="Times New Roman" panose="02020603050405020304" pitchFamily="18" charset="0"/>
                <a:cs typeface="Times New Roman" panose="02020603050405020304" pitchFamily="18" charset="0"/>
              </a:rPr>
              <a:t>Крестьянские хозяйства уплачивают земельный налог:</a:t>
            </a:r>
          </a:p>
          <a:p>
            <a:pPr marL="0" lvl="0" indent="0" algn="just" defTabSz="457200">
              <a:lnSpc>
                <a:spcPct val="120000"/>
              </a:lnSpc>
              <a:spcBef>
                <a:spcPts val="0"/>
              </a:spcBef>
              <a:buClrTx/>
              <a:buSzTx/>
              <a:buFont typeface="Wingdings" panose="05000000000000000000" pitchFamily="2" charset="2"/>
              <a:buChar char="Ø"/>
            </a:pPr>
            <a:r>
              <a:rPr lang="ru-RU" sz="5600" cap="none" dirty="0">
                <a:solidFill>
                  <a:prstClr val="black"/>
                </a:solidFill>
                <a:latin typeface="Times New Roman" panose="02020603050405020304" pitchFamily="18" charset="0"/>
                <a:cs typeface="Times New Roman" panose="02020603050405020304" pitchFamily="18" charset="0"/>
              </a:rPr>
              <a:t>- </a:t>
            </a:r>
            <a:r>
              <a:rPr lang="ru-RU" sz="5600" cap="none" dirty="0" smtClean="0">
                <a:solidFill>
                  <a:srgbClr val="C00000"/>
                </a:solidFill>
                <a:latin typeface="Times New Roman" panose="02020603050405020304" pitchFamily="18" charset="0"/>
                <a:cs typeface="Times New Roman" panose="02020603050405020304" pitchFamily="18" charset="0"/>
              </a:rPr>
              <a:t>в срок до 30 июня </a:t>
            </a:r>
            <a:r>
              <a:rPr lang="ru-RU" sz="5600" cap="none" dirty="0" smtClean="0">
                <a:solidFill>
                  <a:prstClr val="black"/>
                </a:solidFill>
                <a:latin typeface="Times New Roman" panose="02020603050405020304" pitchFamily="18" charset="0"/>
                <a:cs typeface="Times New Roman" panose="02020603050405020304" pitchFamily="18" charset="0"/>
              </a:rPr>
              <a:t>текущего </a:t>
            </a:r>
            <a:r>
              <a:rPr lang="ru-RU" sz="5600" cap="none" dirty="0">
                <a:solidFill>
                  <a:prstClr val="black"/>
                </a:solidFill>
                <a:latin typeface="Times New Roman" panose="02020603050405020304" pitchFamily="18" charset="0"/>
                <a:cs typeface="Times New Roman" panose="02020603050405020304" pitchFamily="18" charset="0"/>
              </a:rPr>
              <a:t>налогового года - по земельным участкам, имеющимся и/или приобретенным до 31 марта, включительно;</a:t>
            </a:r>
          </a:p>
          <a:p>
            <a:pPr marL="0" lvl="0" indent="0" algn="just" defTabSz="457200">
              <a:lnSpc>
                <a:spcPct val="120000"/>
              </a:lnSpc>
              <a:spcBef>
                <a:spcPts val="0"/>
              </a:spcBef>
              <a:buClrTx/>
              <a:buSzTx/>
              <a:buFont typeface="Wingdings" panose="05000000000000000000" pitchFamily="2" charset="2"/>
              <a:buChar char="Ø"/>
            </a:pPr>
            <a:r>
              <a:rPr lang="ru-RU" sz="5600" cap="none" dirty="0">
                <a:solidFill>
                  <a:prstClr val="black"/>
                </a:solidFill>
                <a:latin typeface="Times New Roman" panose="02020603050405020304" pitchFamily="18" charset="0"/>
                <a:cs typeface="Times New Roman" panose="02020603050405020304" pitchFamily="18" charset="0"/>
              </a:rPr>
              <a:t>- </a:t>
            </a:r>
            <a:r>
              <a:rPr lang="ru-RU" sz="5600" cap="none" dirty="0">
                <a:solidFill>
                  <a:srgbClr val="C00000"/>
                </a:solidFill>
                <a:latin typeface="Times New Roman" panose="02020603050405020304" pitchFamily="18" charset="0"/>
                <a:cs typeface="Times New Roman" panose="02020603050405020304" pitchFamily="18" charset="0"/>
              </a:rPr>
              <a:t>в срок до 25 марта </a:t>
            </a:r>
            <a:r>
              <a:rPr lang="ru-RU" sz="5600" cap="none" dirty="0" smtClean="0">
                <a:solidFill>
                  <a:srgbClr val="C00000"/>
                </a:solidFill>
                <a:latin typeface="Times New Roman" panose="02020603050405020304" pitchFamily="18" charset="0"/>
                <a:cs typeface="Times New Roman" panose="02020603050405020304" pitchFamily="18" charset="0"/>
              </a:rPr>
              <a:t>года</a:t>
            </a:r>
            <a:r>
              <a:rPr lang="ru-RU" sz="5600" cap="none" dirty="0" smtClean="0">
                <a:solidFill>
                  <a:prstClr val="black"/>
                </a:solidFill>
                <a:latin typeface="Times New Roman" panose="02020603050405020304" pitchFamily="18" charset="0"/>
                <a:cs typeface="Times New Roman" panose="02020603050405020304" pitchFamily="18" charset="0"/>
              </a:rPr>
              <a:t>, </a:t>
            </a:r>
            <a:r>
              <a:rPr lang="ru-RU" sz="5600" cap="none" dirty="0">
                <a:solidFill>
                  <a:prstClr val="black"/>
                </a:solidFill>
                <a:latin typeface="Times New Roman" panose="02020603050405020304" pitchFamily="18" charset="0"/>
                <a:cs typeface="Times New Roman" panose="02020603050405020304" pitchFamily="18" charset="0"/>
              </a:rPr>
              <a:t>следующего за отчетным - по земельным участкам, приобретенным в период с 1 апреля по 31 декабря текущего налогового года</a:t>
            </a:r>
          </a:p>
          <a:p>
            <a:pPr marL="0" lvl="0" indent="0" algn="just" defTabSz="457200">
              <a:lnSpc>
                <a:spcPct val="100000"/>
              </a:lnSpc>
              <a:spcBef>
                <a:spcPts val="0"/>
              </a:spcBef>
              <a:buClrTx/>
              <a:buSzTx/>
              <a:buFont typeface="Wingdings" panose="05000000000000000000" pitchFamily="2" charset="2"/>
              <a:buChar char="Ø"/>
            </a:pPr>
            <a:endParaRPr lang="en-US" sz="1500" cap="none" dirty="0">
              <a:solidFill>
                <a:prstClr val="black"/>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ClrTx/>
              <a:buSzTx/>
              <a:buNone/>
            </a:pPr>
            <a:r>
              <a:rPr lang="ro-RO" sz="1500" b="1" cap="none" dirty="0">
                <a:solidFill>
                  <a:prstClr val="black"/>
                </a:solidFill>
                <a:latin typeface="Times New Roman" panose="02020603050405020304" pitchFamily="18" charset="0"/>
                <a:cs typeface="Times New Roman" panose="02020603050405020304" pitchFamily="18" charset="0"/>
              </a:rPr>
              <a:t>* * *</a:t>
            </a:r>
          </a:p>
          <a:p>
            <a:endParaRPr lang="ru-RU" dirty="0"/>
          </a:p>
        </p:txBody>
      </p:sp>
      <p:pic>
        <p:nvPicPr>
          <p:cNvPr id="4" name="Рисунок 3"/>
          <p:cNvPicPr>
            <a:picLocks noChangeAspect="1"/>
          </p:cNvPicPr>
          <p:nvPr/>
        </p:nvPicPr>
        <p:blipFill>
          <a:blip r:embed="rId2"/>
          <a:stretch>
            <a:fillRect/>
          </a:stretch>
        </p:blipFill>
        <p:spPr>
          <a:xfrm>
            <a:off x="9010648" y="265320"/>
            <a:ext cx="2548349" cy="1670449"/>
          </a:xfrm>
          <a:prstGeom prst="rect">
            <a:avLst/>
          </a:prstGeom>
        </p:spPr>
      </p:pic>
    </p:spTree>
    <p:extLst>
      <p:ext uri="{BB962C8B-B14F-4D97-AF65-F5344CB8AC3E}">
        <p14:creationId xmlns:p14="http://schemas.microsoft.com/office/powerpoint/2010/main" val="33757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8582" y="624110"/>
            <a:ext cx="5300617" cy="795387"/>
          </a:xfrm>
        </p:spPr>
        <p:txBody>
          <a:bodyPr>
            <a:normAutofit/>
          </a:bodyPr>
          <a:lstStyle/>
          <a:p>
            <a:pPr indent="360000" algn="ctr">
              <a:lnSpc>
                <a:spcPct val="100000"/>
              </a:lnSpc>
              <a:spcBef>
                <a:spcPts val="600"/>
              </a:spcBef>
              <a:tabLst>
                <a:tab pos="685800" algn="l"/>
              </a:tabLst>
            </a:pPr>
            <a:r>
              <a:rPr lang="en-US" sz="12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Расчет</a:t>
            </a: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2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a:t>
            </a:r>
            <a:r>
              <a:rPr lang="ro-RO"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2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a:t>
            </a: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a:t>
            </a:r>
            <a:r>
              <a:rPr lang="ro-RO"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2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a:t>
            </a:r>
            <a:r>
              <a:rPr lang="ro-RO"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2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недвижимое</a:t>
            </a:r>
            <a:r>
              <a:rPr lang="ro-RO"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2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имущество</a:t>
            </a:r>
            <a:r>
              <a:rPr lang="ro-RO"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2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a:t>
            </a:r>
            <a:r>
              <a:rPr lang="ro-RO"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BIJ 17</a:t>
            </a:r>
            <a:r>
              <a:rPr lang="ro-RO"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a:t>
            </a:r>
            <a:r>
              <a:rPr lang="ro-RO" sz="1200" b="1"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
            </a:r>
            <a:br>
              <a:rPr lang="ru-RU" sz="1200" b="1" dirty="0">
                <a:latin typeface="Times New Roman" panose="02020603050405020304" pitchFamily="18" charset="0"/>
                <a:cs typeface="Times New Roman" panose="02020603050405020304" pitchFamily="18" charset="0"/>
              </a:rPr>
            </a:br>
            <a:r>
              <a:rPr lang="ro-RO" sz="1200" i="1" dirty="0" err="1" smtClean="0">
                <a:latin typeface="Times New Roman" panose="02020603050405020304" pitchFamily="18" charset="0"/>
                <a:cs typeface="Times New Roman" panose="02020603050405020304" pitchFamily="18" charset="0"/>
              </a:rPr>
              <a:t>утвержден</a:t>
            </a:r>
            <a:r>
              <a:rPr lang="ru-RU" sz="1200" i="1" dirty="0" err="1">
                <a:latin typeface="Times New Roman" panose="02020603050405020304" pitchFamily="18" charset="0"/>
                <a:cs typeface="Times New Roman" panose="02020603050405020304" pitchFamily="18" charset="0"/>
              </a:rPr>
              <a:t>ный</a:t>
            </a:r>
            <a:r>
              <a:rPr lang="ro-RO" sz="1200" i="1" dirty="0">
                <a:latin typeface="Times New Roman" panose="02020603050405020304" pitchFamily="18" charset="0"/>
                <a:cs typeface="Times New Roman" panose="02020603050405020304" pitchFamily="18" charset="0"/>
              </a:rPr>
              <a:t> </a:t>
            </a:r>
            <a:r>
              <a:rPr lang="ro-RO" sz="12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Приказом</a:t>
            </a:r>
            <a:r>
              <a:rPr lang="ro-RO"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ГНС № </a:t>
            </a:r>
            <a:r>
              <a:rPr lang="en-US"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73</a:t>
            </a:r>
            <a:r>
              <a:rPr lang="ro-RO"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2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a:t>
            </a:r>
            <a:r>
              <a:rPr lang="ro-RO"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15.02.2021</a:t>
            </a:r>
            <a:endParaRPr lang="ru-RU" sz="1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13"/>
          </p:nvPr>
        </p:nvPicPr>
        <p:blipFill>
          <a:blip r:embed="rId2"/>
          <a:stretch>
            <a:fillRect/>
          </a:stretch>
        </p:blipFill>
        <p:spPr>
          <a:xfrm>
            <a:off x="1893097" y="2164898"/>
            <a:ext cx="7980356" cy="3109229"/>
          </a:xfrm>
          <a:prstGeom prst="rect">
            <a:avLst/>
          </a:prstGeom>
        </p:spPr>
      </p:pic>
    </p:spTree>
    <p:extLst>
      <p:ext uri="{BB962C8B-B14F-4D97-AF65-F5344CB8AC3E}">
        <p14:creationId xmlns:p14="http://schemas.microsoft.com/office/powerpoint/2010/main" val="322238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4"/>
          <p:cNvCxnSpPr/>
          <p:nvPr/>
        </p:nvCxnSpPr>
        <p:spPr>
          <a:xfrm>
            <a:off x="1524000" y="83790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09135" y="175623"/>
            <a:ext cx="6338634" cy="461665"/>
          </a:xfrm>
          <a:prstGeom prst="rect">
            <a:avLst/>
          </a:prstGeom>
          <a:noFill/>
        </p:spPr>
        <p:txBody>
          <a:bodyPr wrap="square" rtlCol="0">
            <a:spAutoFit/>
          </a:bodyPr>
          <a:lstStyle/>
          <a:p>
            <a:pPr algn="ctr"/>
            <a:r>
              <a:rPr lang="x-none" sz="1200" b="1" dirty="0">
                <a:latin typeface="Times New Roman" panose="02020603050405020304" pitchFamily="18" charset="0"/>
                <a:ea typeface="Times New Roman" panose="02020603050405020304" pitchFamily="18" charset="0"/>
              </a:rPr>
              <a:t>CALCULUL IMPOZITULUI PE BUNURILE IMOBILIARE/</a:t>
            </a:r>
            <a:endParaRPr lang="ru-RU" sz="1200" dirty="0">
              <a:latin typeface="Times New Roman" panose="02020603050405020304" pitchFamily="18" charset="0"/>
              <a:ea typeface="Times New Roman" panose="02020603050405020304" pitchFamily="18" charset="0"/>
            </a:endParaRPr>
          </a:p>
          <a:p>
            <a:pPr algn="ctr"/>
            <a:r>
              <a:rPr lang="x-none" sz="1200" i="1" dirty="0">
                <a:latin typeface="Times New Roman" panose="02020603050405020304" pitchFamily="18" charset="0"/>
                <a:ea typeface="Times New Roman" panose="02020603050405020304" pitchFamily="18" charset="0"/>
              </a:rPr>
              <a:t>РАСЧЕТ ПО НАЛОГУ НА НЕДВИЖИМОЕ ИМУЩЕСТВО</a:t>
            </a:r>
            <a:endParaRPr lang="ru-RU" sz="1200" dirty="0">
              <a:latin typeface="Times New Roman" panose="02020603050405020304" pitchFamily="18" charset="0"/>
              <a:ea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71809920"/>
              </p:ext>
            </p:extLst>
          </p:nvPr>
        </p:nvGraphicFramePr>
        <p:xfrm>
          <a:off x="1367247" y="1038525"/>
          <a:ext cx="9170124" cy="4611551"/>
        </p:xfrm>
        <a:graphic>
          <a:graphicData uri="http://schemas.openxmlformats.org/drawingml/2006/table">
            <a:tbl>
              <a:tblPr firstRow="1" firstCol="1" bandRow="1"/>
              <a:tblGrid>
                <a:gridCol w="420767">
                  <a:extLst>
                    <a:ext uri="{9D8B030D-6E8A-4147-A177-3AD203B41FA5}">
                      <a16:colId xmlns:a16="http://schemas.microsoft.com/office/drawing/2014/main" val="664015054"/>
                    </a:ext>
                  </a:extLst>
                </a:gridCol>
                <a:gridCol w="2064595">
                  <a:extLst>
                    <a:ext uri="{9D8B030D-6E8A-4147-A177-3AD203B41FA5}">
                      <a16:colId xmlns:a16="http://schemas.microsoft.com/office/drawing/2014/main" val="971234936"/>
                    </a:ext>
                  </a:extLst>
                </a:gridCol>
                <a:gridCol w="1866561">
                  <a:extLst>
                    <a:ext uri="{9D8B030D-6E8A-4147-A177-3AD203B41FA5}">
                      <a16:colId xmlns:a16="http://schemas.microsoft.com/office/drawing/2014/main" val="1744439404"/>
                    </a:ext>
                  </a:extLst>
                </a:gridCol>
                <a:gridCol w="466277">
                  <a:extLst>
                    <a:ext uri="{9D8B030D-6E8A-4147-A177-3AD203B41FA5}">
                      <a16:colId xmlns:a16="http://schemas.microsoft.com/office/drawing/2014/main" val="1713221358"/>
                    </a:ext>
                  </a:extLst>
                </a:gridCol>
                <a:gridCol w="466277">
                  <a:extLst>
                    <a:ext uri="{9D8B030D-6E8A-4147-A177-3AD203B41FA5}">
                      <a16:colId xmlns:a16="http://schemas.microsoft.com/office/drawing/2014/main" val="4033948959"/>
                    </a:ext>
                  </a:extLst>
                </a:gridCol>
                <a:gridCol w="777129">
                  <a:extLst>
                    <a:ext uri="{9D8B030D-6E8A-4147-A177-3AD203B41FA5}">
                      <a16:colId xmlns:a16="http://schemas.microsoft.com/office/drawing/2014/main" val="3299815923"/>
                    </a:ext>
                  </a:extLst>
                </a:gridCol>
                <a:gridCol w="466277">
                  <a:extLst>
                    <a:ext uri="{9D8B030D-6E8A-4147-A177-3AD203B41FA5}">
                      <a16:colId xmlns:a16="http://schemas.microsoft.com/office/drawing/2014/main" val="1409214405"/>
                    </a:ext>
                  </a:extLst>
                </a:gridCol>
                <a:gridCol w="621704">
                  <a:extLst>
                    <a:ext uri="{9D8B030D-6E8A-4147-A177-3AD203B41FA5}">
                      <a16:colId xmlns:a16="http://schemas.microsoft.com/office/drawing/2014/main" val="1103810731"/>
                    </a:ext>
                  </a:extLst>
                </a:gridCol>
                <a:gridCol w="543991">
                  <a:extLst>
                    <a:ext uri="{9D8B030D-6E8A-4147-A177-3AD203B41FA5}">
                      <a16:colId xmlns:a16="http://schemas.microsoft.com/office/drawing/2014/main" val="3861080368"/>
                    </a:ext>
                  </a:extLst>
                </a:gridCol>
                <a:gridCol w="621704">
                  <a:extLst>
                    <a:ext uri="{9D8B030D-6E8A-4147-A177-3AD203B41FA5}">
                      <a16:colId xmlns:a16="http://schemas.microsoft.com/office/drawing/2014/main" val="3829978942"/>
                    </a:ext>
                  </a:extLst>
                </a:gridCol>
                <a:gridCol w="854842">
                  <a:extLst>
                    <a:ext uri="{9D8B030D-6E8A-4147-A177-3AD203B41FA5}">
                      <a16:colId xmlns:a16="http://schemas.microsoft.com/office/drawing/2014/main" val="2039732939"/>
                    </a:ext>
                  </a:extLst>
                </a:gridCol>
              </a:tblGrid>
              <a:tr h="165326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80000"/>
                        </a:lnSpc>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Cod</a:t>
                      </a: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 Код</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Obiectul impunerii/</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Объект налогообложения</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Codul economic</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smtClean="0">
                          <a:effectLst/>
                          <a:latin typeface="Times New Roman" panose="02020603050405020304" pitchFamily="18" charset="0"/>
                          <a:ea typeface="Times New Roman" panose="02020603050405020304" pitchFamily="18" charset="0"/>
                          <a:cs typeface="Times New Roman" panose="02020603050405020304" pitchFamily="18" charset="0"/>
                        </a:rPr>
                        <a:t>Экономический </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код</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Unitatea de măsură/ </a:t>
                      </a:r>
                      <a:endParaRPr lang="en-US" sz="9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smtClean="0">
                          <a:effectLst/>
                          <a:latin typeface="Times New Roman" panose="02020603050405020304" pitchFamily="18" charset="0"/>
                          <a:ea typeface="Times New Roman" panose="02020603050405020304" pitchFamily="18" charset="0"/>
                          <a:cs typeface="Times New Roman" panose="02020603050405020304" pitchFamily="18" charset="0"/>
                        </a:rPr>
                        <a:t>Единица </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измерения</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Baza impozabilă a obiectului impunerii </a:t>
                      </a:r>
                      <a:r>
                        <a:rPr lang="x-none" sz="900" b="1" i="1" dirty="0">
                          <a:effectLst/>
                          <a:latin typeface="Times New Roman" panose="02020603050405020304" pitchFamily="18" charset="0"/>
                          <a:ea typeface="Times New Roman" panose="02020603050405020304" pitchFamily="18" charset="0"/>
                          <a:cs typeface="Times New Roman" panose="02020603050405020304" pitchFamily="18" charset="0"/>
                        </a:rPr>
                        <a:t>(suprafaţa/valoarea)</a:t>
                      </a: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Налогооблагаемая база объекта налогообложения (</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площадь/ стоимость</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 Cota </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 sau lei/ha)</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dirty="0" smtClean="0">
                          <a:effectLst/>
                          <a:latin typeface="Times New Roman" panose="02020603050405020304" pitchFamily="18" charset="0"/>
                          <a:ea typeface="Times New Roman" panose="02020603050405020304" pitchFamily="18" charset="0"/>
                          <a:cs typeface="Times New Roman" panose="02020603050405020304" pitchFamily="18" charset="0"/>
                        </a:rPr>
                        <a:t>Ставка </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 или леев/га)</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Fertilitatea solului ((Bonitatea)</a:t>
                      </a:r>
                      <a:r>
                        <a:rPr lang="x-none" sz="9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x-none"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dirty="0">
                          <a:effectLst/>
                          <a:latin typeface="Times New Roman" panose="02020603050405020304" pitchFamily="18" charset="0"/>
                          <a:ea typeface="Times New Roman" panose="02020603050405020304" pitchFamily="18" charset="0"/>
                          <a:cs typeface="Times New Roman" panose="02020603050405020304" pitchFamily="18" charset="0"/>
                        </a:rPr>
                        <a:t>Бонитет почв </a:t>
                      </a: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(grad/ha/балл/га)</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Suma calculată a impozitului (lei)</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900" b="1" i="1" dirty="0">
                          <a:effectLst/>
                          <a:latin typeface="Times New Roman" panose="02020603050405020304" pitchFamily="18" charset="0"/>
                          <a:ea typeface="Times New Roman" panose="02020603050405020304" pitchFamily="18" charset="0"/>
                          <a:cs typeface="Times New Roman" panose="02020603050405020304" pitchFamily="18" charset="0"/>
                        </a:rPr>
                        <a:t>(col. 5 </a:t>
                      </a: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x </a:t>
                      </a:r>
                      <a:r>
                        <a:rPr lang="x-none" sz="900" b="1" i="1" dirty="0">
                          <a:effectLst/>
                          <a:latin typeface="Times New Roman" panose="02020603050405020304" pitchFamily="18" charset="0"/>
                          <a:ea typeface="Times New Roman" panose="02020603050405020304" pitchFamily="18" charset="0"/>
                          <a:cs typeface="Times New Roman" panose="02020603050405020304" pitchFamily="18" charset="0"/>
                        </a:rPr>
                        <a:t>col.6 x cоl.7)/</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Исчисленная сумма налога (леев)</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(гр.5 </a:t>
                      </a:r>
                      <a:r>
                        <a:rPr lang="x-none" sz="9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 гр.6 x гр.7)</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kern="0" dirty="0">
                          <a:effectLst/>
                          <a:latin typeface="Calibri" panose="020F0502020204030204" pitchFamily="34" charset="0"/>
                          <a:ea typeface="Times New Roman" panose="02020603050405020304" pitchFamily="18" charset="0"/>
                          <a:cs typeface="Times New Roman" panose="02020603050405020304" pitchFamily="18" charset="0"/>
                        </a:rPr>
                        <a:t>Suma înlesnirilor acordate (lei)/</a:t>
                      </a:r>
                      <a:r>
                        <a:rPr lang="x-none" sz="900" b="1" i="1"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ru-RU" sz="9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x-none" sz="900" b="1" i="1" kern="0" dirty="0">
                          <a:effectLst/>
                          <a:latin typeface="Calibri" panose="020F0502020204030204" pitchFamily="34" charset="0"/>
                          <a:ea typeface="Times New Roman" panose="02020603050405020304" pitchFamily="18" charset="0"/>
                          <a:cs typeface="Times New Roman" panose="02020603050405020304" pitchFamily="18" charset="0"/>
                        </a:rPr>
                        <a:t>Сумма предоставленных льгот (леев)</a:t>
                      </a:r>
                      <a:endParaRPr lang="ru-RU" sz="900" b="1" kern="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Suma impozitului către plată </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(lei)</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 ( col.8 – col.9)</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Сумма налога к уплате (леев) </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(гр.8 – гр.9)</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2561481"/>
                  </a:ext>
                </a:extLst>
              </a:tr>
              <a:tr h="138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80039677"/>
                  </a:ext>
                </a:extLst>
              </a:tr>
              <a:tr h="37990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funciar pe terenurile cu destinaţie agricolă/</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Земельный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налог на земли сельскохозяйственного назначения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113161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ha/ </a:t>
                      </a: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946301"/>
                  </a:ext>
                </a:extLst>
              </a:tr>
              <a:tr h="41528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funciar pe terenurile cu altă destinaţie decît cea agricolă</a:t>
                      </a:r>
                      <a:r>
                        <a:rPr lang="x-none"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Земельный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налог на земли несельскохозяйственного назначения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113161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71755" marR="71755" algn="ct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ha/ </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4604436"/>
                  </a:ext>
                </a:extLst>
              </a:tr>
              <a:tr h="32926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funciar pe păşuni şi fîneţe</a:t>
                      </a:r>
                      <a:r>
                        <a:rPr lang="x-none"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Земельный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налог на пастбища и сенокосы</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113161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71755" marR="71755" algn="ct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ha/ </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4701844"/>
                  </a:ext>
                </a:extLst>
              </a:tr>
              <a:tr h="42941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pe bunurile imobiliare achitat din valoarea contabilă/ </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Налог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 недвижимое имущество, уплачиваемый исходя из балансовой стоимости</a:t>
                      </a:r>
                      <a:r>
                        <a:rPr lang="x-none" sz="1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113210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marL="71755"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lei/</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леев</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996067"/>
                  </a:ext>
                </a:extLst>
              </a:tr>
              <a:tr h="26329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pe bunurile imobiliare achitat din valoarea estimată (de piaţă</a:t>
                      </a:r>
                      <a:r>
                        <a:rPr lang="x-none"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Налог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 недвижимое имущество, уплачиваемый исходя из оценочной (рыночной) стоимости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Potrivit/</a:t>
                      </a:r>
                      <a:r>
                        <a:rPr lang="x-none" sz="1000" i="1">
                          <a:effectLst/>
                          <a:latin typeface="Times New Roman" panose="02020603050405020304" pitchFamily="18" charset="0"/>
                          <a:ea typeface="Times New Roman" panose="02020603050405020304" pitchFamily="18" charset="0"/>
                          <a:cs typeface="Times New Roman" panose="02020603050405020304" pitchFamily="18" charset="0"/>
                        </a:rPr>
                        <a:t> cогласно art.280 lit. a)</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113230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lei</a:t>
                      </a:r>
                      <a:r>
                        <a:rPr lang="x-none"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леев</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687527"/>
                  </a:ext>
                </a:extLst>
              </a:tr>
              <a:tr h="2706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R6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Potrivit/</a:t>
                      </a: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cогласно art. 280 lit. a</a:t>
                      </a:r>
                      <a:r>
                        <a:rPr lang="x-none" sz="1000" i="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1132942"/>
                  </a:ext>
                </a:extLst>
              </a:tr>
              <a:tr h="41340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R7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Potrivit/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согласно art. 280 lit. b)</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205605"/>
                  </a:ext>
                </a:extLst>
              </a:tr>
              <a:tr h="2768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970" indent="-90170" algn="ctr">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R8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Total pe impozitul pe bunurile imobiliare </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Всего по налогу на недвижимое имущество</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X</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80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X</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3949995"/>
                  </a:ext>
                </a:extLst>
              </a:tr>
            </a:tbl>
          </a:graphicData>
        </a:graphic>
      </p:graphicFrame>
    </p:spTree>
    <p:extLst>
      <p:ext uri="{BB962C8B-B14F-4D97-AF65-F5344CB8AC3E}">
        <p14:creationId xmlns:p14="http://schemas.microsoft.com/office/powerpoint/2010/main" val="180276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6869" y="391886"/>
            <a:ext cx="6949440" cy="1463040"/>
          </a:xfrm>
        </p:spPr>
        <p:txBody>
          <a:bodyPr>
            <a:normAutofit fontScale="90000"/>
          </a:bodyPr>
          <a:lstStyle/>
          <a:p>
            <a:pPr marL="63498" lvl="0" indent="-63498" algn="r">
              <a:lnSpc>
                <a:spcPct val="100000"/>
              </a:lnSpc>
              <a:spcBef>
                <a:spcPts val="0"/>
              </a:spcBef>
            </a:pPr>
            <a:r>
              <a:rPr lang="en-US" sz="1100" b="1" cap="none" dirty="0">
                <a:solidFill>
                  <a:prstClr val="black"/>
                </a:solidFill>
                <a:latin typeface="Times New Roman" panose="02020603050405020304" pitchFamily="18" charset="0"/>
                <a:ea typeface="Times New Roman" panose="02020603050405020304" pitchFamily="18" charset="0"/>
                <a:cs typeface="+mn-cs"/>
              </a:rPr>
              <a:t/>
            </a:r>
            <a:br>
              <a:rPr lang="en-US" sz="1100" b="1" cap="none" dirty="0">
                <a:solidFill>
                  <a:prstClr val="black"/>
                </a:solidFill>
                <a:latin typeface="Times New Roman" panose="02020603050405020304" pitchFamily="18" charset="0"/>
                <a:ea typeface="Times New Roman" panose="02020603050405020304" pitchFamily="18" charset="0"/>
                <a:cs typeface="+mn-cs"/>
              </a:rPr>
            </a:br>
            <a:r>
              <a:rPr lang="en-US" sz="1100" b="1" cap="none" dirty="0" err="1">
                <a:solidFill>
                  <a:prstClr val="black"/>
                </a:solidFill>
                <a:latin typeface="Times New Roman" panose="02020603050405020304" pitchFamily="18" charset="0"/>
                <a:ea typeface="Times New Roman" panose="02020603050405020304" pitchFamily="18" charset="0"/>
              </a:rPr>
              <a:t>Anexa</a:t>
            </a:r>
            <a:r>
              <a:rPr lang="en-US" sz="1100" b="1" cap="none" dirty="0">
                <a:solidFill>
                  <a:prstClr val="black"/>
                </a:solidFill>
                <a:latin typeface="Times New Roman" panose="02020603050405020304" pitchFamily="18" charset="0"/>
                <a:ea typeface="Times New Roman" panose="02020603050405020304" pitchFamily="18" charset="0"/>
              </a:rPr>
              <a:t> </a:t>
            </a:r>
            <a:r>
              <a:rPr lang="en-US" sz="1100" b="1" cap="none" dirty="0" err="1">
                <a:solidFill>
                  <a:prstClr val="black"/>
                </a:solidFill>
                <a:latin typeface="Times New Roman" panose="02020603050405020304" pitchFamily="18" charset="0"/>
                <a:ea typeface="Times New Roman" panose="02020603050405020304" pitchFamily="18" charset="0"/>
              </a:rPr>
              <a:t>nr</a:t>
            </a:r>
            <a:r>
              <a:rPr lang="en-US" sz="1100" b="1" cap="none" dirty="0">
                <a:solidFill>
                  <a:prstClr val="black"/>
                </a:solidFill>
                <a:latin typeface="Times New Roman" panose="02020603050405020304" pitchFamily="18" charset="0"/>
                <a:ea typeface="Times New Roman" panose="02020603050405020304" pitchFamily="18" charset="0"/>
              </a:rPr>
              <a:t>. 1 la </a:t>
            </a:r>
            <a:r>
              <a:rPr lang="en-US" sz="1100" b="1" cap="none" dirty="0" err="1">
                <a:solidFill>
                  <a:prstClr val="black"/>
                </a:solidFill>
                <a:latin typeface="Times New Roman" panose="02020603050405020304" pitchFamily="18" charset="0"/>
                <a:ea typeface="Times New Roman" panose="02020603050405020304" pitchFamily="18" charset="0"/>
              </a:rPr>
              <a:t>Calculul</a:t>
            </a:r>
            <a:r>
              <a:rPr lang="en-US" sz="1100" b="1" cap="none" dirty="0">
                <a:solidFill>
                  <a:prstClr val="black"/>
                </a:solidFill>
                <a:latin typeface="Times New Roman" panose="02020603050405020304" pitchFamily="18" charset="0"/>
                <a:ea typeface="Times New Roman" panose="02020603050405020304" pitchFamily="18" charset="0"/>
              </a:rPr>
              <a:t> BIJ 17</a:t>
            </a:r>
            <a:br>
              <a:rPr lang="en-US" sz="1100" b="1" cap="none" dirty="0">
                <a:solidFill>
                  <a:prstClr val="black"/>
                </a:solidFill>
                <a:latin typeface="Times New Roman" panose="02020603050405020304" pitchFamily="18" charset="0"/>
                <a:ea typeface="Times New Roman" panose="02020603050405020304" pitchFamily="18" charset="0"/>
              </a:rPr>
            </a:br>
            <a:r>
              <a:rPr lang="en-US" sz="1100" b="1" cap="none" dirty="0" smtClean="0">
                <a:solidFill>
                  <a:prstClr val="black"/>
                </a:solidFill>
                <a:latin typeface="Times New Roman" panose="02020603050405020304" pitchFamily="18" charset="0"/>
                <a:ea typeface="Times New Roman" panose="02020603050405020304" pitchFamily="18" charset="0"/>
                <a:cs typeface="+mn-cs"/>
              </a:rPr>
              <a:t/>
            </a:r>
            <a:br>
              <a:rPr lang="en-US" sz="1100" b="1" cap="none" dirty="0" smtClean="0">
                <a:solidFill>
                  <a:prstClr val="black"/>
                </a:solidFill>
                <a:latin typeface="Times New Roman" panose="02020603050405020304" pitchFamily="18" charset="0"/>
                <a:ea typeface="Times New Roman" panose="02020603050405020304" pitchFamily="18" charset="0"/>
                <a:cs typeface="+mn-cs"/>
              </a:rPr>
            </a:br>
            <a:r>
              <a:rPr lang="ro-RO" sz="1100" b="1" cap="none" dirty="0" smtClean="0">
                <a:solidFill>
                  <a:prstClr val="black"/>
                </a:solidFill>
                <a:latin typeface="Times New Roman" panose="02020603050405020304" pitchFamily="18" charset="0"/>
                <a:ea typeface="Times New Roman" panose="02020603050405020304" pitchFamily="18" charset="0"/>
                <a:cs typeface="+mn-cs"/>
              </a:rPr>
              <a:t>Informația </a:t>
            </a:r>
            <a:r>
              <a:rPr lang="ro-RO" sz="1100" b="1" cap="none" dirty="0">
                <a:solidFill>
                  <a:prstClr val="black"/>
                </a:solidFill>
                <a:latin typeface="Times New Roman" panose="02020603050405020304" pitchFamily="18" charset="0"/>
                <a:ea typeface="Times New Roman" panose="02020603050405020304" pitchFamily="18" charset="0"/>
                <a:cs typeface="+mn-cs"/>
              </a:rPr>
              <a:t>privind sumele impozitului</a:t>
            </a:r>
            <a:r>
              <a:rPr lang="fr-FR" sz="1100" b="1" cap="none" dirty="0">
                <a:solidFill>
                  <a:prstClr val="black"/>
                </a:solidFill>
                <a:latin typeface="Times New Roman" panose="02020603050405020304" pitchFamily="18" charset="0"/>
                <a:ea typeface="Times New Roman" panose="02020603050405020304" pitchFamily="18" charset="0"/>
                <a:cs typeface="+mn-cs"/>
              </a:rPr>
              <a:t> </a:t>
            </a:r>
            <a:r>
              <a:rPr lang="fr-FR" sz="1100" b="1" cap="none" dirty="0" err="1">
                <a:solidFill>
                  <a:prstClr val="black"/>
                </a:solidFill>
                <a:latin typeface="Times New Roman" panose="02020603050405020304" pitchFamily="18" charset="0"/>
                <a:ea typeface="Times New Roman" panose="02020603050405020304" pitchFamily="18" charset="0"/>
                <a:cs typeface="+mn-cs"/>
              </a:rPr>
              <a:t>pe</a:t>
            </a:r>
            <a:r>
              <a:rPr lang="fr-FR" sz="1100" b="1" cap="none" dirty="0">
                <a:solidFill>
                  <a:prstClr val="black"/>
                </a:solidFill>
                <a:latin typeface="Times New Roman" panose="02020603050405020304" pitchFamily="18" charset="0"/>
                <a:ea typeface="Times New Roman" panose="02020603050405020304" pitchFamily="18" charset="0"/>
                <a:cs typeface="+mn-cs"/>
              </a:rPr>
              <a:t> </a:t>
            </a:r>
            <a:r>
              <a:rPr lang="fr-FR" sz="1100" b="1" cap="none" dirty="0" err="1">
                <a:solidFill>
                  <a:prstClr val="black"/>
                </a:solidFill>
                <a:latin typeface="Times New Roman" panose="02020603050405020304" pitchFamily="18" charset="0"/>
                <a:ea typeface="Times New Roman" panose="02020603050405020304" pitchFamily="18" charset="0"/>
                <a:cs typeface="+mn-cs"/>
              </a:rPr>
              <a:t>bunurile</a:t>
            </a:r>
            <a:r>
              <a:rPr lang="fr-FR" sz="1100" b="1" cap="none" dirty="0">
                <a:solidFill>
                  <a:prstClr val="black"/>
                </a:solidFill>
                <a:latin typeface="Times New Roman" panose="02020603050405020304" pitchFamily="18" charset="0"/>
                <a:ea typeface="Times New Roman" panose="02020603050405020304" pitchFamily="18" charset="0"/>
                <a:cs typeface="+mn-cs"/>
              </a:rPr>
              <a:t> </a:t>
            </a:r>
            <a:r>
              <a:rPr lang="fr-FR" sz="1100" b="1" cap="none" dirty="0" err="1">
                <a:solidFill>
                  <a:prstClr val="black"/>
                </a:solidFill>
                <a:latin typeface="Times New Roman" panose="02020603050405020304" pitchFamily="18" charset="0"/>
                <a:ea typeface="Times New Roman" panose="02020603050405020304" pitchFamily="18" charset="0"/>
                <a:cs typeface="+mn-cs"/>
              </a:rPr>
              <a:t>imobiliare</a:t>
            </a:r>
            <a:r>
              <a:rPr lang="fr-FR" sz="1100" b="1" cap="none" dirty="0">
                <a:solidFill>
                  <a:prstClr val="black"/>
                </a:solidFill>
                <a:latin typeface="Times New Roman" panose="02020603050405020304" pitchFamily="18" charset="0"/>
                <a:ea typeface="Times New Roman" panose="02020603050405020304" pitchFamily="18" charset="0"/>
                <a:cs typeface="+mn-cs"/>
              </a:rPr>
              <a:t>/</a:t>
            </a:r>
            <a:r>
              <a:rPr lang="fr-FR" sz="1100" b="1" cap="none" dirty="0" err="1">
                <a:solidFill>
                  <a:prstClr val="black"/>
                </a:solidFill>
                <a:latin typeface="Times New Roman" panose="02020603050405020304" pitchFamily="18" charset="0"/>
                <a:ea typeface="Times New Roman" panose="02020603050405020304" pitchFamily="18" charset="0"/>
                <a:cs typeface="+mn-cs"/>
              </a:rPr>
              <a:t>impozitului</a:t>
            </a:r>
            <a:r>
              <a:rPr lang="fr-FR" sz="1100" b="1" cap="none" dirty="0">
                <a:solidFill>
                  <a:prstClr val="black"/>
                </a:solidFill>
                <a:latin typeface="Times New Roman" panose="02020603050405020304" pitchFamily="18" charset="0"/>
                <a:ea typeface="Times New Roman" panose="02020603050405020304" pitchFamily="18" charset="0"/>
                <a:cs typeface="+mn-cs"/>
              </a:rPr>
              <a:t> </a:t>
            </a:r>
            <a:r>
              <a:rPr lang="fr-FR" sz="1100" b="1" cap="none" dirty="0" err="1">
                <a:solidFill>
                  <a:prstClr val="black"/>
                </a:solidFill>
                <a:latin typeface="Times New Roman" panose="02020603050405020304" pitchFamily="18" charset="0"/>
                <a:ea typeface="Times New Roman" panose="02020603050405020304" pitchFamily="18" charset="0"/>
                <a:cs typeface="+mn-cs"/>
              </a:rPr>
              <a:t>funciar</a:t>
            </a:r>
            <a:r>
              <a:rPr lang="ro-RO" sz="1100" b="1" cap="none" dirty="0">
                <a:solidFill>
                  <a:prstClr val="black"/>
                </a:solidFill>
                <a:latin typeface="Times New Roman" panose="02020603050405020304" pitchFamily="18" charset="0"/>
                <a:ea typeface="Times New Roman" panose="02020603050405020304" pitchFamily="18" charset="0"/>
                <a:cs typeface="+mn-cs"/>
              </a:rPr>
              <a:t> calculate, divizată pe localități</a:t>
            </a:r>
            <a:r>
              <a:rPr lang="ro-RO" sz="1100" i="1" cap="none" dirty="0">
                <a:solidFill>
                  <a:prstClr val="black"/>
                </a:solidFill>
                <a:latin typeface="Times New Roman" panose="02020603050405020304" pitchFamily="18" charset="0"/>
                <a:ea typeface="Times New Roman" panose="02020603050405020304" pitchFamily="18" charset="0"/>
                <a:cs typeface="+mn-cs"/>
              </a:rPr>
              <a:t> /</a:t>
            </a:r>
            <a:r>
              <a:rPr lang="ru-RU" sz="1100" cap="none" dirty="0">
                <a:solidFill>
                  <a:prstClr val="black"/>
                </a:solidFill>
                <a:latin typeface="Times New Roman" panose="02020603050405020304" pitchFamily="18" charset="0"/>
                <a:ea typeface="Times New Roman" panose="02020603050405020304" pitchFamily="18" charset="0"/>
                <a:cs typeface="+mn-cs"/>
              </a:rPr>
              <a:t/>
            </a:r>
            <a:br>
              <a:rPr lang="ru-RU" sz="1100" cap="none" dirty="0">
                <a:solidFill>
                  <a:prstClr val="black"/>
                </a:solidFill>
                <a:latin typeface="Times New Roman" panose="02020603050405020304" pitchFamily="18" charset="0"/>
                <a:ea typeface="Times New Roman" panose="02020603050405020304" pitchFamily="18" charset="0"/>
                <a:cs typeface="+mn-cs"/>
              </a:rPr>
            </a:br>
            <a:r>
              <a:rPr lang="ro-RO" sz="1100" i="1" cap="none" dirty="0" err="1">
                <a:solidFill>
                  <a:prstClr val="black"/>
                </a:solidFill>
                <a:latin typeface="Times New Roman" panose="02020603050405020304" pitchFamily="18" charset="0"/>
                <a:ea typeface="Times New Roman" panose="02020603050405020304" pitchFamily="18" charset="0"/>
                <a:cs typeface="+mn-cs"/>
              </a:rPr>
              <a:t>Информация</a:t>
            </a:r>
            <a:r>
              <a:rPr lang="ro-RO" sz="1100" i="1" cap="none" dirty="0">
                <a:solidFill>
                  <a:prstClr val="black"/>
                </a:solidFill>
                <a:latin typeface="Times New Roman" panose="02020603050405020304" pitchFamily="18" charset="0"/>
                <a:ea typeface="Times New Roman" panose="02020603050405020304" pitchFamily="18" charset="0"/>
                <a:cs typeface="+mn-cs"/>
              </a:rPr>
              <a:t> о </a:t>
            </a:r>
            <a:r>
              <a:rPr lang="ro-RO" sz="1100" i="1" cap="none" dirty="0" err="1">
                <a:solidFill>
                  <a:prstClr val="black"/>
                </a:solidFill>
                <a:latin typeface="Times New Roman" panose="02020603050405020304" pitchFamily="18" charset="0"/>
                <a:ea typeface="Times New Roman" panose="02020603050405020304" pitchFamily="18" charset="0"/>
                <a:cs typeface="+mn-cs"/>
              </a:rPr>
              <a:t>начисленных</a:t>
            </a:r>
            <a:r>
              <a:rPr lang="ro-RO" sz="1100" i="1" cap="none" dirty="0">
                <a:solidFill>
                  <a:prstClr val="black"/>
                </a:solidFill>
                <a:latin typeface="Times New Roman" panose="02020603050405020304" pitchFamily="18" charset="0"/>
                <a:ea typeface="Times New Roman" panose="02020603050405020304" pitchFamily="18" charset="0"/>
                <a:cs typeface="+mn-cs"/>
              </a:rPr>
              <a:t> </a:t>
            </a:r>
            <a:r>
              <a:rPr lang="ro-RO" sz="1100" i="1" cap="none" dirty="0" err="1">
                <a:solidFill>
                  <a:prstClr val="black"/>
                </a:solidFill>
                <a:latin typeface="Times New Roman" panose="02020603050405020304" pitchFamily="18" charset="0"/>
                <a:ea typeface="Times New Roman" panose="02020603050405020304" pitchFamily="18" charset="0"/>
                <a:cs typeface="+mn-cs"/>
              </a:rPr>
              <a:t>суммах</a:t>
            </a:r>
            <a:r>
              <a:rPr lang="ro-RO" sz="1100" i="1" cap="none" dirty="0">
                <a:solidFill>
                  <a:prstClr val="black"/>
                </a:solidFill>
                <a:latin typeface="Times New Roman" panose="02020603050405020304" pitchFamily="18" charset="0"/>
                <a:ea typeface="Times New Roman" panose="02020603050405020304" pitchFamily="18" charset="0"/>
                <a:cs typeface="+mn-cs"/>
              </a:rPr>
              <a:t> </a:t>
            </a:r>
            <a:r>
              <a:rPr lang="ro-RO" sz="1100" i="1" cap="none" dirty="0" err="1">
                <a:solidFill>
                  <a:prstClr val="black"/>
                </a:solidFill>
                <a:latin typeface="Times New Roman" panose="02020603050405020304" pitchFamily="18" charset="0"/>
                <a:ea typeface="Times New Roman" panose="02020603050405020304" pitchFamily="18" charset="0"/>
                <a:cs typeface="+mn-cs"/>
              </a:rPr>
              <a:t>налога</a:t>
            </a:r>
            <a:r>
              <a:rPr lang="ro-RO" sz="1100" i="1" cap="none" dirty="0">
                <a:solidFill>
                  <a:prstClr val="black"/>
                </a:solidFill>
                <a:latin typeface="Times New Roman" panose="02020603050405020304" pitchFamily="18" charset="0"/>
                <a:ea typeface="Times New Roman" panose="02020603050405020304" pitchFamily="18" charset="0"/>
                <a:cs typeface="+mn-cs"/>
              </a:rPr>
              <a:t> </a:t>
            </a:r>
            <a:r>
              <a:rPr lang="ru-RU" sz="1100" i="1" cap="none" dirty="0">
                <a:solidFill>
                  <a:prstClr val="black"/>
                </a:solidFill>
                <a:latin typeface="Times New Roman" panose="02020603050405020304" pitchFamily="18" charset="0"/>
                <a:ea typeface="Times New Roman" panose="02020603050405020304" pitchFamily="18" charset="0"/>
                <a:cs typeface="+mn-cs"/>
              </a:rPr>
              <a:t>на недвижимое имущество/земельного налога, распределенных по местностям</a:t>
            </a:r>
            <a:r>
              <a:rPr lang="ru-RU" sz="1100" cap="none" dirty="0">
                <a:solidFill>
                  <a:prstClr val="black"/>
                </a:solidFill>
                <a:latin typeface="Times New Roman" panose="02020603050405020304" pitchFamily="18" charset="0"/>
                <a:ea typeface="Times New Roman" panose="02020603050405020304" pitchFamily="18" charset="0"/>
                <a:cs typeface="+mn-cs"/>
              </a:rPr>
              <a:t/>
            </a:r>
            <a:br>
              <a:rPr lang="ru-RU" sz="1100" cap="none" dirty="0">
                <a:solidFill>
                  <a:prstClr val="black"/>
                </a:solidFill>
                <a:latin typeface="Times New Roman" panose="02020603050405020304" pitchFamily="18" charset="0"/>
                <a:ea typeface="Times New Roman" panose="02020603050405020304" pitchFamily="18" charset="0"/>
                <a:cs typeface="+mn-cs"/>
              </a:rPr>
            </a:br>
            <a:r>
              <a:rPr lang="ro-RO" sz="1100" b="1" cap="none" dirty="0">
                <a:solidFill>
                  <a:prstClr val="black"/>
                </a:solidFill>
                <a:latin typeface="Times New Roman" panose="02020603050405020304" pitchFamily="18" charset="0"/>
                <a:ea typeface="Times New Roman" panose="02020603050405020304" pitchFamily="18" charset="0"/>
                <a:cs typeface="+mn-cs"/>
              </a:rPr>
              <a:t> </a:t>
            </a:r>
            <a:r>
              <a:rPr lang="en-US" sz="1100" b="1" cap="none" dirty="0">
                <a:solidFill>
                  <a:prstClr val="black"/>
                </a:solidFill>
                <a:latin typeface="Times New Roman" panose="02020603050405020304" pitchFamily="18" charset="0"/>
                <a:ea typeface="Times New Roman" panose="02020603050405020304" pitchFamily="18" charset="0"/>
                <a:cs typeface="+mn-cs"/>
              </a:rPr>
              <a:t/>
            </a:r>
            <a:br>
              <a:rPr lang="en-US" sz="1100" b="1" cap="none" dirty="0">
                <a:solidFill>
                  <a:prstClr val="black"/>
                </a:solidFill>
                <a:latin typeface="Times New Roman" panose="02020603050405020304" pitchFamily="18" charset="0"/>
                <a:ea typeface="Times New Roman" panose="02020603050405020304" pitchFamily="18" charset="0"/>
                <a:cs typeface="+mn-cs"/>
              </a:rPr>
            </a:br>
            <a:r>
              <a:rPr lang="en-US" sz="1100" b="1" cap="none" dirty="0" smtClean="0">
                <a:solidFill>
                  <a:prstClr val="black"/>
                </a:solidFill>
                <a:latin typeface="Times New Roman" panose="02020603050405020304" pitchFamily="18" charset="0"/>
                <a:ea typeface="Times New Roman" panose="02020603050405020304" pitchFamily="18" charset="0"/>
                <a:cs typeface="+mn-cs"/>
              </a:rPr>
              <a:t>                      </a:t>
            </a:r>
            <a:r>
              <a:rPr lang="ro-RO" sz="1100" b="1" cap="none" dirty="0" smtClean="0">
                <a:solidFill>
                  <a:prstClr val="black"/>
                </a:solidFill>
                <a:latin typeface="Times New Roman" panose="02020603050405020304" pitchFamily="18" charset="0"/>
                <a:ea typeface="Times New Roman" panose="02020603050405020304" pitchFamily="18" charset="0"/>
                <a:cs typeface="+mn-cs"/>
              </a:rPr>
              <a:t>Denumirea </a:t>
            </a:r>
            <a:r>
              <a:rPr lang="ro-RO" sz="1100" b="1" cap="none" dirty="0">
                <a:solidFill>
                  <a:prstClr val="black"/>
                </a:solidFill>
                <a:latin typeface="Times New Roman" panose="02020603050405020304" pitchFamily="18" charset="0"/>
                <a:ea typeface="Times New Roman" panose="02020603050405020304" pitchFamily="18" charset="0"/>
                <a:cs typeface="+mn-cs"/>
              </a:rPr>
              <a:t>contribuabilului/</a:t>
            </a:r>
            <a:r>
              <a:rPr lang="en-US" sz="1100" b="1" cap="none" dirty="0">
                <a:solidFill>
                  <a:prstClr val="black"/>
                </a:solidFill>
                <a:latin typeface="Times New Roman" panose="02020603050405020304" pitchFamily="18" charset="0"/>
                <a:ea typeface="Times New Roman" panose="02020603050405020304" pitchFamily="18" charset="0"/>
                <a:cs typeface="+mn-cs"/>
              </a:rPr>
              <a:t> </a:t>
            </a:r>
            <a:r>
              <a:rPr lang="en-US" sz="1100" b="1" cap="none" dirty="0">
                <a:solidFill>
                  <a:prstClr val="black"/>
                </a:solidFill>
                <a:latin typeface="Times New Roman" panose="02020603050405020304" pitchFamily="18" charset="0"/>
                <a:ea typeface="Times New Roman" panose="02020603050405020304" pitchFamily="18" charset="0"/>
              </a:rPr>
              <a:t> </a:t>
            </a:r>
            <a:r>
              <a:rPr lang="ro-RO" sz="1100" i="1" cap="none" dirty="0" err="1">
                <a:solidFill>
                  <a:prstClr val="black"/>
                </a:solidFill>
                <a:latin typeface="Times New Roman" panose="02020603050405020304" pitchFamily="18" charset="0"/>
                <a:ea typeface="Times New Roman" panose="02020603050405020304" pitchFamily="18" charset="0"/>
              </a:rPr>
              <a:t>Наименование</a:t>
            </a:r>
            <a:r>
              <a:rPr lang="ro-RO" sz="1100" i="1" cap="none" dirty="0">
                <a:solidFill>
                  <a:prstClr val="black"/>
                </a:solidFill>
                <a:latin typeface="Times New Roman" panose="02020603050405020304" pitchFamily="18" charset="0"/>
                <a:ea typeface="Times New Roman" panose="02020603050405020304" pitchFamily="18" charset="0"/>
              </a:rPr>
              <a:t> </a:t>
            </a:r>
            <a:r>
              <a:rPr lang="ro-RO" sz="1100" i="1" cap="none" dirty="0" err="1">
                <a:solidFill>
                  <a:prstClr val="black"/>
                </a:solidFill>
                <a:latin typeface="Times New Roman" panose="02020603050405020304" pitchFamily="18" charset="0"/>
                <a:ea typeface="Times New Roman" panose="02020603050405020304" pitchFamily="18" charset="0"/>
              </a:rPr>
              <a:t>налогоплательщика</a:t>
            </a:r>
            <a:r>
              <a:rPr lang="ro-RO" sz="1100" i="1" cap="none" dirty="0">
                <a:solidFill>
                  <a:prstClr val="black"/>
                </a:solidFill>
                <a:latin typeface="Times New Roman" panose="02020603050405020304" pitchFamily="18" charset="0"/>
                <a:ea typeface="Times New Roman" panose="02020603050405020304" pitchFamily="18" charset="0"/>
              </a:rPr>
              <a:t> </a:t>
            </a:r>
            <a:r>
              <a:rPr lang="en-US" sz="1100" i="1" cap="none" dirty="0" smtClean="0">
                <a:solidFill>
                  <a:prstClr val="black"/>
                </a:solidFill>
                <a:latin typeface="Times New Roman" panose="02020603050405020304" pitchFamily="18" charset="0"/>
                <a:ea typeface="Times New Roman" panose="02020603050405020304" pitchFamily="18" charset="0"/>
              </a:rPr>
              <a:t>_____________________</a:t>
            </a:r>
            <a:br>
              <a:rPr lang="en-US" sz="1100" i="1" cap="none" dirty="0" smtClean="0">
                <a:solidFill>
                  <a:prstClr val="black"/>
                </a:solidFill>
                <a:latin typeface="Times New Roman" panose="02020603050405020304" pitchFamily="18" charset="0"/>
                <a:ea typeface="Times New Roman" panose="02020603050405020304" pitchFamily="18" charset="0"/>
              </a:rPr>
            </a:br>
            <a:r>
              <a:rPr lang="ro-RO" sz="1100" b="1" cap="none" dirty="0" smtClean="0">
                <a:solidFill>
                  <a:prstClr val="black"/>
                </a:solidFill>
                <a:latin typeface="Times New Roman" panose="02020603050405020304" pitchFamily="18" charset="0"/>
                <a:ea typeface="Times New Roman" panose="02020603050405020304" pitchFamily="18" charset="0"/>
              </a:rPr>
              <a:t>Codul </a:t>
            </a:r>
            <a:r>
              <a:rPr lang="ro-RO" sz="1100" b="1" cap="none" dirty="0">
                <a:solidFill>
                  <a:prstClr val="black"/>
                </a:solidFill>
                <a:latin typeface="Times New Roman" panose="02020603050405020304" pitchFamily="18" charset="0"/>
                <a:ea typeface="Times New Roman" panose="02020603050405020304" pitchFamily="18" charset="0"/>
              </a:rPr>
              <a:t>fiscal al contribuabilului</a:t>
            </a:r>
            <a:r>
              <a:rPr lang="ro-RO" sz="1100" b="1" cap="none" dirty="0" smtClean="0">
                <a:solidFill>
                  <a:prstClr val="black"/>
                </a:solidFill>
                <a:latin typeface="Times New Roman" panose="02020603050405020304" pitchFamily="18" charset="0"/>
                <a:ea typeface="Times New Roman" panose="02020603050405020304" pitchFamily="18" charset="0"/>
              </a:rPr>
              <a:t>/</a:t>
            </a:r>
            <a:r>
              <a:rPr lang="ro-RO" sz="1100" i="1" cap="none" dirty="0">
                <a:solidFill>
                  <a:prstClr val="black"/>
                </a:solidFill>
                <a:latin typeface="Times New Roman" panose="02020603050405020304" pitchFamily="18" charset="0"/>
                <a:ea typeface="Times New Roman" panose="02020603050405020304" pitchFamily="18" charset="0"/>
              </a:rPr>
              <a:t> </a:t>
            </a:r>
            <a:r>
              <a:rPr lang="ro-RO" sz="1100" i="1" cap="none" dirty="0" err="1">
                <a:solidFill>
                  <a:prstClr val="black"/>
                </a:solidFill>
                <a:latin typeface="Times New Roman" panose="02020603050405020304" pitchFamily="18" charset="0"/>
                <a:ea typeface="Times New Roman" panose="02020603050405020304" pitchFamily="18" charset="0"/>
              </a:rPr>
              <a:t>Фискальный</a:t>
            </a:r>
            <a:r>
              <a:rPr lang="ro-RO" sz="1100" i="1" cap="none" dirty="0">
                <a:solidFill>
                  <a:prstClr val="black"/>
                </a:solidFill>
                <a:latin typeface="Times New Roman" panose="02020603050405020304" pitchFamily="18" charset="0"/>
                <a:ea typeface="Times New Roman" panose="02020603050405020304" pitchFamily="18" charset="0"/>
              </a:rPr>
              <a:t> </a:t>
            </a:r>
            <a:r>
              <a:rPr lang="ro-RO" sz="1100" i="1" cap="none" dirty="0" err="1">
                <a:solidFill>
                  <a:prstClr val="black"/>
                </a:solidFill>
                <a:latin typeface="Times New Roman" panose="02020603050405020304" pitchFamily="18" charset="0"/>
                <a:ea typeface="Times New Roman" panose="02020603050405020304" pitchFamily="18" charset="0"/>
              </a:rPr>
              <a:t>код</a:t>
            </a:r>
            <a:r>
              <a:rPr lang="ro-RO" sz="1100" i="1" cap="none" dirty="0">
                <a:solidFill>
                  <a:prstClr val="black"/>
                </a:solidFill>
                <a:latin typeface="Times New Roman" panose="02020603050405020304" pitchFamily="18" charset="0"/>
                <a:ea typeface="Times New Roman" panose="02020603050405020304" pitchFamily="18" charset="0"/>
              </a:rPr>
              <a:t> </a:t>
            </a:r>
            <a:r>
              <a:rPr lang="ro-RO" sz="1100" i="1" cap="none" dirty="0" err="1">
                <a:solidFill>
                  <a:prstClr val="black"/>
                </a:solidFill>
                <a:latin typeface="Times New Roman" panose="02020603050405020304" pitchFamily="18" charset="0"/>
                <a:ea typeface="Times New Roman" panose="02020603050405020304" pitchFamily="18" charset="0"/>
              </a:rPr>
              <a:t>налогоплательщика</a:t>
            </a:r>
            <a:r>
              <a:rPr lang="en-US" sz="1100" b="1" cap="none" dirty="0">
                <a:solidFill>
                  <a:prstClr val="black"/>
                </a:solidFill>
                <a:latin typeface="Times New Roman" panose="02020603050405020304" pitchFamily="18" charset="0"/>
                <a:ea typeface="Times New Roman" panose="02020603050405020304" pitchFamily="18" charset="0"/>
              </a:rPr>
              <a:t/>
            </a:r>
            <a:br>
              <a:rPr lang="en-US" sz="1100" b="1" cap="none" dirty="0">
                <a:solidFill>
                  <a:prstClr val="black"/>
                </a:solidFill>
                <a:latin typeface="Times New Roman" panose="02020603050405020304" pitchFamily="18" charset="0"/>
                <a:ea typeface="Times New Roman" panose="02020603050405020304" pitchFamily="18" charset="0"/>
              </a:rPr>
            </a:br>
            <a:r>
              <a:rPr lang="ro-RO" sz="1100" i="1" cap="none" dirty="0" smtClean="0">
                <a:solidFill>
                  <a:prstClr val="black"/>
                </a:solidFill>
                <a:latin typeface="Times New Roman" panose="02020603050405020304" pitchFamily="18" charset="0"/>
                <a:ea typeface="Times New Roman" panose="02020603050405020304" pitchFamily="18" charset="0"/>
                <a:cs typeface="+mn-cs"/>
              </a:rPr>
              <a:t>_______________________________</a:t>
            </a:r>
            <a:r>
              <a:rPr lang="ro-RO" sz="1100" b="1" cap="none" dirty="0" smtClean="0">
                <a:solidFill>
                  <a:prstClr val="black"/>
                </a:solidFill>
                <a:latin typeface="Times New Roman" panose="02020603050405020304" pitchFamily="18" charset="0"/>
                <a:ea typeface="Times New Roman" panose="02020603050405020304" pitchFamily="18" charset="0"/>
                <a:cs typeface="+mn-cs"/>
              </a:rPr>
              <a:t>    </a:t>
            </a:r>
            <a:r>
              <a:rPr lang="en-US" sz="1100" b="1" cap="none" dirty="0" smtClean="0">
                <a:solidFill>
                  <a:prstClr val="black"/>
                </a:solidFill>
                <a:latin typeface="Times New Roman" panose="02020603050405020304" pitchFamily="18" charset="0"/>
                <a:ea typeface="Times New Roman" panose="02020603050405020304" pitchFamily="18" charset="0"/>
                <a:cs typeface="+mn-cs"/>
              </a:rPr>
              <a:t> </a:t>
            </a:r>
            <a:r>
              <a:rPr lang="ro-RO" sz="1100" b="1" cap="none" dirty="0" smtClean="0">
                <a:solidFill>
                  <a:prstClr val="black"/>
                </a:solidFill>
                <a:latin typeface="Times New Roman" panose="02020603050405020304" pitchFamily="18" charset="0"/>
                <a:ea typeface="Times New Roman" panose="02020603050405020304" pitchFamily="18" charset="0"/>
                <a:cs typeface="+mn-cs"/>
              </a:rPr>
              <a:t> </a:t>
            </a:r>
            <a:r>
              <a:rPr lang="en-US" sz="1100" b="1" cap="none" dirty="0" smtClean="0">
                <a:solidFill>
                  <a:prstClr val="black"/>
                </a:solidFill>
                <a:latin typeface="Times New Roman" panose="02020603050405020304" pitchFamily="18" charset="0"/>
                <a:ea typeface="Times New Roman" panose="02020603050405020304" pitchFamily="18" charset="0"/>
                <a:cs typeface="+mn-cs"/>
              </a:rPr>
              <a:t/>
            </a:r>
            <a:br>
              <a:rPr lang="en-US" sz="1100" b="1" cap="none" dirty="0" smtClean="0">
                <a:solidFill>
                  <a:prstClr val="black"/>
                </a:solidFill>
                <a:latin typeface="Times New Roman" panose="02020603050405020304" pitchFamily="18" charset="0"/>
                <a:ea typeface="Times New Roman" panose="02020603050405020304" pitchFamily="18" charset="0"/>
                <a:cs typeface="+mn-cs"/>
              </a:rPr>
            </a:br>
            <a:endParaRPr lang="ru-RU" dirty="0"/>
          </a:p>
        </p:txBody>
      </p:sp>
      <p:graphicFrame>
        <p:nvGraphicFramePr>
          <p:cNvPr id="4" name="Объект 3"/>
          <p:cNvGraphicFramePr>
            <a:graphicFrameLocks noGrp="1" noChangeAspect="1"/>
          </p:cNvGraphicFramePr>
          <p:nvPr>
            <p:ph idx="1"/>
            <p:extLst>
              <p:ext uri="{D42A27DB-BD31-4B8C-83A1-F6EECF244321}">
                <p14:modId xmlns:p14="http://schemas.microsoft.com/office/powerpoint/2010/main" val="1730969129"/>
              </p:ext>
            </p:extLst>
          </p:nvPr>
        </p:nvGraphicFramePr>
        <p:xfrm>
          <a:off x="2589213" y="2914650"/>
          <a:ext cx="8915400" cy="2216150"/>
        </p:xfrm>
        <a:graphic>
          <a:graphicData uri="http://schemas.openxmlformats.org/presentationml/2006/ole">
            <mc:AlternateContent xmlns:mc="http://schemas.openxmlformats.org/markup-compatibility/2006">
              <mc:Choice xmlns:v="urn:schemas-microsoft-com:vml" Requires="v">
                <p:oleObj spid="_x0000_s1061" name="Документ" r:id="rId3" imgW="14508704" imgH="3605563" progId="Word.Document.12">
                  <p:embed/>
                </p:oleObj>
              </mc:Choice>
              <mc:Fallback>
                <p:oleObj name="Документ" r:id="rId3" imgW="14508704" imgH="3605563" progId="Word.Document.12">
                  <p:embed/>
                  <p:pic>
                    <p:nvPicPr>
                      <p:cNvPr id="7" name="Объект 6"/>
                      <p:cNvPicPr/>
                      <p:nvPr/>
                    </p:nvPicPr>
                    <p:blipFill>
                      <a:blip r:embed="rId4"/>
                      <a:stretch>
                        <a:fillRect/>
                      </a:stretch>
                    </p:blipFill>
                    <p:spPr>
                      <a:xfrm>
                        <a:off x="2589213" y="2914650"/>
                        <a:ext cx="8915400" cy="2216150"/>
                      </a:xfrm>
                      <a:prstGeom prst="rect">
                        <a:avLst/>
                      </a:prstGeom>
                    </p:spPr>
                  </p:pic>
                </p:oleObj>
              </mc:Fallback>
            </mc:AlternateContent>
          </a:graphicData>
        </a:graphic>
      </p:graphicFrame>
    </p:spTree>
    <p:extLst>
      <p:ext uri="{BB962C8B-B14F-4D97-AF65-F5344CB8AC3E}">
        <p14:creationId xmlns:p14="http://schemas.microsoft.com/office/powerpoint/2010/main" val="66124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191590"/>
            <a:ext cx="10396882" cy="1288868"/>
          </a:xfrm>
        </p:spPr>
        <p:txBody>
          <a:bodyPr>
            <a:normAutofit/>
          </a:bodyPr>
          <a:lstStyle/>
          <a:p>
            <a:pPr marL="179996" lvl="0" algn="r">
              <a:lnSpc>
                <a:spcPct val="100000"/>
              </a:lnSpc>
              <a:spcBef>
                <a:spcPts val="0"/>
              </a:spcBef>
            </a:pPr>
            <a:r>
              <a:rPr lang="en-US" sz="1400" b="1" cap="none" dirty="0" err="1">
                <a:solidFill>
                  <a:prstClr val="black"/>
                </a:solidFill>
                <a:latin typeface="Times New Roman" panose="02020603050405020304" pitchFamily="18" charset="0"/>
                <a:ea typeface="Times New Roman" panose="02020603050405020304" pitchFamily="18" charset="0"/>
                <a:cs typeface="+mn-cs"/>
              </a:rPr>
              <a:t>Anexa</a:t>
            </a:r>
            <a:r>
              <a:rPr lang="en-US" sz="1400" b="1" cap="none" dirty="0">
                <a:solidFill>
                  <a:prstClr val="black"/>
                </a:solidFill>
                <a:latin typeface="Times New Roman" panose="02020603050405020304" pitchFamily="18" charset="0"/>
                <a:ea typeface="Times New Roman" panose="02020603050405020304" pitchFamily="18" charset="0"/>
                <a:cs typeface="+mn-cs"/>
              </a:rPr>
              <a:t> </a:t>
            </a:r>
            <a:r>
              <a:rPr lang="en-US" sz="1400" b="1" cap="none" dirty="0" err="1">
                <a:solidFill>
                  <a:prstClr val="black"/>
                </a:solidFill>
                <a:latin typeface="Times New Roman" panose="02020603050405020304" pitchFamily="18" charset="0"/>
                <a:ea typeface="Times New Roman" panose="02020603050405020304" pitchFamily="18" charset="0"/>
                <a:cs typeface="+mn-cs"/>
              </a:rPr>
              <a:t>nr</a:t>
            </a:r>
            <a:r>
              <a:rPr lang="en-US" sz="1400" b="1" cap="none" dirty="0">
                <a:solidFill>
                  <a:prstClr val="black"/>
                </a:solidFill>
                <a:latin typeface="Times New Roman" panose="02020603050405020304" pitchFamily="18" charset="0"/>
                <a:ea typeface="Times New Roman" panose="02020603050405020304" pitchFamily="18" charset="0"/>
                <a:cs typeface="+mn-cs"/>
              </a:rPr>
              <a:t>. 2 la </a:t>
            </a:r>
            <a:r>
              <a:rPr lang="en-US" sz="1400" b="1" cap="none" dirty="0" err="1">
                <a:solidFill>
                  <a:prstClr val="black"/>
                </a:solidFill>
                <a:latin typeface="Times New Roman" panose="02020603050405020304" pitchFamily="18" charset="0"/>
                <a:ea typeface="Times New Roman" panose="02020603050405020304" pitchFamily="18" charset="0"/>
                <a:cs typeface="+mn-cs"/>
              </a:rPr>
              <a:t>Calculul</a:t>
            </a:r>
            <a:r>
              <a:rPr lang="en-US" sz="1400" b="1" cap="none" dirty="0">
                <a:solidFill>
                  <a:prstClr val="black"/>
                </a:solidFill>
                <a:latin typeface="Times New Roman" panose="02020603050405020304" pitchFamily="18" charset="0"/>
                <a:ea typeface="Times New Roman" panose="02020603050405020304" pitchFamily="18" charset="0"/>
                <a:cs typeface="+mn-cs"/>
              </a:rPr>
              <a:t> BIJ 17</a:t>
            </a:r>
            <a:br>
              <a:rPr lang="en-US" sz="1400" b="1" cap="none" dirty="0">
                <a:solidFill>
                  <a:prstClr val="black"/>
                </a:solidFill>
                <a:latin typeface="Times New Roman" panose="02020603050405020304" pitchFamily="18" charset="0"/>
                <a:ea typeface="Times New Roman" panose="02020603050405020304" pitchFamily="18" charset="0"/>
                <a:cs typeface="+mn-cs"/>
              </a:rPr>
            </a:br>
            <a:r>
              <a:rPr lang="ro-RO" sz="1400" b="1" cap="none" dirty="0" err="1">
                <a:solidFill>
                  <a:prstClr val="black"/>
                </a:solidFill>
                <a:latin typeface="Times New Roman" panose="02020603050405020304" pitchFamily="18" charset="0"/>
                <a:ea typeface="Times New Roman" panose="02020603050405020304" pitchFamily="18" charset="0"/>
                <a:cs typeface="+mn-cs"/>
              </a:rPr>
              <a:t>Informaţia</a:t>
            </a:r>
            <a:r>
              <a:rPr lang="ro-RO" sz="1400" b="1" cap="none" dirty="0">
                <a:solidFill>
                  <a:prstClr val="black"/>
                </a:solidFill>
                <a:latin typeface="Times New Roman" panose="02020603050405020304" pitchFamily="18" charset="0"/>
                <a:ea typeface="Times New Roman" panose="02020603050405020304" pitchFamily="18" charset="0"/>
                <a:cs typeface="+mn-cs"/>
              </a:rPr>
              <a:t> privind sumele înlesnirilor/ </a:t>
            </a:r>
            <a:r>
              <a:rPr lang="ro-RO" sz="1400" i="1" cap="none" dirty="0" err="1">
                <a:solidFill>
                  <a:prstClr val="black"/>
                </a:solidFill>
                <a:latin typeface="Times New Roman" panose="02020603050405020304" pitchFamily="18" charset="0"/>
                <a:ea typeface="Times New Roman" panose="02020603050405020304" pitchFamily="18" charset="0"/>
                <a:cs typeface="+mn-cs"/>
              </a:rPr>
              <a:t>Информация</a:t>
            </a:r>
            <a:r>
              <a:rPr lang="ro-RO" sz="1400" i="1" cap="none" dirty="0">
                <a:solidFill>
                  <a:prstClr val="black"/>
                </a:solidFill>
                <a:latin typeface="Times New Roman" panose="02020603050405020304" pitchFamily="18" charset="0"/>
                <a:ea typeface="Times New Roman" panose="02020603050405020304" pitchFamily="18" charset="0"/>
                <a:cs typeface="+mn-cs"/>
              </a:rPr>
              <a:t> о </a:t>
            </a:r>
            <a:r>
              <a:rPr lang="ro-RO" sz="1400" i="1" cap="none" dirty="0" err="1">
                <a:solidFill>
                  <a:prstClr val="black"/>
                </a:solidFill>
                <a:latin typeface="Times New Roman" panose="02020603050405020304" pitchFamily="18" charset="0"/>
                <a:ea typeface="Times New Roman" panose="02020603050405020304" pitchFamily="18" charset="0"/>
                <a:cs typeface="+mn-cs"/>
              </a:rPr>
              <a:t>суммах</a:t>
            </a:r>
            <a:r>
              <a:rPr lang="ro-RO" sz="1400" i="1" cap="none" dirty="0">
                <a:solidFill>
                  <a:prstClr val="black"/>
                </a:solidFill>
                <a:latin typeface="Times New Roman" panose="02020603050405020304" pitchFamily="18" charset="0"/>
                <a:ea typeface="Times New Roman" panose="02020603050405020304" pitchFamily="18" charset="0"/>
                <a:cs typeface="+mn-cs"/>
              </a:rPr>
              <a:t> </a:t>
            </a:r>
            <a:r>
              <a:rPr lang="ro-RO" sz="1400" i="1" cap="none" dirty="0" err="1">
                <a:solidFill>
                  <a:prstClr val="black"/>
                </a:solidFill>
                <a:latin typeface="Times New Roman" panose="02020603050405020304" pitchFamily="18" charset="0"/>
                <a:ea typeface="Times New Roman" panose="02020603050405020304" pitchFamily="18" charset="0"/>
                <a:cs typeface="+mn-cs"/>
              </a:rPr>
              <a:t>льгот</a:t>
            </a:r>
            <a:r>
              <a:rPr lang="ru-RU" sz="1400" cap="none" dirty="0">
                <a:solidFill>
                  <a:prstClr val="black"/>
                </a:solidFill>
                <a:latin typeface="Times New Roman" panose="02020603050405020304" pitchFamily="18" charset="0"/>
                <a:ea typeface="Times New Roman" panose="02020603050405020304" pitchFamily="18" charset="0"/>
                <a:cs typeface="+mn-cs"/>
              </a:rPr>
              <a:t/>
            </a:r>
            <a:br>
              <a:rPr lang="ru-RU" sz="1400" cap="none" dirty="0">
                <a:solidFill>
                  <a:prstClr val="black"/>
                </a:solidFill>
                <a:latin typeface="Times New Roman" panose="02020603050405020304" pitchFamily="18" charset="0"/>
                <a:ea typeface="Times New Roman" panose="02020603050405020304" pitchFamily="18" charset="0"/>
                <a:cs typeface="+mn-cs"/>
              </a:rPr>
            </a:br>
            <a:endParaRPr lang="ru-RU" dirty="0"/>
          </a:p>
        </p:txBody>
      </p:sp>
      <p:graphicFrame>
        <p:nvGraphicFramePr>
          <p:cNvPr id="5" name="Объект 4"/>
          <p:cNvGraphicFramePr>
            <a:graphicFrameLocks noGrp="1" noChangeAspect="1"/>
          </p:cNvGraphicFramePr>
          <p:nvPr>
            <p:ph idx="1"/>
            <p:extLst>
              <p:ext uri="{D42A27DB-BD31-4B8C-83A1-F6EECF244321}">
                <p14:modId xmlns:p14="http://schemas.microsoft.com/office/powerpoint/2010/main" val="3199949116"/>
              </p:ext>
            </p:extLst>
          </p:nvPr>
        </p:nvGraphicFramePr>
        <p:xfrm>
          <a:off x="685800" y="1258888"/>
          <a:ext cx="10687050" cy="3776662"/>
        </p:xfrm>
        <a:graphic>
          <a:graphicData uri="http://schemas.openxmlformats.org/presentationml/2006/ole">
            <mc:AlternateContent xmlns:mc="http://schemas.openxmlformats.org/markup-compatibility/2006">
              <mc:Choice xmlns:v="urn:schemas-microsoft-com:vml" Requires="v">
                <p:oleObj spid="_x0000_s2082" name="Документ" r:id="rId3" imgW="10227636" imgH="3615282" progId="Word.Document.12">
                  <p:embed/>
                </p:oleObj>
              </mc:Choice>
              <mc:Fallback>
                <p:oleObj name="Документ" r:id="rId3" imgW="10227636" imgH="3615282" progId="Word.Document.12">
                  <p:embed/>
                  <p:pic>
                    <p:nvPicPr>
                      <p:cNvPr id="11" name="Объект 10"/>
                      <p:cNvPicPr/>
                      <p:nvPr/>
                    </p:nvPicPr>
                    <p:blipFill>
                      <a:blip r:embed="rId4"/>
                      <a:stretch>
                        <a:fillRect/>
                      </a:stretch>
                    </p:blipFill>
                    <p:spPr>
                      <a:xfrm>
                        <a:off x="685800" y="1258888"/>
                        <a:ext cx="10687050" cy="3776662"/>
                      </a:xfrm>
                      <a:prstGeom prst="rect">
                        <a:avLst/>
                      </a:prstGeom>
                    </p:spPr>
                  </p:pic>
                </p:oleObj>
              </mc:Fallback>
            </mc:AlternateContent>
          </a:graphicData>
        </a:graphic>
      </p:graphicFrame>
    </p:spTree>
    <p:extLst>
      <p:ext uri="{BB962C8B-B14F-4D97-AF65-F5344CB8AC3E}">
        <p14:creationId xmlns:p14="http://schemas.microsoft.com/office/powerpoint/2010/main" val="209768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189" y="496390"/>
            <a:ext cx="10281494" cy="470261"/>
          </a:xfrm>
        </p:spPr>
        <p:txBody>
          <a:bodyPr>
            <a:normAutofit fontScale="90000"/>
          </a:bodyPr>
          <a:lstStyle/>
          <a:p>
            <a:pPr marL="228600" lvl="0" indent="-228600">
              <a:lnSpc>
                <a:spcPct val="107000"/>
              </a:lnSpc>
              <a:spcBef>
                <a:spcPts val="1000"/>
              </a:spcBef>
              <a:spcAft>
                <a:spcPts val="800"/>
              </a:spcAft>
            </a:pPr>
            <a:r>
              <a:rPr lang="ro-MD"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o-MD"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ru-RU" dirty="0"/>
          </a:p>
        </p:txBody>
      </p:sp>
      <p:sp>
        <p:nvSpPr>
          <p:cNvPr id="3" name="Объект 2"/>
          <p:cNvSpPr>
            <a:spLocks noGrp="1"/>
          </p:cNvSpPr>
          <p:nvPr>
            <p:ph idx="1"/>
          </p:nvPr>
        </p:nvSpPr>
        <p:spPr>
          <a:xfrm>
            <a:off x="592183" y="496390"/>
            <a:ext cx="10223864" cy="4878196"/>
          </a:xfrm>
        </p:spPr>
        <p:txBody>
          <a:bodyPr>
            <a:normAutofit/>
          </a:bodyPr>
          <a:lstStyle/>
          <a:p>
            <a:pPr indent="450215">
              <a:lnSpc>
                <a:spcPct val="107000"/>
              </a:lnSpc>
              <a:spcAft>
                <a:spcPts val="800"/>
              </a:spcAft>
            </a:pPr>
            <a:endParaRPr lang="ru-RU"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07000"/>
              </a:lnSpc>
              <a:spcAft>
                <a:spcPts val="800"/>
              </a:spcAft>
            </a:pPr>
            <a:endParaRPr 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07000"/>
              </a:lnSpc>
              <a:spcAft>
                <a:spcPts val="800"/>
              </a:spcAft>
            </a:pPr>
            <a:endParaRPr lang="ru-RU"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07000"/>
              </a:lnSpc>
              <a:spcAft>
                <a:spcPts val="800"/>
              </a:spcAft>
            </a:pPr>
            <a:r>
              <a:rPr lang="ru-RU"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Освобождения</a:t>
            </a:r>
            <a:r>
              <a:rPr lang="ro-RO" sz="1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от уплаты</a:t>
            </a:r>
            <a:r>
              <a:rPr lang="ro-RO"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налога на недвижимое имущество и/или земельного налога</a:t>
            </a:r>
          </a:p>
          <a:p>
            <a:pPr indent="450215" algn="just">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Категории</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latin typeface="Times New Roman" panose="02020603050405020304" pitchFamily="18" charset="0"/>
                <a:ea typeface="Calibri" panose="020F0502020204030204" pitchFamily="34" charset="0"/>
                <a:cs typeface="Times New Roman" panose="02020603050405020304" pitchFamily="18" charset="0"/>
              </a:rPr>
              <a:t>субъектов</a:t>
            </a:r>
            <a:r>
              <a:rPr lang="ru-RU" sz="1600" dirty="0">
                <a:latin typeface="Times New Roman" panose="02020603050405020304" pitchFamily="18" charset="0"/>
                <a:ea typeface="Calibri" panose="020F0502020204030204" pitchFamily="34" charset="0"/>
                <a:cs typeface="Times New Roman" panose="02020603050405020304" pitchFamily="18" charset="0"/>
              </a:rPr>
              <a:t>, которые</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освобождаются от уплаты налога на недвижимое имущество и</a:t>
            </a:r>
            <a:r>
              <a:rPr lang="ro-RO"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a:latin typeface="Times New Roman" panose="02020603050405020304" pitchFamily="18" charset="0"/>
                <a:ea typeface="Calibri" panose="020F0502020204030204" pitchFamily="34" charset="0"/>
                <a:cs typeface="Times New Roman" panose="02020603050405020304" pitchFamily="18" charset="0"/>
              </a:rPr>
              <a:t>или</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земельного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налога,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объекты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для</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которых</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применяются</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освобождения</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от уплаты налога на недвижимое имущество и/или земельного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налога,</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latin typeface="Times New Roman" panose="02020603050405020304" pitchFamily="18" charset="0"/>
                <a:ea typeface="Calibri" panose="020F0502020204030204" pitchFamily="34" charset="0"/>
                <a:cs typeface="Times New Roman" panose="02020603050405020304" pitchFamily="18" charset="0"/>
              </a:rPr>
              <a:t>предусмотрены</a:t>
            </a:r>
            <a:r>
              <a:rPr lang="ro-RO" sz="1600" dirty="0">
                <a:latin typeface="Times New Roman" panose="02020603050405020304" pitchFamily="18" charset="0"/>
                <a:ea typeface="Calibri" panose="020F0502020204030204" pitchFamily="34" charset="0"/>
                <a:cs typeface="Times New Roman" panose="02020603050405020304" pitchFamily="18" charset="0"/>
              </a:rPr>
              <a:t> в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ст</a:t>
            </a:r>
            <a:r>
              <a:rPr lang="ro-RO" sz="1600" b="1" dirty="0">
                <a:latin typeface="Times New Roman" panose="02020603050405020304" pitchFamily="18" charset="0"/>
                <a:ea typeface="Calibri" panose="020F0502020204030204" pitchFamily="34" charset="0"/>
                <a:cs typeface="Times New Roman" panose="02020603050405020304" pitchFamily="18" charset="0"/>
              </a:rPr>
              <a:t>. 283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Налогового</a:t>
            </a:r>
            <a:r>
              <a:rPr lang="ro-RO"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кодекса</a:t>
            </a:r>
            <a:r>
              <a:rPr lang="ro-RO"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Правомочные и представительные органы местного публичного управления вправе предоставлять физическим и юридическим лицам освобождение от налога на недвижимое имущество или отсрочку по его уплате </a:t>
            </a:r>
            <a:r>
              <a:rPr lang="ro-RO" sz="1600" dirty="0">
                <a:latin typeface="Times New Roman" panose="02020603050405020304" pitchFamily="18" charset="0"/>
                <a:ea typeface="Calibri" panose="020F0502020204030204" pitchFamily="34" charset="0"/>
                <a:cs typeface="Times New Roman" panose="02020603050405020304" pitchFamily="18" charset="0"/>
              </a:rPr>
              <a:t>в</a:t>
            </a:r>
            <a:r>
              <a:rPr lang="ru-RU" sz="1600" dirty="0">
                <a:latin typeface="Times New Roman" panose="02020603050405020304" pitchFamily="18" charset="0"/>
                <a:ea typeface="Calibri" panose="020F0502020204030204" pitchFamily="34" charset="0"/>
                <a:cs typeface="Times New Roman" panose="02020603050405020304" pitchFamily="18" charset="0"/>
              </a:rPr>
              <a:t> соответствии</a:t>
            </a:r>
            <a:r>
              <a:rPr lang="ro-RO" sz="1600" dirty="0">
                <a:latin typeface="Times New Roman" panose="02020603050405020304" pitchFamily="18" charset="0"/>
                <a:ea typeface="Calibri" panose="020F0502020204030204" pitchFamily="34" charset="0"/>
                <a:cs typeface="Times New Roman" panose="02020603050405020304" pitchFamily="18" charset="0"/>
              </a:rPr>
              <a:t> с </a:t>
            </a:r>
            <a:r>
              <a:rPr lang="ro-RO" sz="1600" dirty="0" err="1">
                <a:latin typeface="Times New Roman" panose="02020603050405020304" pitchFamily="18" charset="0"/>
                <a:ea typeface="Calibri" panose="020F0502020204030204" pitchFamily="34" charset="0"/>
                <a:cs typeface="Times New Roman" panose="02020603050405020304" pitchFamily="18" charset="0"/>
              </a:rPr>
              <a:t>положениями</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ст</a:t>
            </a:r>
            <a:r>
              <a:rPr lang="ro-RO" sz="1600" b="1" dirty="0">
                <a:latin typeface="Times New Roman" panose="02020603050405020304" pitchFamily="18" charset="0"/>
                <a:ea typeface="Calibri" panose="020F0502020204030204" pitchFamily="34" charset="0"/>
                <a:cs typeface="Times New Roman" panose="02020603050405020304" pitchFamily="18" charset="0"/>
              </a:rPr>
              <a:t>. 284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Налогового</a:t>
            </a:r>
            <a:r>
              <a:rPr lang="ro-RO"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кодекса</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4177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2084459" y="365128"/>
            <a:ext cx="6937621" cy="723444"/>
          </a:xfrm>
        </p:spPr>
        <p:txBody>
          <a:bodyPr>
            <a:normAutofit fontScale="90000"/>
          </a:bodyPr>
          <a:lstStyle/>
          <a:p>
            <a:pPr algn="ctr">
              <a:spcBef>
                <a:spcPts val="0"/>
              </a:spcBef>
            </a:pPr>
            <a:r>
              <a:rPr lang="ru-RU" sz="1633" b="1" dirty="0">
                <a:solidFill>
                  <a:srgbClr val="C00000"/>
                </a:solidFill>
                <a:latin typeface="Times New Roman" panose="02020603050405020304" pitchFamily="18" charset="0"/>
                <a:cs typeface="Times New Roman" panose="02020603050405020304" pitchFamily="18" charset="0"/>
              </a:rPr>
              <a:t>Раздел VI</a:t>
            </a:r>
            <a:r>
              <a:rPr lang="ru-RU" sz="1633" b="1" baseline="30000" dirty="0">
                <a:solidFill>
                  <a:srgbClr val="C00000"/>
                </a:solidFill>
                <a:latin typeface="Times New Roman" panose="02020603050405020304" pitchFamily="18" charset="0"/>
                <a:cs typeface="Times New Roman" panose="02020603050405020304" pitchFamily="18" charset="0"/>
              </a:rPr>
              <a:t>1</a:t>
            </a:r>
            <a:r>
              <a:rPr lang="ru-RU" sz="1633" b="1" dirty="0">
                <a:solidFill>
                  <a:srgbClr val="C00000"/>
                </a:solidFill>
                <a:latin typeface="Times New Roman" panose="02020603050405020304" pitchFamily="18" charset="0"/>
                <a:cs typeface="Times New Roman" panose="02020603050405020304" pitchFamily="18" charset="0"/>
              </a:rPr>
              <a:t/>
            </a:r>
            <a:br>
              <a:rPr lang="ru-RU" sz="1633" b="1" dirty="0">
                <a:solidFill>
                  <a:srgbClr val="C00000"/>
                </a:solidFill>
                <a:latin typeface="Times New Roman" panose="02020603050405020304" pitchFamily="18" charset="0"/>
                <a:cs typeface="Times New Roman" panose="02020603050405020304" pitchFamily="18" charset="0"/>
              </a:rPr>
            </a:br>
            <a:r>
              <a:rPr lang="ru-RU" sz="1633" b="1" dirty="0">
                <a:solidFill>
                  <a:srgbClr val="C00000"/>
                </a:solidFill>
                <a:latin typeface="Times New Roman" panose="02020603050405020304" pitchFamily="18" charset="0"/>
                <a:cs typeface="Times New Roman" panose="02020603050405020304" pitchFamily="18" charset="0"/>
              </a:rPr>
              <a:t>ПОИМУЩЕСТВЕННЫЙ НАЛОГ</a:t>
            </a:r>
            <a:br>
              <a:rPr lang="ru-RU" sz="1633" b="1" dirty="0">
                <a:solidFill>
                  <a:srgbClr val="C00000"/>
                </a:solidFill>
                <a:latin typeface="Times New Roman" panose="02020603050405020304" pitchFamily="18" charset="0"/>
                <a:cs typeface="Times New Roman" panose="02020603050405020304" pitchFamily="18" charset="0"/>
              </a:rPr>
            </a:br>
            <a:endParaRPr lang="ru-RU" sz="1633" dirty="0">
              <a:solidFill>
                <a:srgbClr val="C00000"/>
              </a:solidFill>
              <a:latin typeface="Times New Roman" panose="02020603050405020304" pitchFamily="18" charset="0"/>
              <a:cs typeface="Times New Roman" panose="02020603050405020304" pitchFamily="18" charset="0"/>
            </a:endParaRPr>
          </a:p>
        </p:txBody>
      </p:sp>
      <p:sp>
        <p:nvSpPr>
          <p:cNvPr id="11" name="Объект 10"/>
          <p:cNvSpPr>
            <a:spLocks noGrp="1"/>
          </p:cNvSpPr>
          <p:nvPr>
            <p:ph idx="1"/>
          </p:nvPr>
        </p:nvSpPr>
        <p:spPr>
          <a:xfrm>
            <a:off x="1757590" y="1235651"/>
            <a:ext cx="8365749" cy="4854904"/>
          </a:xfrm>
        </p:spPr>
        <p:txBody>
          <a:bodyPr>
            <a:normAutofit fontScale="92500"/>
          </a:bodyPr>
          <a:lstStyle/>
          <a:p>
            <a:pPr marL="0" indent="0">
              <a:buNone/>
            </a:pPr>
            <a:r>
              <a:rPr lang="ru-RU" sz="1633" dirty="0">
                <a:latin typeface="Times New Roman" panose="02020603050405020304" pitchFamily="18" charset="0"/>
                <a:cs typeface="Times New Roman" panose="02020603050405020304" pitchFamily="18" charset="0"/>
              </a:rPr>
              <a:t>► </a:t>
            </a:r>
            <a:r>
              <a:rPr lang="ru-RU" sz="1633" b="1" dirty="0">
                <a:latin typeface="Times New Roman" panose="02020603050405020304" pitchFamily="18" charset="0"/>
                <a:cs typeface="Times New Roman" panose="02020603050405020304" pitchFamily="18" charset="0"/>
              </a:rPr>
              <a:t>Субъекты налогообложения </a:t>
            </a:r>
            <a:r>
              <a:rPr lang="ru-RU" sz="1633" dirty="0">
                <a:latin typeface="Times New Roman" panose="02020603050405020304" pitchFamily="18" charset="0"/>
                <a:cs typeface="Times New Roman" panose="02020603050405020304" pitchFamily="18" charset="0"/>
              </a:rPr>
              <a:t>- физические </a:t>
            </a:r>
            <a:r>
              <a:rPr lang="ru-RU" sz="1633" dirty="0">
                <a:latin typeface="Times New Roman" panose="02020603050405020304" pitchFamily="18" charset="0"/>
                <a:cs typeface="Times New Roman" panose="02020603050405020304" pitchFamily="18" charset="0"/>
              </a:rPr>
              <a:t>лица – собственники недвижимого имущества, предназначенного для жилья, включая дачные коттеджи (за исключением земельных участков), на территории Республики Молдова</a:t>
            </a:r>
            <a:r>
              <a:rPr lang="ru-RU" sz="1633" dirty="0">
                <a:latin typeface="Times New Roman" panose="02020603050405020304" pitchFamily="18" charset="0"/>
                <a:cs typeface="Times New Roman" panose="02020603050405020304" pitchFamily="18" charset="0"/>
              </a:rPr>
              <a:t>.</a:t>
            </a:r>
          </a:p>
          <a:p>
            <a:pPr marL="0" indent="0" algn="just">
              <a:spcBef>
                <a:spcPts val="0"/>
              </a:spcBef>
              <a:buNone/>
            </a:pPr>
            <a:r>
              <a:rPr lang="ru-RU" sz="1633" dirty="0">
                <a:latin typeface="Times New Roman" panose="02020603050405020304" pitchFamily="18" charset="0"/>
                <a:cs typeface="Times New Roman" panose="02020603050405020304" pitchFamily="18" charset="0"/>
              </a:rPr>
              <a:t>► </a:t>
            </a:r>
            <a:r>
              <a:rPr lang="ru-RU" sz="1633" b="1" dirty="0">
                <a:latin typeface="Times New Roman" panose="02020603050405020304" pitchFamily="18" charset="0"/>
                <a:cs typeface="Times New Roman" panose="02020603050405020304" pitchFamily="18" charset="0"/>
              </a:rPr>
              <a:t>Объектом налогообложения </a:t>
            </a:r>
            <a:r>
              <a:rPr lang="ru-RU" sz="1633" dirty="0">
                <a:latin typeface="Times New Roman" panose="02020603050405020304" pitchFamily="18" charset="0"/>
                <a:cs typeface="Times New Roman" panose="02020603050405020304" pitchFamily="18" charset="0"/>
              </a:rPr>
              <a:t>является недвижимое имущество, предназначенное для жилья, включая дачные коттеджи (за исключением земельных участков), а также его доли, которые отвечают в совокупности следующим условиям:</a:t>
            </a:r>
          </a:p>
          <a:p>
            <a:pPr marL="0" indent="0" algn="just">
              <a:spcBef>
                <a:spcPts val="0"/>
              </a:spcBef>
              <a:buNone/>
            </a:pPr>
            <a:r>
              <a:rPr lang="ru-RU" sz="1633" dirty="0">
                <a:latin typeface="Times New Roman" panose="02020603050405020304" pitchFamily="18" charset="0"/>
                <a:cs typeface="Times New Roman" panose="02020603050405020304" pitchFamily="18" charset="0"/>
              </a:rPr>
              <a:t>a) общая оценочная стоимость составляет 2 миллиона леев и более;</a:t>
            </a:r>
          </a:p>
          <a:p>
            <a:pPr marL="0" indent="0" algn="just">
              <a:spcBef>
                <a:spcPts val="0"/>
              </a:spcBef>
              <a:buNone/>
            </a:pPr>
            <a:r>
              <a:rPr lang="ru-RU" sz="1633" dirty="0">
                <a:latin typeface="Times New Roman" panose="02020603050405020304" pitchFamily="18" charset="0"/>
                <a:cs typeface="Times New Roman" panose="02020603050405020304" pitchFamily="18" charset="0"/>
              </a:rPr>
              <a:t>b) общая площадь составляет 120 квадратных метров и более</a:t>
            </a:r>
            <a:r>
              <a:rPr lang="ru-RU" sz="1633" dirty="0">
                <a:latin typeface="Times New Roman" panose="02020603050405020304" pitchFamily="18" charset="0"/>
                <a:cs typeface="Times New Roman" panose="02020603050405020304" pitchFamily="18" charset="0"/>
              </a:rPr>
              <a:t>.</a:t>
            </a:r>
          </a:p>
          <a:p>
            <a:pPr marL="0" indent="0" algn="just">
              <a:spcBef>
                <a:spcPts val="0"/>
              </a:spcBef>
              <a:buNone/>
            </a:pPr>
            <a:r>
              <a:rPr lang="ru-RU" sz="1633" dirty="0">
                <a:latin typeface="Times New Roman" panose="02020603050405020304" pitchFamily="18" charset="0"/>
                <a:cs typeface="Times New Roman" panose="02020603050405020304" pitchFamily="18" charset="0"/>
              </a:rPr>
              <a:t>► </a:t>
            </a:r>
            <a:r>
              <a:rPr lang="ru-RU" sz="1633" b="1" dirty="0">
                <a:latin typeface="Times New Roman" panose="02020603050405020304" pitchFamily="18" charset="0"/>
                <a:cs typeface="Times New Roman" panose="02020603050405020304" pitchFamily="18" charset="0"/>
              </a:rPr>
              <a:t>Налоговым </a:t>
            </a:r>
            <a:r>
              <a:rPr lang="ru-RU" sz="1633" b="1" dirty="0">
                <a:latin typeface="Times New Roman" panose="02020603050405020304" pitchFamily="18" charset="0"/>
                <a:cs typeface="Times New Roman" panose="02020603050405020304" pitchFamily="18" charset="0"/>
              </a:rPr>
              <a:t>периодом является календарный год.</a:t>
            </a:r>
          </a:p>
          <a:p>
            <a:pPr marL="0" indent="0" algn="just">
              <a:spcBef>
                <a:spcPts val="0"/>
              </a:spcBef>
              <a:buNone/>
            </a:pPr>
            <a:r>
              <a:rPr lang="ru-RU" sz="1633" b="1" dirty="0">
                <a:solidFill>
                  <a:srgbClr val="C00000"/>
                </a:solidFill>
                <a:latin typeface="Times New Roman" panose="02020603050405020304" pitchFamily="18" charset="0"/>
                <a:cs typeface="Times New Roman" panose="02020603050405020304" pitchFamily="18" charset="0"/>
              </a:rPr>
              <a:t>*</a:t>
            </a:r>
            <a:r>
              <a:rPr lang="ru-RU" sz="1633" dirty="0">
                <a:latin typeface="Times New Roman" panose="02020603050405020304" pitchFamily="18" charset="0"/>
                <a:cs typeface="Times New Roman" panose="02020603050405020304" pitchFamily="18" charset="0"/>
              </a:rPr>
              <a:t> </a:t>
            </a:r>
            <a:r>
              <a:rPr lang="ru-RU" sz="1633" i="1" dirty="0">
                <a:solidFill>
                  <a:srgbClr val="C00000"/>
                </a:solidFill>
                <a:latin typeface="Times New Roman" panose="02020603050405020304" pitchFamily="18" charset="0"/>
                <a:cs typeface="Times New Roman" panose="02020603050405020304" pitchFamily="18" charset="0"/>
              </a:rPr>
              <a:t>Недвижимое имущество, предназначенное для </a:t>
            </a:r>
            <a:r>
              <a:rPr lang="ru-RU" sz="1633" i="1" dirty="0">
                <a:solidFill>
                  <a:srgbClr val="C00000"/>
                </a:solidFill>
                <a:latin typeface="Times New Roman" panose="02020603050405020304" pitchFamily="18" charset="0"/>
                <a:cs typeface="Times New Roman" panose="02020603050405020304" pitchFamily="18" charset="0"/>
              </a:rPr>
              <a:t>жилья </a:t>
            </a:r>
            <a:r>
              <a:rPr lang="ru-RU" sz="1633" i="1" dirty="0">
                <a:latin typeface="Times New Roman" panose="02020603050405020304" pitchFamily="18" charset="0"/>
                <a:cs typeface="Times New Roman" panose="02020603050405020304" pitchFamily="18" charset="0"/>
              </a:rPr>
              <a:t>это</a:t>
            </a:r>
            <a:r>
              <a:rPr lang="ru-RU" sz="1633" dirty="0">
                <a:latin typeface="Times New Roman" panose="02020603050405020304" pitchFamily="18" charset="0"/>
                <a:cs typeface="Times New Roman" panose="02020603050405020304" pitchFamily="18" charset="0"/>
              </a:rPr>
              <a:t> </a:t>
            </a:r>
            <a:r>
              <a:rPr lang="ru-RU" sz="1633" dirty="0">
                <a:latin typeface="Times New Roman" panose="02020603050405020304" pitchFamily="18" charset="0"/>
                <a:cs typeface="Times New Roman" panose="02020603050405020304" pitchFamily="18" charset="0"/>
              </a:rPr>
              <a:t>здания и изолированные помещения, предназначенные для проживания, к которым относятся квартиры и изолированные жилые помещения в многоэтажных домах, квартиры в индивидуальных жилых домах, индивидуальные жилые дома в городской и сельской местности</a:t>
            </a:r>
            <a:r>
              <a:rPr lang="ru-RU" sz="1633" dirty="0">
                <a:latin typeface="Times New Roman" panose="02020603050405020304" pitchFamily="18" charset="0"/>
                <a:cs typeface="Times New Roman" panose="02020603050405020304" pitchFamily="18" charset="0"/>
              </a:rPr>
              <a:t>;</a:t>
            </a:r>
          </a:p>
          <a:p>
            <a:pPr marL="0" indent="0" algn="just">
              <a:spcBef>
                <a:spcPts val="0"/>
              </a:spcBef>
              <a:buNone/>
            </a:pPr>
            <a:r>
              <a:rPr lang="ru-RU" sz="1633" b="1" i="1" dirty="0">
                <a:solidFill>
                  <a:srgbClr val="C00000"/>
                </a:solidFill>
                <a:latin typeface="Times New Roman" panose="02020603050405020304" pitchFamily="18" charset="0"/>
                <a:cs typeface="Times New Roman" panose="02020603050405020304" pitchFamily="18" charset="0"/>
              </a:rPr>
              <a:t>*</a:t>
            </a:r>
            <a:r>
              <a:rPr lang="ru-RU" sz="1633" i="1" dirty="0">
                <a:latin typeface="Times New Roman" panose="02020603050405020304" pitchFamily="18" charset="0"/>
                <a:cs typeface="Times New Roman" panose="02020603050405020304" pitchFamily="18" charset="0"/>
              </a:rPr>
              <a:t> </a:t>
            </a:r>
            <a:r>
              <a:rPr lang="ru-RU" sz="1633" i="1" dirty="0">
                <a:solidFill>
                  <a:srgbClr val="C00000"/>
                </a:solidFill>
                <a:latin typeface="Times New Roman" panose="02020603050405020304" pitchFamily="18" charset="0"/>
                <a:cs typeface="Times New Roman" panose="02020603050405020304" pitchFamily="18" charset="0"/>
              </a:rPr>
              <a:t>Дачный </a:t>
            </a:r>
            <a:r>
              <a:rPr lang="ru-RU" sz="1633" i="1" dirty="0">
                <a:solidFill>
                  <a:srgbClr val="C00000"/>
                </a:solidFill>
                <a:latin typeface="Times New Roman" panose="02020603050405020304" pitchFamily="18" charset="0"/>
                <a:cs typeface="Times New Roman" panose="02020603050405020304" pitchFamily="18" charset="0"/>
              </a:rPr>
              <a:t>коттедж</a:t>
            </a:r>
            <a:r>
              <a:rPr lang="ru-RU" sz="1633" dirty="0">
                <a:solidFill>
                  <a:srgbClr val="C00000"/>
                </a:solidFill>
                <a:latin typeface="Times New Roman" panose="02020603050405020304" pitchFamily="18" charset="0"/>
                <a:cs typeface="Times New Roman" panose="02020603050405020304" pitchFamily="18" charset="0"/>
              </a:rPr>
              <a:t> </a:t>
            </a:r>
            <a:r>
              <a:rPr lang="ru-RU" sz="1633" dirty="0">
                <a:latin typeface="Times New Roman" panose="02020603050405020304" pitchFamily="18" charset="0"/>
                <a:cs typeface="Times New Roman" panose="02020603050405020304" pitchFamily="18" charset="0"/>
              </a:rPr>
              <a:t>это </a:t>
            </a:r>
            <a:r>
              <a:rPr lang="ru-RU" sz="1633" dirty="0">
                <a:latin typeface="Times New Roman" panose="02020603050405020304" pitchFamily="18" charset="0"/>
                <a:cs typeface="Times New Roman" panose="02020603050405020304" pitchFamily="18" charset="0"/>
              </a:rPr>
              <a:t>жилище, используемое на временной основе в качестве дополнительного места жительства для отдыха и досуга</a:t>
            </a:r>
            <a:r>
              <a:rPr lang="ru-RU" sz="1633" dirty="0">
                <a:latin typeface="Times New Roman" panose="02020603050405020304" pitchFamily="18" charset="0"/>
                <a:cs typeface="Times New Roman" panose="02020603050405020304" pitchFamily="18" charset="0"/>
              </a:rPr>
              <a:t>;</a:t>
            </a:r>
            <a:endParaRPr lang="ru-RU" sz="1633" dirty="0">
              <a:latin typeface="Times New Roman" panose="02020603050405020304" pitchFamily="18" charset="0"/>
              <a:cs typeface="Times New Roman" panose="02020603050405020304" pitchFamily="18" charset="0"/>
            </a:endParaRPr>
          </a:p>
          <a:p>
            <a:pPr algn="just">
              <a:spcBef>
                <a:spcPts val="0"/>
              </a:spcBef>
            </a:pPr>
            <a:r>
              <a:rPr lang="ru-RU" sz="1633" i="1" dirty="0">
                <a:latin typeface="Times New Roman" panose="02020603050405020304" pitchFamily="18" charset="0"/>
                <a:cs typeface="Times New Roman" panose="02020603050405020304" pitchFamily="18" charset="0"/>
              </a:rPr>
              <a:t>Оцененная </a:t>
            </a:r>
            <a:r>
              <a:rPr lang="ru-RU" sz="1633" i="1" dirty="0">
                <a:latin typeface="Times New Roman" panose="02020603050405020304" pitchFamily="18" charset="0"/>
                <a:cs typeface="Times New Roman" panose="02020603050405020304" pitchFamily="18" charset="0"/>
              </a:rPr>
              <a:t>стоимость недвижимого имущества</a:t>
            </a:r>
            <a:r>
              <a:rPr lang="ru-RU" sz="1633" dirty="0">
                <a:latin typeface="Times New Roman" panose="02020603050405020304" pitchFamily="18" charset="0"/>
                <a:cs typeface="Times New Roman" panose="02020603050405020304" pitchFamily="18" charset="0"/>
              </a:rPr>
              <a:t> – стоимость, определенная кадастровыми </a:t>
            </a:r>
            <a:r>
              <a:rPr lang="ru-RU" sz="1633" dirty="0">
                <a:latin typeface="Times New Roman" panose="02020603050405020304" pitchFamily="18" charset="0"/>
                <a:cs typeface="Times New Roman" panose="02020603050405020304" pitchFamily="18" charset="0"/>
              </a:rPr>
              <a:t>органами </a:t>
            </a:r>
            <a:r>
              <a:rPr lang="ru-RU" sz="1633" dirty="0">
                <a:latin typeface="Times New Roman" panose="02020603050405020304" pitchFamily="18" charset="0"/>
                <a:cs typeface="Times New Roman" panose="02020603050405020304" pitchFamily="18" charset="0"/>
              </a:rPr>
              <a:t>в целях налогообложения и отраженная в реестре недвижимого имущества</a:t>
            </a:r>
            <a:r>
              <a:rPr lang="ru-RU" sz="1633" dirty="0">
                <a:latin typeface="Times New Roman" panose="02020603050405020304" pitchFamily="18" charset="0"/>
                <a:cs typeface="Times New Roman" panose="02020603050405020304" pitchFamily="18" charset="0"/>
              </a:rPr>
              <a:t>.</a:t>
            </a:r>
          </a:p>
          <a:p>
            <a:pPr algn="just">
              <a:spcBef>
                <a:spcPts val="0"/>
              </a:spcBef>
            </a:pPr>
            <a:endParaRPr lang="ru-RU" sz="1633" dirty="0">
              <a:latin typeface="Times New Roman" panose="02020603050405020304" pitchFamily="18" charset="0"/>
              <a:cs typeface="Times New Roman" panose="02020603050405020304" pitchFamily="18" charset="0"/>
            </a:endParaRPr>
          </a:p>
          <a:p>
            <a:pPr marL="0" indent="0" algn="just">
              <a:spcBef>
                <a:spcPts val="0"/>
              </a:spcBef>
              <a:buNone/>
            </a:pPr>
            <a:r>
              <a:rPr lang="ru-RU" sz="1633" dirty="0">
                <a:latin typeface="Times New Roman" panose="02020603050405020304" pitchFamily="18" charset="0"/>
                <a:cs typeface="Times New Roman" panose="02020603050405020304" pitchFamily="18" charset="0"/>
              </a:rPr>
              <a:t>► Исчисление </a:t>
            </a:r>
            <a:r>
              <a:rPr lang="ru-RU" sz="1633" dirty="0">
                <a:latin typeface="Times New Roman" panose="02020603050405020304" pitchFamily="18" charset="0"/>
                <a:cs typeface="Times New Roman" panose="02020603050405020304" pitchFamily="18" charset="0"/>
              </a:rPr>
              <a:t>поимущественного налога и представление платежного извещения осуществляются Государственной налоговой службой в срок до 10 декабря по состоянию на 1 ноября отчетного года</a:t>
            </a:r>
            <a:r>
              <a:rPr lang="ru-RU" sz="1633" dirty="0">
                <a:latin typeface="Times New Roman" panose="02020603050405020304" pitchFamily="18" charset="0"/>
                <a:cs typeface="Times New Roman" panose="02020603050405020304" pitchFamily="18" charset="0"/>
              </a:rPr>
              <a:t>.</a:t>
            </a:r>
            <a:endParaRPr lang="ru-RU" sz="1633"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0123339" y="359351"/>
            <a:ext cx="1694192" cy="1694192"/>
          </a:xfrm>
          <a:prstGeom prst="rect">
            <a:avLst/>
          </a:prstGeom>
        </p:spPr>
      </p:pic>
    </p:spTree>
    <p:extLst>
      <p:ext uri="{BB962C8B-B14F-4D97-AF65-F5344CB8AC3E}">
        <p14:creationId xmlns:p14="http://schemas.microsoft.com/office/powerpoint/2010/main" val="2689755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9516" y="2749571"/>
            <a:ext cx="7586226" cy="1179029"/>
          </a:xfrm>
          <a:prstGeom prst="rect">
            <a:avLst/>
          </a:prstGeom>
          <a:solidFill>
            <a:schemeClr val="bg1"/>
          </a:solidFill>
        </p:spPr>
        <p:txBody>
          <a:bodyPr anchor="b">
            <a:normAutofit fontScale="90000"/>
          </a:bodyPr>
          <a:lstStyle>
            <a:lvl1pPr algn="ctr">
              <a:defRPr sz="8000">
                <a:ln>
                  <a:noFill/>
                </a:ln>
                <a:solidFill>
                  <a:schemeClr val="tx1">
                    <a:lumMod val="75000"/>
                    <a:lumOff val="25000"/>
                  </a:schemeClr>
                </a:solidFill>
              </a:defRPr>
            </a:lvl1pPr>
          </a:lstStyle>
          <a:p>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ro-RO" sz="3629" b="1" dirty="0"/>
              <a:t/>
            </a:r>
            <a:br>
              <a:rPr lang="ro-RO" sz="3629" b="1" dirty="0"/>
            </a:br>
            <a:r>
              <a:rPr lang="en-US" b="1" dirty="0">
                <a:solidFill>
                  <a:schemeClr val="accent2"/>
                </a:solidFill>
              </a:rPr>
              <a:t/>
            </a:r>
            <a:br>
              <a:rPr lang="en-US" b="1" dirty="0">
                <a:solidFill>
                  <a:schemeClr val="accent2"/>
                </a:solidFill>
              </a:rPr>
            </a:br>
            <a:r>
              <a:rPr lang="ru-RU" sz="2449" i="1" dirty="0">
                <a:solidFill>
                  <a:schemeClr val="accent2"/>
                </a:solidFill>
                <a:latin typeface="Bookman Old Style" panose="02050604050505020204" pitchFamily="18" charset="0"/>
                <a:ea typeface="+mn-ea"/>
                <a:cs typeface="+mn-cs"/>
              </a:rPr>
              <a:t>Местные </a:t>
            </a:r>
            <a:r>
              <a:rPr lang="ru-RU" sz="2449" i="1" dirty="0">
                <a:solidFill>
                  <a:schemeClr val="accent2"/>
                </a:solidFill>
                <a:latin typeface="Bookman Old Style" panose="02050604050505020204" pitchFamily="18" charset="0"/>
                <a:ea typeface="+mn-ea"/>
                <a:cs typeface="+mn-cs"/>
              </a:rPr>
              <a:t>сборы являются </a:t>
            </a:r>
            <a:r>
              <a:rPr lang="ru-RU" sz="2449" dirty="0">
                <a:solidFill>
                  <a:schemeClr val="accent2"/>
                </a:solidFill>
                <a:latin typeface="Bookman Old Style" panose="02050604050505020204" pitchFamily="18" charset="0"/>
                <a:ea typeface="+mn-ea"/>
                <a:cs typeface="+mn-cs"/>
              </a:rPr>
              <a:t>обязательными платежами </a:t>
            </a:r>
            <a:r>
              <a:rPr lang="ru-RU" sz="2449" dirty="0">
                <a:solidFill>
                  <a:schemeClr val="accent2"/>
                </a:solidFill>
                <a:latin typeface="Bookman Old Style" panose="02050604050505020204" pitchFamily="18" charset="0"/>
                <a:ea typeface="+mn-ea"/>
                <a:cs typeface="+mn-cs"/>
              </a:rPr>
              <a:t>в местные бюджеты</a:t>
            </a:r>
            <a:r>
              <a:rPr lang="ro-RO" sz="2449" b="1" dirty="0">
                <a:solidFill>
                  <a:schemeClr val="accent3"/>
                </a:solidFill>
                <a:latin typeface="Bookman Old Style" panose="02050604050505020204" pitchFamily="18" charset="0"/>
              </a:rPr>
              <a:t/>
            </a:r>
            <a:br>
              <a:rPr lang="ro-RO" sz="2449" b="1" dirty="0">
                <a:solidFill>
                  <a:schemeClr val="accent3"/>
                </a:solidFill>
                <a:latin typeface="Bookman Old Style" panose="02050604050505020204" pitchFamily="18" charset="0"/>
              </a:rPr>
            </a:br>
            <a:endParaRPr lang="ro-RO" sz="2449" b="1" dirty="0">
              <a:solidFill>
                <a:schemeClr val="accent3"/>
              </a:solidFill>
              <a:latin typeface="Bookman Old Style" panose="02050604050505020204" pitchFamily="18" charset="0"/>
            </a:endParaRPr>
          </a:p>
        </p:txBody>
      </p:sp>
      <p:sp>
        <p:nvSpPr>
          <p:cNvPr id="3" name="Dreptunghi 3">
            <a:extLst>
              <a:ext uri="{FF2B5EF4-FFF2-40B4-BE49-F238E27FC236}">
                <a16:creationId xmlns:a16="http://schemas.microsoft.com/office/drawing/2014/main" id="{5130AB35-029D-4D9A-A622-952DD032D4B8}"/>
              </a:ext>
            </a:extLst>
          </p:cNvPr>
          <p:cNvSpPr/>
          <p:nvPr/>
        </p:nvSpPr>
        <p:spPr>
          <a:xfrm>
            <a:off x="2260639" y="1760361"/>
            <a:ext cx="7343983" cy="753946"/>
          </a:xfrm>
          <a:prstGeom prst="rect">
            <a:avLst/>
          </a:prstGeom>
          <a:noFill/>
        </p:spPr>
        <p:txBody>
          <a:bodyPr wrap="square" lIns="82953" tIns="41476" rIns="82953" bIns="41476">
            <a:spAutoFit/>
          </a:bodyPr>
          <a:lstStyle/>
          <a:p>
            <a:pPr algn="ctr">
              <a:tabLst>
                <a:tab pos="622158" algn="l"/>
              </a:tabLst>
            </a:pPr>
            <a:r>
              <a:rPr lang="ru-RU" sz="4355" b="1" i="1" dirty="0">
                <a:ln w="0">
                  <a:solidFill>
                    <a:schemeClr val="tx1"/>
                  </a:solidFill>
                </a:ln>
                <a:solidFill>
                  <a:schemeClr val="bg2">
                    <a:lumMod val="10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Местные сборы </a:t>
            </a:r>
            <a:endParaRPr lang="ru-RU" sz="4355" b="1" i="1" dirty="0">
              <a:ln w="0">
                <a:solidFill>
                  <a:schemeClr val="tx1"/>
                </a:solidFill>
              </a:ln>
              <a:solidFill>
                <a:schemeClr val="bg2">
                  <a:lumMod val="10000"/>
                </a:schemeClr>
              </a:solidFill>
              <a:effectLst>
                <a:outerShdw blurRad="38100" dist="25400" dir="5400000" algn="ctr" rotWithShape="0">
                  <a:srgbClr val="6E747A">
                    <a:alpha val="43000"/>
                  </a:srgbClr>
                </a:outerShdw>
              </a:effectLst>
            </a:endParaRPr>
          </a:p>
        </p:txBody>
      </p:sp>
      <p:pic>
        <p:nvPicPr>
          <p:cNvPr id="4" name="Рисунок 3"/>
          <p:cNvPicPr>
            <a:picLocks noChangeAspect="1"/>
          </p:cNvPicPr>
          <p:nvPr/>
        </p:nvPicPr>
        <p:blipFill>
          <a:blip r:embed="rId2"/>
          <a:stretch>
            <a:fillRect/>
          </a:stretch>
        </p:blipFill>
        <p:spPr>
          <a:xfrm>
            <a:off x="9430007" y="610697"/>
            <a:ext cx="2317856" cy="1828800"/>
          </a:xfrm>
          <a:prstGeom prst="rect">
            <a:avLst/>
          </a:prstGeom>
        </p:spPr>
      </p:pic>
    </p:spTree>
    <p:extLst>
      <p:ext uri="{BB962C8B-B14F-4D97-AF65-F5344CB8AC3E}">
        <p14:creationId xmlns:p14="http://schemas.microsoft.com/office/powerpoint/2010/main" val="1241037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40824" y="435429"/>
            <a:ext cx="8344274" cy="5654944"/>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2">
              <a:lnSpc>
                <a:spcPct val="100000"/>
              </a:lnSpc>
              <a:spcBef>
                <a:spcPts val="272"/>
              </a:spcBef>
            </a:pPr>
            <a:r>
              <a:rPr lang="ru-RU" altLang="en-US" sz="2177"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Юридические нормы </a:t>
            </a:r>
            <a:endParaRPr lang="ro-RO" altLang="en-US" sz="2177"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endParaRPr>
          </a:p>
          <a:p>
            <a:pPr indent="414772">
              <a:lnSpc>
                <a:spcPct val="100000"/>
              </a:lnSpc>
              <a:spcBef>
                <a:spcPts val="272"/>
              </a:spcBef>
            </a:pPr>
            <a:endParaRPr lang="ro-RO" sz="2177"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endParaRPr>
          </a:p>
          <a:p>
            <a:pPr lvl="1" algn="l">
              <a:lnSpc>
                <a:spcPct val="100000"/>
              </a:lnSpc>
              <a:spcBef>
                <a:spcPts val="0"/>
              </a:spcBef>
              <a:buFont typeface="Wingdings" panose="05000000000000000000" pitchFamily="2" charset="2"/>
              <a:buChar char="ü"/>
            </a:pPr>
            <a:r>
              <a:rPr lang="ru-RU" sz="12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Раздел </a:t>
            </a:r>
            <a:r>
              <a:rPr lang="ro-RO" sz="12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VII </a:t>
            </a:r>
            <a:r>
              <a:rPr lang="ru-RU" sz="12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Налогового Кодекса Республики Молдова </a:t>
            </a:r>
            <a:endParaRPr lang="ro-RO" sz="12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algn="l">
              <a:lnSpc>
                <a:spcPct val="100000"/>
              </a:lnSpc>
              <a:spcBef>
                <a:spcPts val="0"/>
              </a:spcBef>
              <a:buFont typeface="Wingdings" panose="05000000000000000000" pitchFamily="2" charset="2"/>
              <a:buChar char="ü"/>
            </a:pPr>
            <a:r>
              <a:rPr lang="en-US"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ru-RU"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Приложение к Разделу</a:t>
            </a:r>
            <a:r>
              <a:rPr lang="ro-RO"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VII </a:t>
            </a:r>
            <a:r>
              <a:rPr lang="ru-RU"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Налогового Кодекса </a:t>
            </a:r>
          </a:p>
          <a:p>
            <a:pPr algn="l">
              <a:lnSpc>
                <a:spcPct val="100000"/>
              </a:lnSpc>
              <a:spcBef>
                <a:spcPts val="0"/>
              </a:spcBef>
            </a:pPr>
            <a:r>
              <a:rPr lang="ru-RU"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a:t>
            </a:r>
            <a:r>
              <a:rPr lang="ru-RU"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Местные сборы</a:t>
            </a:r>
            <a:r>
              <a:rPr lang="ro-RO"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ru-RU"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сроки их уплаты </a:t>
            </a:r>
            <a:endPar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algn="l">
              <a:lnSpc>
                <a:spcPct val="100000"/>
              </a:lnSpc>
              <a:spcBef>
                <a:spcPts val="0"/>
              </a:spcBef>
            </a:pPr>
            <a:r>
              <a:rPr lang="ru-RU"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и сроки представления налоговых отчетов</a:t>
            </a:r>
            <a:r>
              <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a:t>
            </a:r>
          </a:p>
          <a:p>
            <a:pPr algn="l">
              <a:lnSpc>
                <a:spcPct val="100000"/>
              </a:lnSpc>
              <a:spcBef>
                <a:spcPts val="0"/>
              </a:spcBef>
            </a:pPr>
            <a:endParaRPr lang="ro-RO"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algn="l">
              <a:lnSpc>
                <a:spcPct val="100000"/>
              </a:lnSpc>
              <a:spcBef>
                <a:spcPts val="0"/>
              </a:spcBef>
            </a:pPr>
            <a:endParaRPr lang="ro-RO"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algn="l">
              <a:lnSpc>
                <a:spcPct val="100000"/>
              </a:lnSpc>
              <a:spcBef>
                <a:spcPts val="0"/>
              </a:spcBef>
              <a:buFont typeface="Wingdings" panose="05000000000000000000" pitchFamily="2" charset="2"/>
              <a:buChar char="ü"/>
            </a:pPr>
            <a:r>
              <a:rPr lang="ro-RO"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ru-RU"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Решения органов местного публичного управления </a:t>
            </a:r>
            <a:endParaRPr lang="ro-RO"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algn="l">
              <a:lnSpc>
                <a:spcPct val="100000"/>
              </a:lnSpc>
              <a:spcBef>
                <a:spcPts val="0"/>
              </a:spcBef>
            </a:pPr>
            <a:r>
              <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ru-RU"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об установленных на </a:t>
            </a:r>
            <a:r>
              <a:rPr lang="ru-RU" sz="1633"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администрирумой</a:t>
            </a:r>
            <a:r>
              <a:rPr lang="ru-RU"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ими территории местных сборов и величине ставок</a:t>
            </a:r>
            <a:endPar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algn="l">
              <a:lnSpc>
                <a:spcPct val="100000"/>
              </a:lnSpc>
              <a:spcBef>
                <a:spcPts val="0"/>
              </a:spcBef>
            </a:pPr>
            <a:endPar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algn="l">
              <a:lnSpc>
                <a:spcPct val="100000"/>
              </a:lnSpc>
              <a:spcBef>
                <a:spcPts val="0"/>
              </a:spcBef>
            </a:pPr>
            <a:endPar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algn="l">
              <a:lnSpc>
                <a:spcPct val="100000"/>
              </a:lnSpc>
              <a:spcBef>
                <a:spcPts val="0"/>
              </a:spcBef>
              <a:buFont typeface="Wingdings" panose="05000000000000000000" pitchFamily="2" charset="2"/>
              <a:buChar char="ü"/>
            </a:pPr>
            <a:r>
              <a:rPr lang="ro-RO"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ru-RU"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Приказ Государственной Налоговой Службы №</a:t>
            </a:r>
            <a:r>
              <a:rPr lang="ro-RO"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1603 </a:t>
            </a:r>
            <a:r>
              <a:rPr lang="ru-RU"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от</a:t>
            </a:r>
            <a:r>
              <a:rPr lang="ro-RO"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20.12.2012</a:t>
            </a:r>
            <a:r>
              <a:rPr lang="en-US" sz="1633" b="1"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p>
          <a:p>
            <a:pPr algn="l">
              <a:lnSpc>
                <a:spcPct val="100000"/>
              </a:lnSpc>
              <a:spcBef>
                <a:spcPts val="0"/>
              </a:spcBef>
            </a:pPr>
            <a:r>
              <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ru-RU"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«Об утверждении типового формуляра Отчета по местным сборам </a:t>
            </a:r>
            <a:r>
              <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a:t>
            </a:r>
            <a:r>
              <a:rPr lang="ru-RU" sz="1633" b="1" dirty="0">
                <a:solidFill>
                  <a:srgbClr val="5B9BD5">
                    <a:lumMod val="50000"/>
                  </a:srgbClr>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Форма </a:t>
            </a:r>
            <a:r>
              <a:rPr lang="en-US" sz="1633" b="1" dirty="0">
                <a:solidFill>
                  <a:srgbClr val="5B9BD5">
                    <a:lumMod val="50000"/>
                  </a:srgbClr>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TL 13</a:t>
            </a:r>
            <a:r>
              <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ru-RU"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и инструкции о порядке его заполнения и представления»</a:t>
            </a:r>
            <a:r>
              <a:rPr lang="en-US" sz="1633"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p>
          <a:p>
            <a:pPr indent="414772" algn="l">
              <a:lnSpc>
                <a:spcPct val="100000"/>
              </a:lnSpc>
              <a:spcBef>
                <a:spcPts val="272"/>
              </a:spcBef>
            </a:pPr>
            <a:endPar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708345" y="435429"/>
            <a:ext cx="2061572" cy="1968277"/>
          </a:xfrm>
          <a:prstGeom prst="rect">
            <a:avLst/>
          </a:prstGeom>
        </p:spPr>
      </p:pic>
    </p:spTree>
    <p:extLst>
      <p:ext uri="{BB962C8B-B14F-4D97-AF65-F5344CB8AC3E}">
        <p14:creationId xmlns:p14="http://schemas.microsoft.com/office/powerpoint/2010/main" val="3608958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0949" y="182880"/>
            <a:ext cx="7646125" cy="788127"/>
          </a:xfrm>
        </p:spPr>
        <p:txBody>
          <a:bodyPr>
            <a:normAutofit fontScale="90000"/>
          </a:bodyPr>
          <a:lstStyle/>
          <a:p>
            <a:pPr algn="ctr"/>
            <a:r>
              <a:rPr lang="ru-RU" sz="1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Список местных сборов, которые Полномочные органы местного публичного управления могут вводить все или лишь некоторые – в зависимости от возможностей и нужд административно-территориальной единицы.</a:t>
            </a:r>
            <a:endParaRPr lang="ru-RU" sz="1800" dirty="0">
              <a:solidFill>
                <a:srgbClr val="7030A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84068" y="1166949"/>
            <a:ext cx="10694125" cy="4869282"/>
          </a:xfrm>
          <a:prstGeom prst="rect">
            <a:avLst/>
          </a:prstGeom>
          <a:solidFill>
            <a:srgbClr val="FFC000"/>
          </a:solidFill>
        </p:spPr>
        <p:txBody>
          <a:bodyPr wrap="square">
            <a:spAutoFit/>
          </a:bodyPr>
          <a:lstStyle/>
          <a:p>
            <a:pPr algn="just">
              <a:lnSpc>
                <a:spcPct val="107000"/>
              </a:lnSpc>
            </a:pPr>
            <a:endParaRPr lang="ru-RU" sz="1270" dirty="0" smtClean="0">
              <a:ea typeface="Times New Roman" panose="02020603050405020304" pitchFamily="18" charset="0"/>
              <a:cs typeface="Times New Roman" panose="02020603050405020304" pitchFamily="18" charset="0"/>
            </a:endParaRPr>
          </a:p>
          <a:p>
            <a:pPr algn="just">
              <a:lnSpc>
                <a:spcPct val="107000"/>
              </a:lnSpc>
            </a:pPr>
            <a:endParaRPr lang="ru-RU" sz="1270" dirty="0">
              <a:ea typeface="Times New Roman" panose="02020603050405020304" pitchFamily="18" charset="0"/>
              <a:cs typeface="Times New Roman" panose="02020603050405020304" pitchFamily="18" charset="0"/>
            </a:endParaRPr>
          </a:p>
          <a:p>
            <a:pPr algn="just">
              <a:lnSpc>
                <a:spcPct val="107000"/>
              </a:lnSpc>
            </a:pP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сбор на благоустройство территорий;</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b) сбор за организацию аукционов и лотерей в пределах административно-территориальной единицы;</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с) сбор за размещение рекламы;</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d) сбор за использование местной символики;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е) сбор за объекты торговли и/или объекты по оказанию услуг;</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f) рыночный сбор;</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g) сбор за временное проживание;</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h) курортный сбор;</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i) сбор за предоставление услуг по автомобильной перевозке пассажиров на территории муниципиев, городов и сел (коммун);</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j) сбор за парковку автотранспорта;</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 k) сбор с владельцев собак;</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p) сбор на санитарную очистку;</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ru-RU" sz="1600" dirty="0">
                <a:latin typeface="Times New Roman" panose="02020603050405020304" pitchFamily="18" charset="0"/>
                <a:cs typeface="Times New Roman" panose="02020603050405020304" pitchFamily="18" charset="0"/>
              </a:rPr>
              <a:t>n</a:t>
            </a:r>
            <a:r>
              <a:rPr lang="ru-RU" sz="1600" baseline="30000" dirty="0">
                <a:latin typeface="Times New Roman" panose="02020603050405020304" pitchFamily="18" charset="0"/>
                <a:cs typeface="Times New Roman" panose="02020603050405020304" pitchFamily="18" charset="0"/>
              </a:rPr>
              <a:t>1</a:t>
            </a:r>
            <a:r>
              <a:rPr lang="ru-RU" sz="1600" dirty="0">
                <a:latin typeface="Times New Roman" panose="02020603050405020304" pitchFamily="18" charset="0"/>
                <a:cs typeface="Times New Roman" panose="02020603050405020304" pitchFamily="18" charset="0"/>
              </a:rPr>
              <a:t>) сбор за парковку;</a:t>
            </a:r>
            <a:endParaRPr lang="en-US" sz="1600" dirty="0">
              <a:latin typeface="Times New Roman" panose="02020603050405020304" pitchFamily="18" charset="0"/>
              <a:cs typeface="Times New Roman" panose="02020603050405020304" pitchFamily="18" charset="0"/>
            </a:endParaRPr>
          </a:p>
          <a:p>
            <a:pPr algn="just">
              <a:lnSpc>
                <a:spcPct val="107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q) сбор за рекламные устройства.</a:t>
            </a:r>
          </a:p>
          <a:p>
            <a:pPr algn="just">
              <a:lnSpc>
                <a:spcPct val="107000"/>
              </a:lnSpc>
            </a:pPr>
            <a:endParaRPr lang="ru-RU" sz="1270" dirty="0">
              <a:ea typeface="Times New Roman" panose="02020603050405020304" pitchFamily="18" charset="0"/>
              <a:cs typeface="Times New Roman" panose="02020603050405020304" pitchFamily="18" charset="0"/>
            </a:endParaRPr>
          </a:p>
          <a:p>
            <a:pPr algn="just">
              <a:lnSpc>
                <a:spcPct val="107000"/>
              </a:lnSpc>
            </a:pPr>
            <a:r>
              <a:rPr lang="ru-RU" sz="1200" dirty="0"/>
              <a:t> </a:t>
            </a:r>
            <a:endParaRPr lang="ru-RU"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0090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6778" y="411926"/>
            <a:ext cx="5791200" cy="1294954"/>
          </a:xfrm>
        </p:spPr>
        <p:txBody>
          <a:bodyPr>
            <a:normAutofit/>
          </a:bodyPr>
          <a:lstStyle/>
          <a:p>
            <a:pPr algn="ctr"/>
            <a:r>
              <a:rPr lang="ru-RU" sz="1600" b="1" dirty="0">
                <a:solidFill>
                  <a:srgbClr val="C00000"/>
                </a:solidFill>
                <a:latin typeface="Times New Roman" pitchFamily="18" charset="0"/>
                <a:cs typeface="Times New Roman" pitchFamily="18" charset="0"/>
              </a:rPr>
              <a:t>Особенности исчисления и уплаты налоговых обязательств по налогу на недвижимое имущество и земельному налогу</a:t>
            </a:r>
            <a:r>
              <a:rPr lang="ro-RO" sz="1600" b="1" dirty="0">
                <a:solidFill>
                  <a:srgbClr val="C00000"/>
                </a:solidFill>
                <a:latin typeface="Times New Roman" pitchFamily="18" charset="0"/>
                <a:cs typeface="Times New Roman" pitchFamily="18" charset="0"/>
              </a:rPr>
              <a:t/>
            </a:r>
            <a:br>
              <a:rPr lang="ro-RO" sz="1600" b="1" dirty="0">
                <a:solidFill>
                  <a:srgbClr val="C00000"/>
                </a:solidFill>
                <a:latin typeface="Times New Roman" pitchFamily="18" charset="0"/>
                <a:cs typeface="Times New Roman" pitchFamily="18" charset="0"/>
              </a:rPr>
            </a:br>
            <a:endParaRPr lang="ru-RU" sz="1600" dirty="0">
              <a:solidFill>
                <a:srgbClr val="C00000"/>
              </a:solidFill>
              <a:latin typeface="Times New Roman" panose="02020603050405020304" pitchFamily="18" charset="0"/>
              <a:cs typeface="Times New Roman" panose="02020603050405020304" pitchFamily="18" charset="0"/>
            </a:endParaRPr>
          </a:p>
        </p:txBody>
      </p:sp>
      <p:pic>
        <p:nvPicPr>
          <p:cNvPr id="4" name="Объект 3" descr="картинки : архитектура, лужайка, дом, цветок, Главная, Коттедж, Задний ..."/>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725" t="28158"/>
          <a:stretch/>
        </p:blipFill>
        <p:spPr>
          <a:xfrm flipH="1">
            <a:off x="8307978" y="1428206"/>
            <a:ext cx="2692522" cy="2168136"/>
          </a:xfrm>
        </p:spPr>
      </p:pic>
      <p:pic>
        <p:nvPicPr>
          <p:cNvPr id="7" name="Рисунок 6"/>
          <p:cNvPicPr>
            <a:picLocks noChangeAspect="1"/>
          </p:cNvPicPr>
          <p:nvPr/>
        </p:nvPicPr>
        <p:blipFill>
          <a:blip r:embed="rId3"/>
          <a:stretch>
            <a:fillRect/>
          </a:stretch>
        </p:blipFill>
        <p:spPr>
          <a:xfrm>
            <a:off x="7550331" y="3973790"/>
            <a:ext cx="3439886" cy="1718160"/>
          </a:xfrm>
          <a:prstGeom prst="rect">
            <a:avLst/>
          </a:prstGeom>
        </p:spPr>
      </p:pic>
      <p:sp>
        <p:nvSpPr>
          <p:cNvPr id="8" name="Прямоугольник 7"/>
          <p:cNvSpPr/>
          <p:nvPr/>
        </p:nvSpPr>
        <p:spPr>
          <a:xfrm flipH="1">
            <a:off x="548640" y="1582783"/>
            <a:ext cx="15675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818607" y="1504176"/>
            <a:ext cx="6731724" cy="2585323"/>
          </a:xfrm>
          <a:prstGeom prst="rect">
            <a:avLst/>
          </a:prstGeom>
          <a:noFill/>
        </p:spPr>
        <p:txBody>
          <a:bodyPr wrap="square" rtlCol="0">
            <a:spAutoFit/>
          </a:bodyPr>
          <a:lstStyle/>
          <a:p>
            <a:pPr lvl="0"/>
            <a:r>
              <a:rPr lang="ru-RU" sz="1600" b="1" dirty="0">
                <a:solidFill>
                  <a:srgbClr val="7030A0"/>
                </a:solidFill>
                <a:latin typeface="Times New Roman" panose="02020603050405020304" pitchFamily="18" charset="0"/>
                <a:cs typeface="Times New Roman" panose="02020603050405020304" pitchFamily="18" charset="0"/>
              </a:rPr>
              <a:t>Налогообложение недвижимого имущества налогом на недвижимое имущество и/или земельным налогом регулируется положениями</a:t>
            </a:r>
            <a:r>
              <a:rPr lang="ro-RO" sz="1600" dirty="0">
                <a:solidFill>
                  <a:srgbClr val="7030A0"/>
                </a:solidFill>
                <a:latin typeface="Times New Roman" panose="02020603050405020304" pitchFamily="18" charset="0"/>
                <a:cs typeface="Times New Roman" panose="02020603050405020304" pitchFamily="18" charset="0"/>
              </a:rPr>
              <a:t>:</a:t>
            </a:r>
            <a:endParaRPr lang="ru-RU" sz="1600" dirty="0">
              <a:solidFill>
                <a:srgbClr val="7030A0"/>
              </a:solidFill>
              <a:latin typeface="Times New Roman" panose="02020603050405020304" pitchFamily="18" charset="0"/>
              <a:cs typeface="Times New Roman" panose="02020603050405020304" pitchFamily="18" charset="0"/>
            </a:endParaRPr>
          </a:p>
          <a:p>
            <a:pPr lvl="0" algn="just">
              <a:spcBef>
                <a:spcPts val="3000"/>
              </a:spcBef>
              <a:buFont typeface="Wingdings" panose="05000000000000000000" pitchFamily="2" charset="2"/>
              <a:buChar char="Ø"/>
            </a:pPr>
            <a:r>
              <a:rPr lang="ru-RU" sz="1600" b="1" dirty="0">
                <a:solidFill>
                  <a:srgbClr val="7030A0"/>
                </a:solidFill>
                <a:latin typeface="Times New Roman" panose="02020603050405020304" pitchFamily="18" charset="0"/>
                <a:cs typeface="Times New Roman" panose="02020603050405020304" pitchFamily="18" charset="0"/>
              </a:rPr>
              <a:t>Раздела</a:t>
            </a:r>
            <a:r>
              <a:rPr lang="ro-RO" sz="1600" b="1" dirty="0">
                <a:solidFill>
                  <a:srgbClr val="7030A0"/>
                </a:solidFill>
                <a:latin typeface="Times New Roman" panose="02020603050405020304" pitchFamily="18" charset="0"/>
                <a:cs typeface="Times New Roman" panose="02020603050405020304" pitchFamily="18" charset="0"/>
              </a:rPr>
              <a:t> VI </a:t>
            </a:r>
            <a:r>
              <a:rPr lang="ru-RU" sz="1600" b="1" dirty="0">
                <a:solidFill>
                  <a:srgbClr val="7030A0"/>
                </a:solidFill>
                <a:latin typeface="Times New Roman" panose="02020603050405020304" pitchFamily="18" charset="0"/>
                <a:cs typeface="Times New Roman" panose="02020603050405020304" pitchFamily="18" charset="0"/>
              </a:rPr>
              <a:t>Налогового кодекса </a:t>
            </a:r>
            <a:r>
              <a:rPr lang="ro-RO" sz="1600" dirty="0">
                <a:solidFill>
                  <a:prstClr val="black"/>
                </a:solidFill>
                <a:latin typeface="Times New Roman" panose="02020603050405020304" pitchFamily="18" charset="0"/>
                <a:cs typeface="Times New Roman" panose="02020603050405020304" pitchFamily="18" charset="0"/>
              </a:rPr>
              <a:t>– </a:t>
            </a:r>
            <a:r>
              <a:rPr lang="ru-RU" sz="1600" dirty="0">
                <a:solidFill>
                  <a:prstClr val="black"/>
                </a:solidFill>
                <a:latin typeface="Times New Roman" panose="02020603050405020304" pitchFamily="18" charset="0"/>
                <a:cs typeface="Times New Roman" panose="02020603050405020304" pitchFamily="18" charset="0"/>
              </a:rPr>
              <a:t>в случае недвижимого имущества, оцененного кадастровыми органами в целях налогообложения</a:t>
            </a:r>
            <a:r>
              <a:rPr lang="ro-RO" sz="1600" dirty="0">
                <a:solidFill>
                  <a:prstClr val="black"/>
                </a:solidFill>
                <a:latin typeface="Times New Roman" panose="02020603050405020304" pitchFamily="18" charset="0"/>
                <a:cs typeface="Times New Roman" panose="02020603050405020304" pitchFamily="18" charset="0"/>
              </a:rPr>
              <a:t>;</a:t>
            </a:r>
          </a:p>
          <a:p>
            <a:pPr lvl="0" algn="just">
              <a:spcBef>
                <a:spcPts val="3000"/>
              </a:spcBef>
              <a:buFont typeface="Wingdings" panose="05000000000000000000" pitchFamily="2" charset="2"/>
              <a:buChar char="Ø"/>
            </a:pPr>
            <a:r>
              <a:rPr lang="ru-RU" sz="1600" b="1" dirty="0">
                <a:solidFill>
                  <a:srgbClr val="7030A0"/>
                </a:solidFill>
                <a:latin typeface="Times New Roman" panose="02020603050405020304" pitchFamily="18" charset="0"/>
                <a:cs typeface="Times New Roman" panose="02020603050405020304" pitchFamily="18" charset="0"/>
              </a:rPr>
              <a:t>Закона о введении в действие раздела VI Налогового кодекса</a:t>
            </a:r>
            <a:r>
              <a:rPr lang="ro-RO" sz="1600" b="1" dirty="0">
                <a:solidFill>
                  <a:srgbClr val="7030A0"/>
                </a:solidFill>
                <a:latin typeface="Times New Roman" panose="02020603050405020304" pitchFamily="18" charset="0"/>
                <a:cs typeface="Times New Roman" panose="02020603050405020304" pitchFamily="18" charset="0"/>
              </a:rPr>
              <a:t> </a:t>
            </a:r>
            <a:r>
              <a:rPr lang="ru-RU" sz="1600" b="1" dirty="0">
                <a:solidFill>
                  <a:srgbClr val="7030A0"/>
                </a:solidFill>
                <a:latin typeface="Times New Roman" panose="02020603050405020304" pitchFamily="18" charset="0"/>
                <a:cs typeface="Times New Roman" panose="02020603050405020304" pitchFamily="18" charset="0"/>
              </a:rPr>
              <a:t>№</a:t>
            </a:r>
            <a:r>
              <a:rPr lang="en-US" sz="1600" b="1" dirty="0">
                <a:solidFill>
                  <a:srgbClr val="7030A0"/>
                </a:solidFill>
                <a:latin typeface="Times New Roman" panose="02020603050405020304" pitchFamily="18" charset="0"/>
                <a:cs typeface="Times New Roman" panose="02020603050405020304" pitchFamily="18" charset="0"/>
              </a:rPr>
              <a:t> </a:t>
            </a:r>
            <a:r>
              <a:rPr lang="ro-RO" sz="1600" b="1" dirty="0">
                <a:solidFill>
                  <a:srgbClr val="7030A0"/>
                </a:solidFill>
                <a:latin typeface="Times New Roman" panose="02020603050405020304" pitchFamily="18" charset="0"/>
                <a:cs typeface="Times New Roman" panose="02020603050405020304" pitchFamily="18" charset="0"/>
              </a:rPr>
              <a:t>1056 </a:t>
            </a:r>
            <a:r>
              <a:rPr lang="ru-RU" sz="1600" b="1" dirty="0">
                <a:solidFill>
                  <a:srgbClr val="7030A0"/>
                </a:solidFill>
                <a:latin typeface="Times New Roman" panose="02020603050405020304" pitchFamily="18" charset="0"/>
                <a:cs typeface="Times New Roman" panose="02020603050405020304" pitchFamily="18" charset="0"/>
              </a:rPr>
              <a:t>от</a:t>
            </a:r>
            <a:r>
              <a:rPr lang="ro-RO" sz="1600" b="1" dirty="0">
                <a:solidFill>
                  <a:srgbClr val="7030A0"/>
                </a:solidFill>
                <a:latin typeface="Times New Roman" panose="02020603050405020304" pitchFamily="18" charset="0"/>
                <a:cs typeface="Times New Roman" panose="02020603050405020304" pitchFamily="18" charset="0"/>
              </a:rPr>
              <a:t> 16.06.2000</a:t>
            </a:r>
            <a:r>
              <a:rPr lang="ro-RO" sz="1600" dirty="0">
                <a:solidFill>
                  <a:srgbClr val="7030A0"/>
                </a:solidFill>
                <a:latin typeface="Times New Roman" panose="02020603050405020304" pitchFamily="18" charset="0"/>
                <a:cs typeface="Times New Roman" panose="02020603050405020304" pitchFamily="18" charset="0"/>
              </a:rPr>
              <a:t> </a:t>
            </a:r>
            <a:r>
              <a:rPr lang="ro-RO" sz="1600" dirty="0">
                <a:solidFill>
                  <a:prstClr val="black"/>
                </a:solidFill>
                <a:latin typeface="Times New Roman" panose="02020603050405020304" pitchFamily="18" charset="0"/>
                <a:cs typeface="Times New Roman" panose="02020603050405020304" pitchFamily="18" charset="0"/>
              </a:rPr>
              <a:t>– </a:t>
            </a:r>
            <a:r>
              <a:rPr lang="ru-RU" sz="1600" dirty="0">
                <a:solidFill>
                  <a:prstClr val="black"/>
                </a:solidFill>
                <a:latin typeface="Times New Roman" panose="02020603050405020304" pitchFamily="18" charset="0"/>
                <a:cs typeface="Times New Roman" panose="02020603050405020304" pitchFamily="18" charset="0"/>
              </a:rPr>
              <a:t>в случае недвижимого имущества, не оцененного кадастровыми органами в целях налогообложения</a:t>
            </a:r>
            <a:r>
              <a:rPr lang="ro-RO" sz="16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068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9761" y="496391"/>
            <a:ext cx="7968342" cy="801188"/>
          </a:xfrm>
        </p:spPr>
        <p:txBody>
          <a:bodyPr>
            <a:normAutofit/>
          </a:bodyPr>
          <a:lstStyle/>
          <a:p>
            <a:pPr marL="0" indent="0" algn="ctr">
              <a:buNone/>
            </a:pPr>
            <a:r>
              <a:rPr lang="ru-RU" sz="2000" b="1" dirty="0" smtClean="0">
                <a:solidFill>
                  <a:srgbClr val="FF0000"/>
                </a:solidFill>
                <a:latin typeface="Times New Roman" panose="02020603050405020304" pitchFamily="18" charset="0"/>
                <a:cs typeface="Times New Roman" panose="02020603050405020304" pitchFamily="18" charset="0"/>
              </a:rPr>
              <a:t>Особенности  установления местных сборов</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H="1" flipV="1">
            <a:off x="11299372" y="2263692"/>
            <a:ext cx="169817" cy="296627"/>
          </a:xfrm>
          <a:prstGeom prst="rect">
            <a:avLst/>
          </a:prstGeom>
          <a:noFill/>
        </p:spPr>
        <p:txBody>
          <a:bodyPr wrap="square" rtlCol="0">
            <a:spAutoFit/>
          </a:bodyPr>
          <a:lstStyle/>
          <a:p>
            <a:endParaRPr lang="ru-RU" dirty="0"/>
          </a:p>
        </p:txBody>
      </p:sp>
      <p:sp>
        <p:nvSpPr>
          <p:cNvPr id="8" name="TextBox 7"/>
          <p:cNvSpPr txBox="1"/>
          <p:nvPr/>
        </p:nvSpPr>
        <p:spPr>
          <a:xfrm>
            <a:off x="687977" y="1666909"/>
            <a:ext cx="9503228" cy="4031873"/>
          </a:xfrm>
          <a:prstGeom prst="rect">
            <a:avLst/>
          </a:prstGeom>
          <a:noFill/>
        </p:spPr>
        <p:txBody>
          <a:bodyPr wrap="square" rtlCol="0">
            <a:spAutoFit/>
          </a:bodyPr>
          <a:lstStyle/>
          <a:p>
            <a:pPr indent="457200"/>
            <a:r>
              <a:rPr lang="ru-RU" dirty="0">
                <a:latin typeface="Times New Roman" panose="02020603050405020304" pitchFamily="18" charset="0"/>
                <a:cs typeface="Times New Roman" panose="02020603050405020304" pitchFamily="18" charset="0"/>
              </a:rPr>
              <a:t>Органы местного публичного управления</a:t>
            </a:r>
            <a:r>
              <a:rPr lang="ro-RO"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далее</a:t>
            </a:r>
            <a:r>
              <a:rPr lang="ro-RO"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ОМПУ</a:t>
            </a:r>
            <a:r>
              <a:rPr lang="ro-RO" dirty="0">
                <a:latin typeface="Times New Roman" panose="02020603050405020304" pitchFamily="18" charset="0"/>
                <a:cs typeface="Times New Roman" panose="02020603050405020304" pitchFamily="18" charset="0"/>
              </a:rPr>
              <a:t>), </a:t>
            </a:r>
          </a:p>
          <a:p>
            <a:pPr indent="457200"/>
            <a:r>
              <a:rPr lang="ru-RU" sz="2000" b="1" i="1" dirty="0">
                <a:solidFill>
                  <a:srgbClr val="C00000"/>
                </a:solidFill>
                <a:latin typeface="Times New Roman" panose="02020603050405020304" pitchFamily="18" charset="0"/>
                <a:cs typeface="Times New Roman" panose="02020603050405020304" pitchFamily="18" charset="0"/>
              </a:rPr>
              <a:t>могут устанавливать все или только часть местных сборов</a:t>
            </a:r>
            <a:r>
              <a:rPr lang="ro-RO" sz="2000" b="1" dirty="0">
                <a:solidFill>
                  <a:srgbClr val="C00000"/>
                </a:solidFill>
                <a:latin typeface="Times New Roman" panose="02020603050405020304" pitchFamily="18" charset="0"/>
                <a:cs typeface="Times New Roman" panose="02020603050405020304" pitchFamily="18" charset="0"/>
              </a:rPr>
              <a:t>, </a:t>
            </a:r>
          </a:p>
          <a:p>
            <a:pPr indent="457200"/>
            <a:r>
              <a:rPr lang="ru-RU" dirty="0">
                <a:latin typeface="Times New Roman" panose="02020603050405020304" pitchFamily="18" charset="0"/>
                <a:cs typeface="Times New Roman" panose="02020603050405020304" pitchFamily="18" charset="0"/>
              </a:rPr>
              <a:t>предусмотренных разделом </a:t>
            </a:r>
            <a:r>
              <a:rPr lang="ro-RO" dirty="0">
                <a:latin typeface="Times New Roman" panose="02020603050405020304" pitchFamily="18" charset="0"/>
                <a:cs typeface="Times New Roman" panose="02020603050405020304" pitchFamily="18" charset="0"/>
              </a:rPr>
              <a:t> VII </a:t>
            </a:r>
            <a:r>
              <a:rPr lang="ru-RU" dirty="0">
                <a:latin typeface="Times New Roman" panose="02020603050405020304" pitchFamily="18" charset="0"/>
                <a:cs typeface="Times New Roman" panose="02020603050405020304" pitchFamily="18" charset="0"/>
              </a:rPr>
              <a:t>Налогового Кодекса, в зависимости от возможностей и нужд административно-территориальной единицы</a:t>
            </a:r>
            <a:r>
              <a:rPr lang="ro-RO"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indent="457200">
              <a:spcBef>
                <a:spcPts val="0"/>
              </a:spcBef>
            </a:pPr>
            <a:r>
              <a:rPr lang="ro-RO" dirty="0" smtClean="0">
                <a:solidFill>
                  <a:prstClr val="black"/>
                </a:solidFill>
                <a:latin typeface="Times New Roman" panose="02020603050405020304" pitchFamily="18" charset="0"/>
                <a:cs typeface="Times New Roman" panose="02020603050405020304" pitchFamily="18" charset="0"/>
              </a:rPr>
              <a:t>* </a:t>
            </a:r>
            <a:r>
              <a:rPr lang="ro-RO" dirty="0">
                <a:solidFill>
                  <a:prstClr val="black"/>
                </a:solidFill>
                <a:latin typeface="Times New Roman" panose="02020603050405020304" pitchFamily="18" charset="0"/>
                <a:cs typeface="Times New Roman" panose="02020603050405020304" pitchFamily="18" charset="0"/>
              </a:rPr>
              <a:t>* *</a:t>
            </a:r>
          </a:p>
          <a:p>
            <a:pPr indent="457200">
              <a:defRPr/>
            </a:pPr>
            <a:r>
              <a:rPr lang="ru-RU" dirty="0">
                <a:solidFill>
                  <a:prstClr val="black"/>
                </a:solidFill>
                <a:latin typeface="Times New Roman" panose="02020603050405020304" pitchFamily="18" charset="0"/>
                <a:cs typeface="Times New Roman" panose="02020603050405020304" pitchFamily="18" charset="0"/>
              </a:rPr>
              <a:t>Установление, отмена или изменение местных сборов в течение (календарного) налогового года, разрешается только с изменением местных бюджетов.</a:t>
            </a:r>
          </a:p>
          <a:p>
            <a:pPr indent="457200">
              <a:spcBef>
                <a:spcPts val="0"/>
              </a:spcBef>
              <a:defRPr/>
            </a:pPr>
            <a:endParaRPr lang="ru-RU" dirty="0">
              <a:solidFill>
                <a:prstClr val="black"/>
              </a:solidFill>
              <a:latin typeface="Times New Roman" panose="02020603050405020304" pitchFamily="18" charset="0"/>
              <a:cs typeface="Times New Roman" panose="02020603050405020304" pitchFamily="18" charset="0"/>
            </a:endParaRPr>
          </a:p>
          <a:p>
            <a:pPr indent="457200">
              <a:spcBef>
                <a:spcPts val="0"/>
              </a:spcBef>
              <a:defRPr/>
            </a:pPr>
            <a:r>
              <a:rPr lang="ro-RO" sz="2000" dirty="0">
                <a:solidFill>
                  <a:prstClr val="black"/>
                </a:solidFill>
                <a:latin typeface="Times New Roman" panose="02020603050405020304" pitchFamily="18" charset="0"/>
                <a:cs typeface="Times New Roman" panose="02020603050405020304" pitchFamily="18" charset="0"/>
              </a:rPr>
              <a:t>* * *</a:t>
            </a:r>
          </a:p>
          <a:p>
            <a:r>
              <a:rPr lang="ru-RU" kern="0" dirty="0">
                <a:solidFill>
                  <a:prstClr val="black"/>
                </a:solidFill>
                <a:latin typeface="Times New Roman" panose="02020603050405020304" pitchFamily="18" charset="0"/>
                <a:cs typeface="Times New Roman" panose="02020603050405020304" pitchFamily="18" charset="0"/>
              </a:rPr>
              <a:t>Местные сборы вводятся в действие органами МПУ посредством </a:t>
            </a:r>
            <a:r>
              <a:rPr lang="ru-RU" kern="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вынесения Местным Советом решения и вступают в силу с даты их </a:t>
            </a:r>
            <a:r>
              <a:rPr lang="ru-RU" dirty="0">
                <a:latin typeface="Times New Roman" panose="02020603050405020304" pitchFamily="18" charset="0"/>
                <a:cs typeface="Times New Roman" panose="02020603050405020304" pitchFamily="18" charset="0"/>
              </a:rPr>
              <a:t>внесения в Государственный регистр местных актов или с указанной в решении даты, которая не может предшествовать дате его внесения в Государственный регистр местных актов.</a:t>
            </a:r>
            <a:br>
              <a:rPr lang="ru-RU" dirty="0">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4676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6811" y="191590"/>
            <a:ext cx="8835872" cy="1175656"/>
          </a:xfrm>
        </p:spPr>
        <p:txBody>
          <a:bodyPr>
            <a:normAutofit/>
          </a:bodyPr>
          <a:lstStyle/>
          <a:p>
            <a:pPr algn="ctr"/>
            <a:r>
              <a:rPr lang="ru-RU" sz="1600" b="1" cap="none" dirty="0">
                <a:solidFill>
                  <a:srgbClr val="FF0000"/>
                </a:solidFill>
                <a:latin typeface="Times New Roman" panose="02020603050405020304" pitchFamily="18" charset="0"/>
                <a:cs typeface="Times New Roman" panose="02020603050405020304" pitchFamily="18" charset="0"/>
              </a:rPr>
              <a:t>При установлении ставок местных сборов, предусмотренных частью (2) статьи 289, органы местного публичного управления обязаны руководствоваться следующими критериями и принципами:</a:t>
            </a:r>
            <a:endParaRPr lang="ru-RU" dirty="0">
              <a:solidFill>
                <a:srgbClr val="FF0000"/>
              </a:solidFill>
            </a:endParaRPr>
          </a:p>
        </p:txBody>
      </p:sp>
      <p:sp>
        <p:nvSpPr>
          <p:cNvPr id="3" name="Объект 2"/>
          <p:cNvSpPr>
            <a:spLocks noGrp="1"/>
          </p:cNvSpPr>
          <p:nvPr>
            <p:ph idx="1"/>
          </p:nvPr>
        </p:nvSpPr>
        <p:spPr>
          <a:xfrm>
            <a:off x="1271452" y="1567544"/>
            <a:ext cx="9811232" cy="3807042"/>
          </a:xfrm>
        </p:spPr>
        <p:txBody>
          <a:bodyPr>
            <a:normAutofit fontScale="70000" lnSpcReduction="20000"/>
          </a:bodyPr>
          <a:lstStyle/>
          <a:p>
            <a:pPr algn="just"/>
            <a:r>
              <a:rPr lang="ru-RU" dirty="0">
                <a:latin typeface="Bookman Old Style" panose="02050604050505020204" pitchFamily="18" charset="0"/>
                <a:cs typeface="Times New Roman" panose="02020603050405020304" pitchFamily="18" charset="0"/>
              </a:rPr>
              <a:t>(8</a:t>
            </a:r>
            <a:r>
              <a:rPr lang="ru-RU" dirty="0" smtClean="0">
                <a:latin typeface="Bookman Old Style" panose="02050604050505020204" pitchFamily="18" charset="0"/>
                <a:cs typeface="Times New Roman" panose="02020603050405020304" pitchFamily="18" charset="0"/>
              </a:rPr>
              <a:t>) а) </a:t>
            </a:r>
            <a:r>
              <a:rPr lang="ru-RU" b="1" dirty="0">
                <a:solidFill>
                  <a:srgbClr val="7030A0"/>
                </a:solidFill>
                <a:latin typeface="Bookman Old Style" panose="02050604050505020204" pitchFamily="18" charset="0"/>
                <a:cs typeface="Times New Roman" panose="02020603050405020304" pitchFamily="18" charset="0"/>
              </a:rPr>
              <a:t>прогнозируемость предпринимательской деятельности </a:t>
            </a:r>
            <a:r>
              <a:rPr lang="ru-RU" dirty="0">
                <a:latin typeface="Bookman Old Style" panose="02050604050505020204" pitchFamily="18" charset="0"/>
                <a:cs typeface="Times New Roman" panose="02020603050405020304" pitchFamily="18" charset="0"/>
              </a:rPr>
              <a:t>– для планирования расходов предприниматели должны заблаговременно знать и получать консультации относительно размера местных сборов;</a:t>
            </a:r>
          </a:p>
          <a:p>
            <a:pPr algn="just"/>
            <a:r>
              <a:rPr lang="ru-RU" dirty="0">
                <a:latin typeface="Bookman Old Style" panose="02050604050505020204" pitchFamily="18" charset="0"/>
                <a:cs typeface="Times New Roman" panose="02020603050405020304" pitchFamily="18" charset="0"/>
              </a:rPr>
              <a:t>b) </a:t>
            </a:r>
            <a:r>
              <a:rPr lang="ru-RU" b="1" dirty="0">
                <a:solidFill>
                  <a:srgbClr val="7030A0"/>
                </a:solidFill>
                <a:latin typeface="Bookman Old Style" panose="02050604050505020204" pitchFamily="18" charset="0"/>
                <a:cs typeface="Times New Roman" panose="02020603050405020304" pitchFamily="18" charset="0"/>
              </a:rPr>
              <a:t>принцип прозрачности принятия решения </a:t>
            </a:r>
            <a:r>
              <a:rPr lang="ru-RU" dirty="0">
                <a:latin typeface="Bookman Old Style" panose="02050604050505020204" pitchFamily="18" charset="0"/>
                <a:cs typeface="Times New Roman" panose="02020603050405020304" pitchFamily="18" charset="0"/>
              </a:rPr>
              <a:t>– органы местного публичного управления должны в приоритетном порядке информировать и обеспечивать свободный доступ к проектам, касающимся предусматриваемого размера местных сборов;</a:t>
            </a:r>
          </a:p>
          <a:p>
            <a:pPr algn="just"/>
            <a:r>
              <a:rPr lang="ru-RU" dirty="0">
                <a:latin typeface="Bookman Old Style" panose="02050604050505020204" pitchFamily="18" charset="0"/>
                <a:cs typeface="Times New Roman" panose="02020603050405020304" pitchFamily="18" charset="0"/>
              </a:rPr>
              <a:t>c) </a:t>
            </a:r>
            <a:r>
              <a:rPr lang="ru-RU" b="1" dirty="0">
                <a:solidFill>
                  <a:srgbClr val="7030A0"/>
                </a:solidFill>
                <a:latin typeface="Bookman Old Style" panose="02050604050505020204" pitchFamily="18" charset="0"/>
                <a:cs typeface="Times New Roman" panose="02020603050405020304" pitchFamily="18" charset="0"/>
              </a:rPr>
              <a:t>принцип справедливости (пропорциональности) в отношениях между административно-территориальной единицей и предпринимателем </a:t>
            </a:r>
            <a:r>
              <a:rPr lang="ru-RU" dirty="0">
                <a:latin typeface="Bookman Old Style" panose="02050604050505020204" pitchFamily="18" charset="0"/>
                <a:cs typeface="Times New Roman" panose="02020603050405020304" pitchFamily="18" charset="0"/>
              </a:rPr>
              <a:t>– органы местного публичного управления при установлении размера местных сборов должны удостовериться, что обеспечивается пропорциональность (справедливость) между интересами местного сообщества и интересами предпринимателей, в том числе не должны предпринимать чрезмерных действий под предлогом достижения целей общества/ местного сообщества.</a:t>
            </a:r>
          </a:p>
          <a:p>
            <a:pPr algn="just"/>
            <a:r>
              <a:rPr lang="ru-RU" b="1" dirty="0">
                <a:latin typeface="Bookman Old Style" panose="02050604050505020204" pitchFamily="18" charset="0"/>
                <a:cs typeface="Times New Roman" panose="02020603050405020304" pitchFamily="18" charset="0"/>
              </a:rPr>
              <a:t>(9)</a:t>
            </a:r>
            <a:r>
              <a:rPr lang="ru-RU" dirty="0">
                <a:latin typeface="Bookman Old Style" panose="02050604050505020204" pitchFamily="18" charset="0"/>
                <a:cs typeface="Times New Roman" panose="02020603050405020304" pitchFamily="18" charset="0"/>
              </a:rPr>
              <a:t> В случае разногласий при установлении ставок местных сборов органы местного публичного управления проводят анализ последствий регулирования в соответствии с положениями статьи 13 Закона об основных принципах регулирования предпринимательской деятельности № 235/2006 и положениями Постановления Правительства об утверждении Методологии анализа последствий в процессе обоснования проектов нормативных актов № 23/2019, адаптированными и применяемыми с учетом местной специфики.</a:t>
            </a:r>
          </a:p>
          <a:p>
            <a:pPr algn="just"/>
            <a:r>
              <a:rPr lang="ru-RU" b="1" dirty="0">
                <a:latin typeface="Bookman Old Style" panose="02050604050505020204" pitchFamily="18" charset="0"/>
                <a:cs typeface="Times New Roman" panose="02020603050405020304" pitchFamily="18" charset="0"/>
              </a:rPr>
              <a:t>(10) </a:t>
            </a:r>
            <a:r>
              <a:rPr lang="ru-RU" dirty="0">
                <a:latin typeface="Bookman Old Style" panose="02050604050505020204" pitchFamily="18" charset="0"/>
                <a:cs typeface="Times New Roman" panose="02020603050405020304" pitchFamily="18" charset="0"/>
              </a:rPr>
              <a:t>В целях обеспечения соблюдения положений частей (8) и (9) Государственная канцелярия через свои территориальные бюро подвергает контролю законности решения правомочных органов местного публичного управления об установлении ставок местных сборов.</a:t>
            </a:r>
          </a:p>
          <a:p>
            <a:endParaRPr lang="ru-RU" dirty="0"/>
          </a:p>
        </p:txBody>
      </p:sp>
    </p:spTree>
    <p:extLst>
      <p:ext uri="{BB962C8B-B14F-4D97-AF65-F5344CB8AC3E}">
        <p14:creationId xmlns:p14="http://schemas.microsoft.com/office/powerpoint/2010/main" val="383084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2411" y="235131"/>
            <a:ext cx="9622972" cy="653143"/>
          </a:xfrm>
        </p:spPr>
        <p:txBody>
          <a:bodyPr>
            <a:normAutofit fontScale="90000"/>
          </a:bodyPr>
          <a:lstStyle/>
          <a:p>
            <a:r>
              <a:rPr lang="ru-RU" sz="2000" b="1" cap="none" dirty="0">
                <a:solidFill>
                  <a:srgbClr val="FF0000"/>
                </a:solidFill>
                <a:latin typeface="Times New Roman" panose="02020603050405020304" pitchFamily="18" charset="0"/>
                <a:ea typeface="+mn-ea"/>
                <a:cs typeface="Times New Roman" panose="02020603050405020304" pitchFamily="18" charset="0"/>
              </a:rPr>
              <a:t>ОМПУ устанавливают </a:t>
            </a:r>
            <a:r>
              <a:rPr lang="ru-RU" sz="2000" cap="none" dirty="0">
                <a:solidFill>
                  <a:srgbClr val="7030A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ставки местных сборов в единицах измерения</a:t>
            </a:r>
            <a:r>
              <a:rPr lang="ro-RO" sz="2000" cap="none" dirty="0">
                <a:solidFill>
                  <a:srgbClr val="7030A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t>
            </a:r>
            <a:r>
              <a:rPr lang="ru-RU" sz="2000" cap="none" dirty="0">
                <a:solidFill>
                  <a:srgbClr val="7030A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предусмотренных в графе 3 Приложении к Разделу  </a:t>
            </a:r>
            <a:r>
              <a:rPr lang="ro-RO" sz="2000" cap="none" dirty="0">
                <a:solidFill>
                  <a:srgbClr val="7030A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VII </a:t>
            </a:r>
            <a:r>
              <a:rPr lang="ru-RU" sz="2000" cap="none" dirty="0">
                <a:solidFill>
                  <a:srgbClr val="7030A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Налогового Кодекса</a:t>
            </a:r>
            <a:r>
              <a:rPr lang="ro-RO" sz="2000" cap="none" dirty="0">
                <a:solidFill>
                  <a:srgbClr val="7030A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t>
            </a:r>
            <a:br>
              <a:rPr lang="ro-RO" sz="2000" cap="none" dirty="0">
                <a:solidFill>
                  <a:srgbClr val="7030A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sz="2000" cap="none" dirty="0">
                <a:solidFill>
                  <a:prstClr val="black"/>
                </a:solidFill>
                <a:latin typeface="Times New Roman" panose="02020603050405020304" pitchFamily="18" charset="0"/>
                <a:ea typeface="+mn-ea"/>
                <a:cs typeface="Times New Roman" panose="02020603050405020304" pitchFamily="18" charset="0"/>
              </a:rPr>
              <a:t>с учетом характеристик объектов налогообложения, налогооблагаемой базы</a:t>
            </a:r>
            <a:endParaRPr lang="ru-RU" dirty="0"/>
          </a:p>
        </p:txBody>
      </p:sp>
      <p:sp>
        <p:nvSpPr>
          <p:cNvPr id="3" name="Объект 2"/>
          <p:cNvSpPr>
            <a:spLocks noGrp="1"/>
          </p:cNvSpPr>
          <p:nvPr>
            <p:ph idx="1"/>
          </p:nvPr>
        </p:nvSpPr>
        <p:spPr>
          <a:xfrm>
            <a:off x="478971" y="1410788"/>
            <a:ext cx="4380412" cy="4502331"/>
          </a:xfrm>
        </p:spPr>
        <p:txBody>
          <a:bodyPr/>
          <a:lstStyle/>
          <a:p>
            <a:pPr marL="342900" lvl="0" indent="-342900" defTabSz="457200">
              <a:lnSpc>
                <a:spcPct val="100000"/>
              </a:lnSpc>
              <a:spcBef>
                <a:spcPts val="300"/>
              </a:spcBef>
              <a:buClrTx/>
              <a:buSzTx/>
              <a:buFont typeface="Arial" panose="020B0604020202020204" pitchFamily="34" charset="0"/>
              <a:buAutoNum type="arabicPeriod"/>
            </a:pPr>
            <a:r>
              <a:rPr lang="ru-RU" sz="1600" b="1" i="1" cap="none" dirty="0">
                <a:solidFill>
                  <a:prstClr val="black"/>
                </a:solidFill>
                <a:latin typeface="Times New Roman" panose="02020603050405020304" pitchFamily="18" charset="0"/>
                <a:cs typeface="Times New Roman" panose="02020603050405020304" pitchFamily="18" charset="0"/>
              </a:rPr>
              <a:t>Ставки местных сборов </a:t>
            </a:r>
            <a:r>
              <a:rPr lang="ru-RU" sz="1600" b="1" i="1" u="sng" cap="none" dirty="0">
                <a:solidFill>
                  <a:srgbClr val="C00000"/>
                </a:solidFill>
                <a:latin typeface="Times New Roman" panose="02020603050405020304" pitchFamily="18" charset="0"/>
                <a:cs typeface="Times New Roman" panose="02020603050405020304" pitchFamily="18" charset="0"/>
              </a:rPr>
              <a:t>не могут устанавливаться ОМПУ</a:t>
            </a:r>
            <a:r>
              <a:rPr lang="ro-RO" sz="1600" b="1" i="1" cap="none" dirty="0">
                <a:solidFill>
                  <a:srgbClr val="C00000"/>
                </a:solidFill>
                <a:latin typeface="Times New Roman" panose="02020603050405020304" pitchFamily="18" charset="0"/>
                <a:cs typeface="Times New Roman" panose="02020603050405020304" pitchFamily="18" charset="0"/>
              </a:rPr>
              <a:t>: </a:t>
            </a:r>
            <a:endParaRPr lang="ru-RU" sz="1600" b="1" cap="none" dirty="0">
              <a:solidFill>
                <a:srgbClr val="C00000"/>
              </a:solidFill>
              <a:latin typeface="Times New Roman" panose="02020603050405020304" pitchFamily="18" charset="0"/>
              <a:cs typeface="Times New Roman" panose="02020603050405020304" pitchFamily="18" charset="0"/>
            </a:endParaRPr>
          </a:p>
          <a:p>
            <a:pPr marL="0" lvl="0" indent="457200" defTabSz="457200">
              <a:lnSpc>
                <a:spcPct val="100000"/>
              </a:lnSpc>
              <a:spcBef>
                <a:spcPts val="300"/>
              </a:spcBef>
              <a:buClrTx/>
              <a:buSzTx/>
              <a:buNone/>
            </a:pPr>
            <a:endParaRPr lang="ro-RO" sz="1600" cap="none" dirty="0">
              <a:solidFill>
                <a:prstClr val="black"/>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ClrTx/>
              <a:buSzTx/>
              <a:buNone/>
            </a:pPr>
            <a:r>
              <a:rPr lang="en-US" sz="1600" cap="none" dirty="0">
                <a:solidFill>
                  <a:prstClr val="black"/>
                </a:solidFill>
                <a:latin typeface="Times New Roman" panose="02020603050405020304" pitchFamily="18" charset="0"/>
                <a:cs typeface="Times New Roman" panose="02020603050405020304" pitchFamily="18" charset="0"/>
              </a:rPr>
              <a:t>a) </a:t>
            </a:r>
            <a:r>
              <a:rPr lang="ru-RU" sz="1600" b="1" i="1" cap="none" dirty="0">
                <a:solidFill>
                  <a:prstClr val="black"/>
                </a:solidFill>
                <a:latin typeface="Times New Roman" panose="02020603050405020304" pitchFamily="18" charset="0"/>
                <a:cs typeface="Times New Roman" panose="02020603050405020304" pitchFamily="18" charset="0"/>
              </a:rPr>
              <a:t>поименно</a:t>
            </a:r>
            <a:r>
              <a:rPr lang="ro-RO" sz="1600" cap="none" dirty="0">
                <a:solidFill>
                  <a:prstClr val="black"/>
                </a:solidFill>
                <a:latin typeface="Times New Roman" panose="02020603050405020304" pitchFamily="18" charset="0"/>
                <a:cs typeface="Times New Roman" panose="02020603050405020304" pitchFamily="18" charset="0"/>
              </a:rPr>
              <a:t>, </a:t>
            </a:r>
            <a:r>
              <a:rPr lang="ru-RU" sz="1600" cap="none" dirty="0">
                <a:solidFill>
                  <a:prstClr val="black"/>
                </a:solidFill>
                <a:latin typeface="Times New Roman" panose="02020603050405020304" pitchFamily="18" charset="0"/>
                <a:cs typeface="Times New Roman" panose="02020603050405020304" pitchFamily="18" charset="0"/>
              </a:rPr>
              <a:t>отдельно для каждого налогоплательщика</a:t>
            </a:r>
            <a:r>
              <a:rPr lang="ro-RO" sz="1600" cap="none" dirty="0">
                <a:solidFill>
                  <a:prstClr val="black"/>
                </a:solidFill>
                <a:latin typeface="Times New Roman" panose="02020603050405020304" pitchFamily="18" charset="0"/>
                <a:cs typeface="Times New Roman" panose="02020603050405020304" pitchFamily="18" charset="0"/>
              </a:rPr>
              <a:t>; </a:t>
            </a:r>
          </a:p>
          <a:p>
            <a:pPr marL="0" lvl="0" indent="0" defTabSz="457200">
              <a:lnSpc>
                <a:spcPct val="100000"/>
              </a:lnSpc>
              <a:spcBef>
                <a:spcPts val="0"/>
              </a:spcBef>
              <a:buClrTx/>
              <a:buSzTx/>
              <a:buNone/>
            </a:pPr>
            <a:r>
              <a:rPr lang="ro-RO" sz="1600" cap="none" dirty="0">
                <a:solidFill>
                  <a:prstClr val="black"/>
                </a:solidFill>
                <a:latin typeface="Times New Roman" panose="02020603050405020304" pitchFamily="18" charset="0"/>
                <a:cs typeface="Times New Roman" panose="02020603050405020304" pitchFamily="18" charset="0"/>
              </a:rPr>
              <a:t>b) </a:t>
            </a:r>
            <a:r>
              <a:rPr lang="ru-RU" sz="1600" b="1" cap="none" dirty="0">
                <a:solidFill>
                  <a:prstClr val="black"/>
                </a:solidFill>
                <a:latin typeface="Times New Roman" panose="02020603050405020304" pitchFamily="18" charset="0"/>
                <a:cs typeface="Times New Roman" panose="02020603050405020304" pitchFamily="18" charset="0"/>
              </a:rPr>
              <a:t>дифференцированно</a:t>
            </a:r>
            <a:r>
              <a:rPr lang="ru-RU" sz="1600" cap="none" dirty="0">
                <a:solidFill>
                  <a:prstClr val="black"/>
                </a:solidFill>
                <a:latin typeface="Times New Roman" panose="02020603050405020304" pitchFamily="18" charset="0"/>
                <a:cs typeface="Times New Roman" panose="02020603050405020304" pitchFamily="18" charset="0"/>
              </a:rPr>
              <a:t>, в зависимости от организационно-правовой формы осуществления деятельности</a:t>
            </a:r>
            <a:r>
              <a:rPr lang="ro-RO" sz="1600" cap="none" dirty="0">
                <a:solidFill>
                  <a:prstClr val="black"/>
                </a:solidFill>
                <a:latin typeface="Times New Roman" panose="02020603050405020304" pitchFamily="18" charset="0"/>
                <a:cs typeface="Times New Roman" panose="02020603050405020304" pitchFamily="18" charset="0"/>
              </a:rPr>
              <a:t>; </a:t>
            </a:r>
          </a:p>
          <a:p>
            <a:pPr marL="0" lvl="0" indent="0" defTabSz="457200">
              <a:lnSpc>
                <a:spcPct val="100000"/>
              </a:lnSpc>
              <a:spcBef>
                <a:spcPts val="0"/>
              </a:spcBef>
              <a:buClrTx/>
              <a:buSzTx/>
              <a:buNone/>
            </a:pPr>
            <a:r>
              <a:rPr lang="ro-RO" sz="1600" cap="none" dirty="0">
                <a:solidFill>
                  <a:prstClr val="black"/>
                </a:solidFill>
                <a:latin typeface="Times New Roman" panose="02020603050405020304" pitchFamily="18" charset="0"/>
                <a:cs typeface="Times New Roman" panose="02020603050405020304" pitchFamily="18" charset="0"/>
              </a:rPr>
              <a:t>c</a:t>
            </a:r>
            <a:r>
              <a:rPr lang="ro-RO" sz="1600" b="1" i="1" cap="none" dirty="0">
                <a:solidFill>
                  <a:prstClr val="black"/>
                </a:solidFill>
                <a:latin typeface="Times New Roman" panose="02020603050405020304" pitchFamily="18" charset="0"/>
                <a:cs typeface="Times New Roman" panose="02020603050405020304" pitchFamily="18" charset="0"/>
              </a:rPr>
              <a:t>) </a:t>
            </a:r>
            <a:r>
              <a:rPr lang="ru-RU" sz="1600" b="1" cap="none" dirty="0">
                <a:solidFill>
                  <a:prstClr val="black"/>
                </a:solidFill>
                <a:latin typeface="Times New Roman" panose="02020603050405020304" pitchFamily="18" charset="0"/>
                <a:cs typeface="Times New Roman" panose="02020603050405020304" pitchFamily="18" charset="0"/>
              </a:rPr>
              <a:t>д</a:t>
            </a:r>
            <a:r>
              <a:rPr lang="ru-RU" sz="1600" b="1" i="1" cap="none" dirty="0">
                <a:solidFill>
                  <a:prstClr val="black"/>
                </a:solidFill>
                <a:latin typeface="Times New Roman" panose="02020603050405020304" pitchFamily="18" charset="0"/>
                <a:cs typeface="Times New Roman" panose="02020603050405020304" pitchFamily="18" charset="0"/>
              </a:rPr>
              <a:t>ифференцированно</a:t>
            </a:r>
            <a:r>
              <a:rPr lang="ru-RU" sz="1600" cap="none" dirty="0">
                <a:solidFill>
                  <a:prstClr val="black"/>
                </a:solidFill>
                <a:latin typeface="Times New Roman" panose="02020603050405020304" pitchFamily="18" charset="0"/>
                <a:cs typeface="Times New Roman" panose="02020603050405020304" pitchFamily="18" charset="0"/>
              </a:rPr>
              <a:t>, в зависимости от вида осуществляемой деятельности</a:t>
            </a:r>
            <a:r>
              <a:rPr lang="ro-RO" sz="1600" cap="none" dirty="0">
                <a:solidFill>
                  <a:prstClr val="black"/>
                </a:solidFill>
                <a:latin typeface="Times New Roman" panose="02020603050405020304" pitchFamily="18" charset="0"/>
                <a:cs typeface="Times New Roman" panose="02020603050405020304" pitchFamily="18" charset="0"/>
              </a:rPr>
              <a:t>; </a:t>
            </a:r>
          </a:p>
          <a:p>
            <a:pPr marL="0" lvl="0" indent="0" defTabSz="457200">
              <a:lnSpc>
                <a:spcPct val="100000"/>
              </a:lnSpc>
              <a:spcBef>
                <a:spcPts val="0"/>
              </a:spcBef>
              <a:buClrTx/>
              <a:buSzTx/>
              <a:buNone/>
            </a:pPr>
            <a:r>
              <a:rPr lang="ro-RO" sz="1600" cap="none" dirty="0">
                <a:solidFill>
                  <a:prstClr val="black"/>
                </a:solidFill>
                <a:latin typeface="Times New Roman" panose="02020603050405020304" pitchFamily="18" charset="0"/>
                <a:cs typeface="Times New Roman" panose="02020603050405020304" pitchFamily="18" charset="0"/>
              </a:rPr>
              <a:t>d) </a:t>
            </a:r>
            <a:r>
              <a:rPr lang="ru-RU" sz="1600" b="1" cap="none" dirty="0">
                <a:solidFill>
                  <a:prstClr val="black"/>
                </a:solidFill>
                <a:latin typeface="Times New Roman" panose="02020603050405020304" pitchFamily="18" charset="0"/>
                <a:cs typeface="Times New Roman" panose="02020603050405020304" pitchFamily="18" charset="0"/>
              </a:rPr>
              <a:t>дифференцированно</a:t>
            </a:r>
            <a:r>
              <a:rPr lang="ru-RU" sz="1600" cap="none" dirty="0">
                <a:solidFill>
                  <a:prstClr val="black"/>
                </a:solidFill>
                <a:latin typeface="Times New Roman" panose="02020603050405020304" pitchFamily="18" charset="0"/>
                <a:cs typeface="Times New Roman" panose="02020603050405020304" pitchFamily="18" charset="0"/>
              </a:rPr>
              <a:t>, в зависимости от местоположения</a:t>
            </a:r>
            <a:r>
              <a:rPr lang="ro-RO" sz="1600" cap="none" dirty="0">
                <a:solidFill>
                  <a:prstClr val="black"/>
                </a:solidFill>
                <a:latin typeface="Times New Roman" panose="02020603050405020304" pitchFamily="18" charset="0"/>
                <a:cs typeface="Times New Roman" panose="02020603050405020304" pitchFamily="18" charset="0"/>
              </a:rPr>
              <a:t>; </a:t>
            </a:r>
          </a:p>
          <a:p>
            <a:pPr marL="0" lvl="0" indent="0" defTabSz="457200">
              <a:lnSpc>
                <a:spcPct val="100000"/>
              </a:lnSpc>
              <a:spcBef>
                <a:spcPts val="0"/>
              </a:spcBef>
              <a:buClrTx/>
              <a:buSzTx/>
              <a:buNone/>
            </a:pPr>
            <a:r>
              <a:rPr lang="ro-RO" sz="1600" cap="none" dirty="0">
                <a:solidFill>
                  <a:prstClr val="black"/>
                </a:solidFill>
                <a:latin typeface="Times New Roman" panose="02020603050405020304" pitchFamily="18" charset="0"/>
                <a:cs typeface="Times New Roman" panose="02020603050405020304" pitchFamily="18" charset="0"/>
              </a:rPr>
              <a:t>e) </a:t>
            </a:r>
            <a:r>
              <a:rPr lang="ru-RU" sz="1600" b="1" cap="none" dirty="0">
                <a:solidFill>
                  <a:prstClr val="black"/>
                </a:solidFill>
                <a:latin typeface="Times New Roman" panose="02020603050405020304" pitchFamily="18" charset="0"/>
                <a:cs typeface="Times New Roman" panose="02020603050405020304" pitchFamily="18" charset="0"/>
              </a:rPr>
              <a:t>дифференцированно</a:t>
            </a:r>
            <a:r>
              <a:rPr lang="ru-RU" sz="1600" cap="none" dirty="0">
                <a:solidFill>
                  <a:prstClr val="black"/>
                </a:solidFill>
                <a:latin typeface="Times New Roman" panose="02020603050405020304" pitchFamily="18" charset="0"/>
                <a:cs typeface="Times New Roman" panose="02020603050405020304" pitchFamily="18" charset="0"/>
              </a:rPr>
              <a:t> по видам объектов налогообложения</a:t>
            </a:r>
            <a:r>
              <a:rPr lang="ro-RO" sz="1600" cap="none" dirty="0">
                <a:solidFill>
                  <a:prstClr val="black"/>
                </a:solidFill>
                <a:latin typeface="Times New Roman" panose="02020603050405020304" pitchFamily="18" charset="0"/>
                <a:cs typeface="Times New Roman" panose="02020603050405020304" pitchFamily="18" charset="0"/>
              </a:rPr>
              <a:t>.</a:t>
            </a:r>
          </a:p>
          <a:p>
            <a:endParaRPr lang="ru-RU" dirty="0"/>
          </a:p>
        </p:txBody>
      </p:sp>
      <p:sp>
        <p:nvSpPr>
          <p:cNvPr id="5" name="TextBox 4"/>
          <p:cNvSpPr txBox="1"/>
          <p:nvPr/>
        </p:nvSpPr>
        <p:spPr>
          <a:xfrm>
            <a:off x="5381896" y="1288870"/>
            <a:ext cx="6144923" cy="4278094"/>
          </a:xfrm>
          <a:prstGeom prst="rect">
            <a:avLst/>
          </a:prstGeom>
          <a:noFill/>
        </p:spPr>
        <p:txBody>
          <a:bodyPr wrap="square" rtlCol="0">
            <a:spAutoFit/>
          </a:bodyPr>
          <a:lstStyle/>
          <a:p>
            <a:pPr lvl="0"/>
            <a:r>
              <a:rPr lang="ro-RO" sz="1600" b="1" i="1" dirty="0">
                <a:solidFill>
                  <a:prstClr val="black"/>
                </a:solidFill>
                <a:latin typeface="Times New Roman" panose="02020603050405020304" pitchFamily="18" charset="0"/>
                <a:cs typeface="Times New Roman" panose="02020603050405020304" pitchFamily="18" charset="0"/>
              </a:rPr>
              <a:t>2. </a:t>
            </a:r>
            <a:r>
              <a:rPr lang="ru-RU" sz="1600" b="1" i="1" dirty="0">
                <a:solidFill>
                  <a:prstClr val="black"/>
                </a:solidFill>
                <a:latin typeface="Times New Roman" panose="02020603050405020304" pitchFamily="18" charset="0"/>
                <a:cs typeface="Times New Roman" panose="02020603050405020304" pitchFamily="18" charset="0"/>
              </a:rPr>
              <a:t>В виде исключения, </a:t>
            </a:r>
            <a:r>
              <a:rPr lang="ru-RU" sz="1600" b="1" i="1" dirty="0">
                <a:solidFill>
                  <a:srgbClr val="C00000"/>
                </a:solidFill>
                <a:latin typeface="Times New Roman" panose="02020603050405020304" pitchFamily="18" charset="0"/>
                <a:cs typeface="Times New Roman" panose="02020603050405020304" pitchFamily="18" charset="0"/>
              </a:rPr>
              <a:t>ставки </a:t>
            </a:r>
            <a:r>
              <a:rPr lang="ru-RU" sz="1600" b="1" i="1" u="sng" dirty="0">
                <a:solidFill>
                  <a:srgbClr val="C00000"/>
                </a:solidFill>
                <a:latin typeface="Times New Roman" panose="02020603050405020304" pitchFamily="18" charset="0"/>
                <a:cs typeface="Times New Roman" panose="02020603050405020304" pitchFamily="18" charset="0"/>
              </a:rPr>
              <a:t>могут устанавливаться дифференцированно, для</a:t>
            </a:r>
            <a:r>
              <a:rPr lang="ro-RO" sz="1600" b="1" i="1" dirty="0">
                <a:solidFill>
                  <a:srgbClr val="C00000"/>
                </a:solidFill>
                <a:latin typeface="Times New Roman" panose="02020603050405020304" pitchFamily="18" charset="0"/>
                <a:cs typeface="Times New Roman" panose="02020603050405020304" pitchFamily="18" charset="0"/>
              </a:rPr>
              <a:t>:</a:t>
            </a:r>
            <a:endParaRPr lang="en-US" sz="1600" b="1" i="1" dirty="0">
              <a:solidFill>
                <a:srgbClr val="C00000"/>
              </a:solidFill>
              <a:latin typeface="Times New Roman" panose="02020603050405020304" pitchFamily="18" charset="0"/>
              <a:cs typeface="Times New Roman" panose="02020603050405020304" pitchFamily="18" charset="0"/>
            </a:endParaRPr>
          </a:p>
          <a:p>
            <a:pPr lvl="0"/>
            <a:r>
              <a:rPr lang="ro-RO" sz="1600" dirty="0">
                <a:solidFill>
                  <a:prstClr val="black"/>
                </a:solidFill>
                <a:latin typeface="Times New Roman" panose="02020603050405020304" pitchFamily="18" charset="0"/>
                <a:cs typeface="Times New Roman" panose="02020603050405020304" pitchFamily="18" charset="0"/>
              </a:rPr>
              <a:t>a)</a:t>
            </a:r>
            <a:r>
              <a:rPr lang="ru-RU" sz="1600" b="1" i="1" dirty="0">
                <a:solidFill>
                  <a:prstClr val="black"/>
                </a:solidFill>
                <a:latin typeface="Times New Roman" panose="02020603050405020304" pitchFamily="18" charset="0"/>
                <a:cs typeface="Times New Roman" panose="02020603050405020304" pitchFamily="18" charset="0"/>
              </a:rPr>
              <a:t> сбора за объекты торговли и/или объекты по оказанию услуг </a:t>
            </a:r>
            <a:r>
              <a:rPr lang="ru-RU" sz="1600" dirty="0">
                <a:solidFill>
                  <a:prstClr val="black"/>
                </a:solidFill>
                <a:latin typeface="Times New Roman" panose="02020603050405020304" pitchFamily="18" charset="0"/>
                <a:cs typeface="Times New Roman" panose="02020603050405020304" pitchFamily="18" charset="0"/>
              </a:rPr>
              <a:t>– в зависимости от вида осуществляемой деятельности, вида объекта налогообложения, места расположения, площади, занимаемой объектами торговли и/или объектами по оказанию услуг, вида реализуемых товаров и оказываемых услуг, режима работы;</a:t>
            </a:r>
            <a:r>
              <a:rPr lang="ro-RO" sz="1600" dirty="0">
                <a:solidFill>
                  <a:prstClr val="black"/>
                </a:solidFill>
                <a:latin typeface="Times New Roman" panose="02020603050405020304" pitchFamily="18" charset="0"/>
                <a:cs typeface="Times New Roman" panose="02020603050405020304" pitchFamily="18" charset="0"/>
              </a:rPr>
              <a:t>; </a:t>
            </a:r>
            <a:endParaRPr lang="ru-RU" sz="1600" dirty="0">
              <a:solidFill>
                <a:prstClr val="black"/>
              </a:solidFill>
              <a:latin typeface="Times New Roman" panose="02020603050405020304" pitchFamily="18" charset="0"/>
              <a:cs typeface="Times New Roman" panose="02020603050405020304" pitchFamily="18" charset="0"/>
            </a:endParaRPr>
          </a:p>
          <a:p>
            <a:pPr lvl="0"/>
            <a:r>
              <a:rPr lang="ro-RO" sz="1600" dirty="0">
                <a:solidFill>
                  <a:prstClr val="black"/>
                </a:solidFill>
                <a:latin typeface="Times New Roman" panose="02020603050405020304" pitchFamily="18" charset="0"/>
                <a:cs typeface="Times New Roman" panose="02020603050405020304" pitchFamily="18" charset="0"/>
              </a:rPr>
              <a:t>b) </a:t>
            </a:r>
            <a:r>
              <a:rPr lang="ru-RU" sz="1600" b="1" i="1" dirty="0">
                <a:solidFill>
                  <a:prstClr val="black"/>
                </a:solidFill>
                <a:latin typeface="Times New Roman" panose="02020603050405020304" pitchFamily="18" charset="0"/>
                <a:cs typeface="Times New Roman" panose="02020603050405020304" pitchFamily="18" charset="0"/>
              </a:rPr>
              <a:t>рыночного сбора </a:t>
            </a:r>
            <a:r>
              <a:rPr lang="ru-RU" sz="1600" dirty="0">
                <a:solidFill>
                  <a:prstClr val="black"/>
                </a:solidFill>
                <a:latin typeface="Times New Roman" panose="02020603050405020304" pitchFamily="18" charset="0"/>
                <a:cs typeface="Times New Roman" panose="02020603050405020304" pitchFamily="18" charset="0"/>
              </a:rPr>
              <a:t>– в зависимости от вида рынка, места расположения и режима работы</a:t>
            </a:r>
            <a:r>
              <a:rPr lang="ro-RO" sz="1600" dirty="0">
                <a:solidFill>
                  <a:prstClr val="black"/>
                </a:solidFill>
                <a:latin typeface="Times New Roman" panose="02020603050405020304" pitchFamily="18" charset="0"/>
                <a:cs typeface="Times New Roman" panose="02020603050405020304" pitchFamily="18" charset="0"/>
              </a:rPr>
              <a:t>; </a:t>
            </a:r>
            <a:endParaRPr lang="ru-RU" sz="1600" dirty="0">
              <a:solidFill>
                <a:prstClr val="black"/>
              </a:solidFill>
              <a:latin typeface="Times New Roman" panose="02020603050405020304" pitchFamily="18" charset="0"/>
              <a:cs typeface="Times New Roman" panose="02020603050405020304" pitchFamily="18" charset="0"/>
            </a:endParaRPr>
          </a:p>
          <a:p>
            <a:pPr lvl="0"/>
            <a:r>
              <a:rPr lang="ro-RO" sz="1600" dirty="0">
                <a:solidFill>
                  <a:prstClr val="black"/>
                </a:solidFill>
                <a:latin typeface="Times New Roman" panose="02020603050405020304" pitchFamily="18" charset="0"/>
                <a:cs typeface="Times New Roman" panose="02020603050405020304" pitchFamily="18" charset="0"/>
              </a:rPr>
              <a:t>c) </a:t>
            </a:r>
            <a:r>
              <a:rPr lang="ru-RU" sz="1600" b="1" i="1" dirty="0">
                <a:solidFill>
                  <a:prstClr val="black"/>
                </a:solidFill>
                <a:latin typeface="Times New Roman" panose="02020603050405020304" pitchFamily="18" charset="0"/>
                <a:cs typeface="Times New Roman" panose="02020603050405020304" pitchFamily="18" charset="0"/>
              </a:rPr>
              <a:t>сбора за предоставление услуг по автомобильной перевозке пассажиров на территории муниципиев, городов и сел (коммун) </a:t>
            </a:r>
            <a:r>
              <a:rPr lang="ru-RU" sz="1600" dirty="0">
                <a:solidFill>
                  <a:prstClr val="black"/>
                </a:solidFill>
                <a:latin typeface="Times New Roman" panose="02020603050405020304" pitchFamily="18" charset="0"/>
                <a:cs typeface="Times New Roman" panose="02020603050405020304" pitchFamily="18" charset="0"/>
              </a:rPr>
              <a:t>– в зависимости от количества мест в транспортной единице, протяженности маршрута, периодичности движения на маршруте, пассажиропотока на маршруте;</a:t>
            </a:r>
          </a:p>
          <a:p>
            <a:pPr lvl="0"/>
            <a:r>
              <a:rPr lang="ro-RO" sz="1600" dirty="0">
                <a:solidFill>
                  <a:prstClr val="black"/>
                </a:solidFill>
                <a:latin typeface="Times New Roman" panose="02020603050405020304" pitchFamily="18" charset="0"/>
                <a:cs typeface="Times New Roman" panose="02020603050405020304" pitchFamily="18" charset="0"/>
              </a:rPr>
              <a:t> d) </a:t>
            </a:r>
            <a:r>
              <a:rPr lang="ru-RU" sz="1600" b="1" i="1" dirty="0">
                <a:solidFill>
                  <a:prstClr val="black"/>
                </a:solidFill>
                <a:latin typeface="Times New Roman" panose="02020603050405020304" pitchFamily="18" charset="0"/>
                <a:cs typeface="Times New Roman" panose="02020603050405020304" pitchFamily="18" charset="0"/>
              </a:rPr>
              <a:t>сбора за рекламные устройства </a:t>
            </a:r>
            <a:r>
              <a:rPr lang="ru-RU" sz="1600" dirty="0">
                <a:solidFill>
                  <a:prstClr val="black"/>
                </a:solidFill>
                <a:latin typeface="Times New Roman" panose="02020603050405020304" pitchFamily="18" charset="0"/>
                <a:cs typeface="Times New Roman" panose="02020603050405020304" pitchFamily="18" charset="0"/>
              </a:rPr>
              <a:t>– в зависимости от площади поверхности (поверхностей) рекламного устройства и места размещения.</a:t>
            </a:r>
            <a:endParaRPr lang="ru-RU" sz="1600" dirty="0"/>
          </a:p>
        </p:txBody>
      </p:sp>
    </p:spTree>
    <p:extLst>
      <p:ext uri="{BB962C8B-B14F-4D97-AF65-F5344CB8AC3E}">
        <p14:creationId xmlns:p14="http://schemas.microsoft.com/office/powerpoint/2010/main" val="1895603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513" y="0"/>
            <a:ext cx="10560169" cy="592183"/>
          </a:xfrm>
        </p:spPr>
        <p:txBody>
          <a:bodyPr>
            <a:normAutofit fontScale="90000"/>
          </a:bodyPr>
          <a:lstStyle/>
          <a:p>
            <a:pPr>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a:latin typeface="Bookman Old Style" panose="02050604050505020204" pitchFamily="18" charset="0"/>
                <a:ea typeface="Calibri" panose="020F0502020204030204" pitchFamily="34" charset="0"/>
                <a:cs typeface="Times New Roman" panose="02020603050405020304" pitchFamily="18" charset="0"/>
              </a:rPr>
              <a:t/>
            </a:r>
            <a:br>
              <a:rPr lang="ru-RU" sz="2400" b="1" dirty="0">
                <a:latin typeface="Bookman Old Style" panose="02050604050505020204" pitchFamily="18" charset="0"/>
                <a:ea typeface="Calibri" panose="020F0502020204030204" pitchFamily="34" charset="0"/>
                <a:cs typeface="Times New Roman" panose="02020603050405020304" pitchFamily="18" charset="0"/>
              </a:rPr>
            </a:br>
            <a:r>
              <a:rPr lang="ru-RU" sz="1100" b="1" dirty="0">
                <a:latin typeface="Times New Roman" panose="02020603050405020304" pitchFamily="18" charset="0"/>
                <a:ea typeface="Calibri" panose="020F0502020204030204" pitchFamily="34" charset="0"/>
                <a:cs typeface="Times New Roman" panose="02020603050405020304" pitchFamily="18" charset="0"/>
              </a:rPr>
              <a:t>Местные сборы, </a:t>
            </a:r>
            <a:br>
              <a:rPr lang="ru-RU" sz="1100" b="1" dirty="0">
                <a:latin typeface="Times New Roman" panose="02020603050405020304" pitchFamily="18" charset="0"/>
                <a:ea typeface="Calibri" panose="020F0502020204030204" pitchFamily="34" charset="0"/>
                <a:cs typeface="Times New Roman" panose="02020603050405020304" pitchFamily="18" charset="0"/>
              </a:rPr>
            </a:br>
            <a:r>
              <a:rPr lang="ru-RU" sz="1100" b="1" dirty="0">
                <a:latin typeface="Times New Roman" panose="02020603050405020304" pitchFamily="18" charset="0"/>
                <a:ea typeface="Calibri" panose="020F0502020204030204" pitchFamily="34" charset="0"/>
                <a:cs typeface="Times New Roman" panose="02020603050405020304" pitchFamily="18" charset="0"/>
              </a:rPr>
              <a:t>субъекты налогообложения, налогооблагаемая база объектов налогообложения,</a:t>
            </a:r>
            <a:br>
              <a:rPr lang="ru-RU" sz="1100" b="1" dirty="0">
                <a:latin typeface="Times New Roman" panose="02020603050405020304" pitchFamily="18" charset="0"/>
                <a:ea typeface="Calibri" panose="020F0502020204030204" pitchFamily="34" charset="0"/>
                <a:cs typeface="Times New Roman" panose="02020603050405020304" pitchFamily="18" charset="0"/>
              </a:rPr>
            </a:br>
            <a:r>
              <a:rPr lang="ru-RU" sz="1100" b="1" dirty="0">
                <a:latin typeface="Times New Roman" panose="02020603050405020304" pitchFamily="18" charset="0"/>
                <a:ea typeface="Calibri" panose="020F0502020204030204" pitchFamily="34" charset="0"/>
                <a:cs typeface="Times New Roman" panose="02020603050405020304" pitchFamily="18" charset="0"/>
              </a:rPr>
              <a:t>сроки их уплаты и представления налоговых отчетов</a:t>
            </a:r>
            <a:r>
              <a:rPr lang="ru-RU" sz="2400" b="1" dirty="0">
                <a:latin typeface="Bookman Old Style" panose="02050604050505020204" pitchFamily="18" charset="0"/>
                <a:ea typeface="Calibri" panose="020F0502020204030204" pitchFamily="34" charset="0"/>
                <a:cs typeface="Times New Roman" panose="02020603050405020304" pitchFamily="18" charset="0"/>
              </a:rPr>
              <a:t/>
            </a:r>
            <a:br>
              <a:rPr lang="ru-RU" sz="2400" b="1" dirty="0">
                <a:latin typeface="Bookman Old Style" panose="02050604050505020204" pitchFamily="18" charset="0"/>
                <a:ea typeface="Calibri" panose="020F0502020204030204" pitchFamily="34"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90534191"/>
              </p:ext>
            </p:extLst>
          </p:nvPr>
        </p:nvGraphicFramePr>
        <p:xfrm>
          <a:off x="322217" y="-65542"/>
          <a:ext cx="11103428" cy="6710183"/>
        </p:xfrm>
        <a:graphic>
          <a:graphicData uri="http://schemas.openxmlformats.org/drawingml/2006/table">
            <a:tbl>
              <a:tblPr firstRow="1" bandRow="1">
                <a:tableStyleId>{5C22544A-7EE6-4342-B048-85BDC9FD1C3A}</a:tableStyleId>
              </a:tblPr>
              <a:tblGrid>
                <a:gridCol w="1984000">
                  <a:extLst>
                    <a:ext uri="{9D8B030D-6E8A-4147-A177-3AD203B41FA5}">
                      <a16:colId xmlns:a16="http://schemas.microsoft.com/office/drawing/2014/main" val="671275084"/>
                    </a:ext>
                  </a:extLst>
                </a:gridCol>
                <a:gridCol w="4777258">
                  <a:extLst>
                    <a:ext uri="{9D8B030D-6E8A-4147-A177-3AD203B41FA5}">
                      <a16:colId xmlns:a16="http://schemas.microsoft.com/office/drawing/2014/main" val="2974778248"/>
                    </a:ext>
                  </a:extLst>
                </a:gridCol>
                <a:gridCol w="2288559">
                  <a:extLst>
                    <a:ext uri="{9D8B030D-6E8A-4147-A177-3AD203B41FA5}">
                      <a16:colId xmlns:a16="http://schemas.microsoft.com/office/drawing/2014/main" val="322515900"/>
                    </a:ext>
                  </a:extLst>
                </a:gridCol>
                <a:gridCol w="2053611">
                  <a:extLst>
                    <a:ext uri="{9D8B030D-6E8A-4147-A177-3AD203B41FA5}">
                      <a16:colId xmlns:a16="http://schemas.microsoft.com/office/drawing/2014/main" val="2619217767"/>
                    </a:ext>
                  </a:extLst>
                </a:gridCol>
              </a:tblGrid>
              <a:tr h="572029">
                <a:tc>
                  <a:txBody>
                    <a:bodyPr/>
                    <a:lstStyle/>
                    <a:p>
                      <a:r>
                        <a:rPr lang="ru-RU" sz="1200" dirty="0" smtClean="0">
                          <a:latin typeface="Times New Roman" panose="02020603050405020304" pitchFamily="18" charset="0"/>
                          <a:cs typeface="Times New Roman" panose="02020603050405020304" pitchFamily="18" charset="0"/>
                        </a:rPr>
                        <a:t>Наименование сбора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Налогооблагаемая база объекта налогообложения</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Единица измерения ставки</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800" dirty="0" smtClean="0">
                          <a:latin typeface="Times New Roman" panose="02020603050405020304" pitchFamily="18" charset="0"/>
                          <a:cs typeface="Times New Roman" panose="02020603050405020304" pitchFamily="18" charset="0"/>
                        </a:rPr>
                        <a:t>Сроки уплаты сбора и представления налоговых отчетов субъектами налогообложения и уполномоченными органами</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14473177"/>
                  </a:ext>
                </a:extLst>
              </a:tr>
              <a:tr h="812884">
                <a:tc>
                  <a:txBody>
                    <a:bodyPr/>
                    <a:lstStyle/>
                    <a:p>
                      <a:r>
                        <a:rPr lang="ru-RU" sz="800" dirty="0" smtClean="0">
                          <a:effectLst/>
                          <a:latin typeface="Times New Roman" panose="02020603050405020304" pitchFamily="18" charset="0"/>
                          <a:cs typeface="Times New Roman" panose="02020603050405020304" pitchFamily="18" charset="0"/>
                        </a:rPr>
                        <a:t>a) Сбор на благоустройство территорий</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Квартальная среднесписочная численность работников и, дополнительно к этому:</a:t>
                      </a:r>
                      <a:br>
                        <a:rPr lang="ru-RU" sz="800" dirty="0" smtClean="0">
                          <a:effectLst/>
                          <a:latin typeface="Times New Roman" panose="02020603050405020304" pitchFamily="18" charset="0"/>
                          <a:cs typeface="Times New Roman" panose="02020603050405020304" pitchFamily="18" charset="0"/>
                        </a:rPr>
                      </a:br>
                      <a:r>
                        <a:rPr lang="ru-RU" sz="800" dirty="0" smtClean="0">
                          <a:effectLst/>
                          <a:latin typeface="Times New Roman" panose="02020603050405020304" pitchFamily="18" charset="0"/>
                          <a:cs typeface="Times New Roman" panose="02020603050405020304" pitchFamily="18" charset="0"/>
                        </a:rPr>
                        <a:t>– в случае индивидуальных предприятий и крестьянских (фермерских) хозяйств – учредитель индивидуального предприятия, учредитель и члены крестьянских (фермерских) хозяйств;</a:t>
                      </a:r>
                      <a:br>
                        <a:rPr lang="ru-RU" sz="800" dirty="0" smtClean="0">
                          <a:effectLst/>
                          <a:latin typeface="Times New Roman" panose="02020603050405020304" pitchFamily="18" charset="0"/>
                          <a:cs typeface="Times New Roman" panose="02020603050405020304" pitchFamily="18" charset="0"/>
                        </a:rPr>
                      </a:br>
                      <a:r>
                        <a:rPr lang="ru-RU" sz="800" dirty="0" smtClean="0">
                          <a:effectLst/>
                          <a:latin typeface="Times New Roman" panose="02020603050405020304" pitchFamily="18" charset="0"/>
                          <a:cs typeface="Times New Roman" panose="02020603050405020304" pitchFamily="18" charset="0"/>
                        </a:rPr>
                        <a:t>– в случае лиц, осуществляющих профессиональную деятельность в сфере правосудия, – число лиц, уполномоченных законом для осуществления профессиональной деятельности в сфере правосудия</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latin typeface="Times New Roman" panose="02020603050405020304" pitchFamily="18" charset="0"/>
                          <a:cs typeface="Times New Roman" panose="02020603050405020304" pitchFamily="18" charset="0"/>
                        </a:rPr>
                        <a:t>В леях в год за одного работника и/или учредителя индивидуального предприятия, крестьянского (фермерского) хозяйства, а также членов такого хозяйства и/или за каждое лицо, осуществляющее профессиональную деятельность в сфере правосудия</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37489789"/>
                  </a:ext>
                </a:extLst>
              </a:tr>
              <a:tr h="451602">
                <a:tc>
                  <a:txBody>
                    <a:bodyPr/>
                    <a:lstStyle/>
                    <a:p>
                      <a:r>
                        <a:rPr lang="ru-RU" sz="800" dirty="0" smtClean="0">
                          <a:effectLst/>
                          <a:latin typeface="Times New Roman" panose="02020603050405020304" pitchFamily="18" charset="0"/>
                          <a:cs typeface="Times New Roman" panose="02020603050405020304" pitchFamily="18" charset="0"/>
                        </a:rPr>
                        <a:t>b) Сбор за организацию аукционов и лотерей в пределах административно-территориальной единицы</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Доход от продажи заявленных на аукционы товаров или сумма, на которую выпускаются лотерейные билеты</a:t>
                      </a:r>
                      <a:endParaRPr lang="ru-RU" sz="800" dirty="0">
                        <a:latin typeface="Times New Roman" panose="02020603050405020304" pitchFamily="18" charset="0"/>
                        <a:cs typeface="Times New Roman" panose="02020603050405020304" pitchFamily="18" charset="0"/>
                      </a:endParaRPr>
                    </a:p>
                  </a:txBody>
                  <a:tcPr/>
                </a:tc>
                <a:tc>
                  <a:txBody>
                    <a:bodyPr/>
                    <a:lstStyle/>
                    <a:p>
                      <a:pPr algn="ctr"/>
                      <a:r>
                        <a:rPr lang="ru-RU" sz="800" b="1" dirty="0" smtClean="0">
                          <a:latin typeface="Times New Roman" panose="02020603050405020304" pitchFamily="18" charset="0"/>
                          <a:cs typeface="Times New Roman" panose="02020603050405020304" pitchFamily="18" charset="0"/>
                        </a:rPr>
                        <a:t>в</a:t>
                      </a:r>
                      <a:r>
                        <a:rPr lang="ru-RU" sz="800" b="1" baseline="0" dirty="0" smtClean="0">
                          <a:latin typeface="Times New Roman" panose="02020603050405020304" pitchFamily="18" charset="0"/>
                          <a:cs typeface="Times New Roman" panose="02020603050405020304" pitchFamily="18" charset="0"/>
                        </a:rPr>
                        <a:t> % </a:t>
                      </a:r>
                      <a:endParaRPr lang="ru-RU" sz="800" b="1"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br>
                        <a:rPr lang="ru-RU" sz="800" dirty="0" smtClean="0">
                          <a:effectLst/>
                          <a:latin typeface="Times New Roman" panose="02020603050405020304" pitchFamily="18" charset="0"/>
                          <a:cs typeface="Times New Roman" panose="02020603050405020304" pitchFamily="18" charset="0"/>
                        </a:rPr>
                      </a:b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5385223"/>
                  </a:ext>
                </a:extLst>
              </a:tr>
              <a:tr h="705608">
                <a:tc>
                  <a:txBody>
                    <a:bodyPr/>
                    <a:lstStyle/>
                    <a:p>
                      <a:r>
                        <a:rPr lang="ru-RU" sz="800" dirty="0" smtClean="0">
                          <a:effectLst/>
                          <a:latin typeface="Times New Roman" panose="02020603050405020304" pitchFamily="18" charset="0"/>
                          <a:cs typeface="Times New Roman" panose="02020603050405020304" pitchFamily="18" charset="0"/>
                        </a:rPr>
                        <a:t>c) Сбор за размещение рекламы</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Доход от продажи услуг по размещению и/или распространению рекламы через кино- и </a:t>
                      </a:r>
                      <a:r>
                        <a:rPr lang="ru-RU" sz="800" dirty="0" err="1" smtClean="0">
                          <a:effectLst/>
                          <a:latin typeface="Times New Roman" panose="02020603050405020304" pitchFamily="18" charset="0"/>
                          <a:cs typeface="Times New Roman" panose="02020603050405020304" pitchFamily="18" charset="0"/>
                        </a:rPr>
                        <a:t>видеообслуживание</a:t>
                      </a:r>
                      <a:r>
                        <a:rPr lang="ru-RU" sz="800" dirty="0" smtClean="0">
                          <a:effectLst/>
                          <a:latin typeface="Times New Roman" panose="02020603050405020304" pitchFamily="18" charset="0"/>
                          <a:cs typeface="Times New Roman" panose="02020603050405020304" pitchFamily="18" charset="0"/>
                        </a:rPr>
                        <a:t>, телефонные, телеграфные и телексные линии, </a:t>
                      </a:r>
                      <a:r>
                        <a:rPr lang="ru-RU" sz="800" b="1" dirty="0" smtClean="0">
                          <a:solidFill>
                            <a:srgbClr val="FF0000"/>
                          </a:solidFill>
                          <a:effectLst/>
                          <a:latin typeface="Times New Roman" panose="02020603050405020304" pitchFamily="18" charset="0"/>
                          <a:cs typeface="Times New Roman" panose="02020603050405020304" pitchFamily="18" charset="0"/>
                        </a:rPr>
                        <a:t>через принадлежащие </a:t>
                      </a:r>
                      <a:r>
                        <a:rPr lang="ru-RU" sz="800" b="1" dirty="0" err="1" smtClean="0">
                          <a:solidFill>
                            <a:srgbClr val="FF0000"/>
                          </a:solidFill>
                          <a:effectLst/>
                          <a:latin typeface="Times New Roman" panose="02020603050405020304" pitchFamily="18" charset="0"/>
                          <a:cs typeface="Times New Roman" panose="02020603050405020304" pitchFamily="18" charset="0"/>
                        </a:rPr>
                        <a:t>рекламораспространителю</a:t>
                      </a:r>
                      <a:r>
                        <a:rPr lang="ru-RU" sz="800" b="1" dirty="0" smtClean="0">
                          <a:solidFill>
                            <a:srgbClr val="FF0000"/>
                          </a:solidFill>
                          <a:effectLst/>
                          <a:latin typeface="Times New Roman" panose="02020603050405020304" pitchFamily="18" charset="0"/>
                          <a:cs typeface="Times New Roman" panose="02020603050405020304" pitchFamily="18" charset="0"/>
                        </a:rPr>
                        <a:t> устройства для наружной рекламы,</a:t>
                      </a:r>
                      <a:r>
                        <a:rPr lang="ru-RU" sz="800" dirty="0" smtClean="0">
                          <a:effectLst/>
                          <a:latin typeface="Times New Roman" panose="02020603050405020304" pitchFamily="18" charset="0"/>
                          <a:cs typeface="Times New Roman" panose="02020603050405020304" pitchFamily="18" charset="0"/>
                        </a:rPr>
                        <a:t> с использованием других средств (кроме телевидения, интернета, радио, периодической печати, иной печатной продукции), за исключением размещения наружной рекламы</a:t>
                      </a:r>
                      <a:endParaRPr lang="ru-RU" sz="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b="1" dirty="0" smtClean="0">
                          <a:latin typeface="Times New Roman" panose="02020603050405020304" pitchFamily="18" charset="0"/>
                          <a:cs typeface="Times New Roman" panose="02020603050405020304" pitchFamily="18" charset="0"/>
                        </a:rPr>
                        <a:t>в</a:t>
                      </a:r>
                      <a:r>
                        <a:rPr lang="ru-RU" sz="800" b="1" baseline="0" dirty="0" smtClean="0">
                          <a:latin typeface="Times New Roman" panose="02020603050405020304" pitchFamily="18" charset="0"/>
                          <a:cs typeface="Times New Roman" panose="02020603050405020304" pitchFamily="18" charset="0"/>
                        </a:rPr>
                        <a:t> % </a:t>
                      </a:r>
                      <a:endParaRPr lang="ru-RU" sz="800" b="1" dirty="0" smtClean="0">
                        <a:latin typeface="Times New Roman" panose="02020603050405020304" pitchFamily="18" charset="0"/>
                        <a:cs typeface="Times New Roman" panose="02020603050405020304" pitchFamily="18" charset="0"/>
                      </a:endParaRPr>
                    </a:p>
                    <a:p>
                      <a:pPr algn="ct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91974333"/>
                  </a:ext>
                </a:extLst>
              </a:tr>
              <a:tr h="331175">
                <a:tc>
                  <a:txBody>
                    <a:bodyPr/>
                    <a:lstStyle/>
                    <a:p>
                      <a:r>
                        <a:rPr lang="ru-RU" sz="800" dirty="0" smtClean="0">
                          <a:effectLst/>
                          <a:latin typeface="Times New Roman" panose="02020603050405020304" pitchFamily="18" charset="0"/>
                          <a:cs typeface="Times New Roman" panose="02020603050405020304" pitchFamily="18" charset="0"/>
                        </a:rPr>
                        <a:t>d) Сбор за использование местной символики</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Доход от продажи продукции, производимой с использованием местной символики</a:t>
                      </a:r>
                      <a:endParaRPr lang="ru-RU" sz="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b="1" dirty="0" smtClean="0">
                          <a:latin typeface="Times New Roman" panose="02020603050405020304" pitchFamily="18" charset="0"/>
                          <a:cs typeface="Times New Roman" panose="02020603050405020304" pitchFamily="18" charset="0"/>
                        </a:rPr>
                        <a:t>в</a:t>
                      </a:r>
                      <a:r>
                        <a:rPr lang="ru-RU" sz="800" b="1" baseline="0" dirty="0" smtClean="0">
                          <a:latin typeface="Times New Roman" panose="02020603050405020304" pitchFamily="18" charset="0"/>
                          <a:cs typeface="Times New Roman" panose="02020603050405020304" pitchFamily="18" charset="0"/>
                        </a:rPr>
                        <a:t> % </a:t>
                      </a:r>
                      <a:endParaRPr lang="ru-RU" sz="800" b="1" dirty="0" smtClean="0">
                        <a:latin typeface="Times New Roman" panose="02020603050405020304" pitchFamily="18" charset="0"/>
                        <a:cs typeface="Times New Roman" panose="02020603050405020304" pitchFamily="18" charset="0"/>
                      </a:endParaRPr>
                    </a:p>
                  </a:txBody>
                  <a:tcPr/>
                </a:tc>
                <a:tc>
                  <a:txBody>
                    <a:bodyPr/>
                    <a:lstStyle/>
                    <a:p>
                      <a:r>
                        <a:rPr lang="ru-RU" sz="800" dirty="0" smtClean="0">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3373407"/>
                  </a:ext>
                </a:extLst>
              </a:tr>
              <a:tr h="460179">
                <a:tc>
                  <a:txBody>
                    <a:bodyPr/>
                    <a:lstStyle/>
                    <a:p>
                      <a:r>
                        <a:rPr lang="ru-RU" sz="800" dirty="0" smtClean="0">
                          <a:effectLst/>
                          <a:latin typeface="Times New Roman" panose="02020603050405020304" pitchFamily="18" charset="0"/>
                          <a:cs typeface="Times New Roman" panose="02020603050405020304" pitchFamily="18" charset="0"/>
                        </a:rPr>
                        <a:t>e) Сбор за объекты торговли и/или объекты по оказанию услуг</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Объекты торговли и/или объекты по оказанию услуг, </a:t>
                      </a:r>
                      <a:r>
                        <a:rPr lang="ru-RU" sz="800" b="1" dirty="0" smtClean="0">
                          <a:solidFill>
                            <a:srgbClr val="FF0000"/>
                          </a:solidFill>
                          <a:effectLst/>
                          <a:latin typeface="Times New Roman" panose="02020603050405020304" pitchFamily="18" charset="0"/>
                          <a:cs typeface="Times New Roman" panose="02020603050405020304" pitchFamily="18" charset="0"/>
                        </a:rPr>
                        <a:t>соответствующие типологии торговых единиц, установленной в соответствии с номенклатурой, приведенной в приложении 5 к Закону о внутренней торговле № 231/2010</a:t>
                      </a:r>
                      <a:endParaRPr lang="ru-RU" sz="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ru-RU" sz="800" dirty="0" smtClean="0">
                          <a:effectLst/>
                          <a:latin typeface="Times New Roman" panose="02020603050405020304" pitchFamily="18" charset="0"/>
                          <a:cs typeface="Times New Roman" panose="02020603050405020304" pitchFamily="18" charset="0"/>
                        </a:rPr>
                        <a:t>В леях в год за каждый объект торговли и/или объект по оказанию услуг</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4426661"/>
                  </a:ext>
                </a:extLst>
              </a:tr>
              <a:tr h="331175">
                <a:tc>
                  <a:txBody>
                    <a:bodyPr/>
                    <a:lstStyle/>
                    <a:p>
                      <a:r>
                        <a:rPr lang="ru-RU" sz="800" dirty="0" smtClean="0">
                          <a:effectLst/>
                          <a:latin typeface="Times New Roman" panose="02020603050405020304" pitchFamily="18" charset="0"/>
                          <a:cs typeface="Times New Roman" panose="02020603050405020304" pitchFamily="18" charset="0"/>
                        </a:rPr>
                        <a:t>f) Рыночный сбор</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Площадь земельного участка рынка и зданий, сооружений, перемещение которых без ущерба их назначению невозможно</a:t>
                      </a:r>
                      <a:endParaRPr lang="ru-RU" sz="800" dirty="0">
                        <a:latin typeface="Times New Roman" panose="02020603050405020304" pitchFamily="18" charset="0"/>
                        <a:cs typeface="Times New Roman" panose="02020603050405020304" pitchFamily="18" charset="0"/>
                      </a:endParaRPr>
                    </a:p>
                  </a:txBody>
                  <a:tcPr/>
                </a:tc>
                <a:tc>
                  <a:txBody>
                    <a:bodyPr/>
                    <a:lstStyle/>
                    <a:p>
                      <a:pPr algn="ctr"/>
                      <a:r>
                        <a:rPr lang="ru-RU" sz="800" dirty="0" smtClean="0">
                          <a:effectLst/>
                          <a:latin typeface="Times New Roman" panose="02020603050405020304" pitchFamily="18" charset="0"/>
                          <a:cs typeface="Times New Roman" panose="02020603050405020304" pitchFamily="18" charset="0"/>
                        </a:rPr>
                        <a:t>В леях в год за каждый квадратный метр</a:t>
                      </a:r>
                      <a:endParaRPr lang="ru-RU" sz="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dirty="0" smtClean="0">
                          <a:effectLst/>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endParaRPr lang="ru-RU" sz="8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6023934"/>
                  </a:ext>
                </a:extLst>
              </a:tr>
              <a:tr h="364772">
                <a:tc>
                  <a:txBody>
                    <a:bodyPr/>
                    <a:lstStyle/>
                    <a:p>
                      <a:r>
                        <a:rPr lang="ru-RU" sz="800" dirty="0" smtClean="0">
                          <a:effectLst/>
                          <a:latin typeface="Times New Roman" panose="02020603050405020304" pitchFamily="18" charset="0"/>
                          <a:cs typeface="Times New Roman" panose="02020603050405020304" pitchFamily="18" charset="0"/>
                        </a:rPr>
                        <a:t>g) Сбор за временное проживание</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Доход от продажи услуг по временному проживанию, предоставляемых структурами, занимающимися размещением приезжающих</a:t>
                      </a:r>
                      <a:endParaRPr lang="ru-RU" sz="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b="1" dirty="0" smtClean="0">
                          <a:latin typeface="Times New Roman" panose="02020603050405020304" pitchFamily="18" charset="0"/>
                          <a:cs typeface="Times New Roman" panose="02020603050405020304" pitchFamily="18" charset="0"/>
                        </a:rPr>
                        <a:t>в</a:t>
                      </a:r>
                      <a:r>
                        <a:rPr lang="ru-RU" sz="800" b="1" baseline="0" dirty="0" smtClean="0">
                          <a:latin typeface="Times New Roman" panose="02020603050405020304" pitchFamily="18" charset="0"/>
                          <a:cs typeface="Times New Roman" panose="02020603050405020304" pitchFamily="18" charset="0"/>
                        </a:rPr>
                        <a:t> % </a:t>
                      </a:r>
                      <a:endParaRPr lang="ru-RU" sz="800" b="1" dirty="0" smtClean="0">
                        <a:latin typeface="Times New Roman" panose="02020603050405020304" pitchFamily="18" charset="0"/>
                        <a:cs typeface="Times New Roman" panose="02020603050405020304" pitchFamily="18" charset="0"/>
                      </a:endParaRPr>
                    </a:p>
                  </a:txBody>
                  <a:tcPr/>
                </a:tc>
                <a:tc>
                  <a:txBody>
                    <a:bodyPr/>
                    <a:lstStyle/>
                    <a:p>
                      <a:r>
                        <a:rPr lang="ru-RU" sz="800" dirty="0" smtClean="0">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11959035"/>
                  </a:ext>
                </a:extLst>
              </a:tr>
              <a:tr h="331175">
                <a:tc>
                  <a:txBody>
                    <a:bodyPr/>
                    <a:lstStyle/>
                    <a:p>
                      <a:r>
                        <a:rPr lang="ru-RU" sz="800" dirty="0" smtClean="0">
                          <a:effectLst/>
                          <a:latin typeface="Times New Roman" panose="02020603050405020304" pitchFamily="18" charset="0"/>
                          <a:cs typeface="Times New Roman" panose="02020603050405020304" pitchFamily="18" charset="0"/>
                        </a:rPr>
                        <a:t>h) Курортный сбор</a:t>
                      </a:r>
                      <a:br>
                        <a:rPr lang="ru-RU" sz="800" dirty="0" smtClean="0">
                          <a:effectLst/>
                          <a:latin typeface="Times New Roman" panose="02020603050405020304" pitchFamily="18" charset="0"/>
                          <a:cs typeface="Times New Roman" panose="02020603050405020304" pitchFamily="18" charset="0"/>
                        </a:rPr>
                      </a:b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Доход от продажи путевок для отдыха и лечения</a:t>
                      </a:r>
                      <a:br>
                        <a:rPr lang="ru-RU" sz="800" dirty="0" smtClean="0">
                          <a:effectLst/>
                          <a:latin typeface="Times New Roman" panose="02020603050405020304" pitchFamily="18" charset="0"/>
                          <a:cs typeface="Times New Roman" panose="02020603050405020304" pitchFamily="18" charset="0"/>
                        </a:rPr>
                      </a:br>
                      <a:endParaRPr lang="ru-RU" sz="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b="1" dirty="0" smtClean="0">
                          <a:latin typeface="Times New Roman" panose="02020603050405020304" pitchFamily="18" charset="0"/>
                          <a:cs typeface="Times New Roman" panose="02020603050405020304" pitchFamily="18" charset="0"/>
                        </a:rPr>
                        <a:t>в</a:t>
                      </a:r>
                      <a:r>
                        <a:rPr lang="ru-RU" sz="800" b="1" baseline="0" dirty="0" smtClean="0">
                          <a:latin typeface="Times New Roman" panose="02020603050405020304" pitchFamily="18" charset="0"/>
                          <a:cs typeface="Times New Roman" panose="02020603050405020304" pitchFamily="18" charset="0"/>
                        </a:rPr>
                        <a:t> % </a:t>
                      </a:r>
                      <a:endParaRPr lang="ru-RU" sz="800" b="1" dirty="0" smtClean="0">
                        <a:latin typeface="Times New Roman" panose="02020603050405020304" pitchFamily="18" charset="0"/>
                        <a:cs typeface="Times New Roman" panose="02020603050405020304" pitchFamily="18" charset="0"/>
                      </a:endParaRPr>
                    </a:p>
                  </a:txBody>
                  <a:tcPr/>
                </a:tc>
                <a:tc>
                  <a:txBody>
                    <a:bodyPr/>
                    <a:lstStyle/>
                    <a:p>
                      <a:r>
                        <a:rPr lang="ru-RU" sz="800" dirty="0" smtClean="0">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43291580"/>
                  </a:ext>
                </a:extLst>
              </a:tr>
              <a:tr h="324072">
                <a:tc>
                  <a:txBody>
                    <a:bodyPr/>
                    <a:lstStyle/>
                    <a:p>
                      <a:r>
                        <a:rPr lang="ru-RU" sz="800" dirty="0" smtClean="0">
                          <a:effectLst/>
                          <a:latin typeface="Times New Roman" panose="02020603050405020304" pitchFamily="18" charset="0"/>
                          <a:cs typeface="Times New Roman" panose="02020603050405020304" pitchFamily="18" charset="0"/>
                        </a:rPr>
                        <a:t>i) Сбор за предоставление услуг по автомобильной перевозке пассажиров на территории муниципиев, городов и сел (коммун)</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Количество транспортных единиц</a:t>
                      </a:r>
                      <a:br>
                        <a:rPr lang="ru-RU" sz="800" dirty="0" smtClean="0">
                          <a:effectLst/>
                          <a:latin typeface="Times New Roman" panose="02020603050405020304" pitchFamily="18" charset="0"/>
                          <a:cs typeface="Times New Roman" panose="02020603050405020304" pitchFamily="18" charset="0"/>
                        </a:rPr>
                      </a:br>
                      <a:endParaRPr lang="ru-RU" sz="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effectLst/>
                          <a:latin typeface="Times New Roman" panose="02020603050405020304" pitchFamily="18" charset="0"/>
                          <a:cs typeface="Times New Roman" panose="02020603050405020304" pitchFamily="18" charset="0"/>
                        </a:rPr>
                        <a:t>В леях в месяц за каждую транспортную единицу, в зависимости от количества мест</a:t>
                      </a:r>
                      <a:endParaRPr lang="ru-RU" sz="800" dirty="0" smtClean="0">
                        <a:latin typeface="Times New Roman" panose="02020603050405020304" pitchFamily="18" charset="0"/>
                        <a:cs typeface="Times New Roman" panose="02020603050405020304" pitchFamily="18" charset="0"/>
                      </a:endParaRPr>
                    </a:p>
                    <a:p>
                      <a:pPr algn="ct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br>
                        <a:rPr lang="ru-RU" sz="800" dirty="0" smtClean="0">
                          <a:effectLst/>
                          <a:latin typeface="Times New Roman" panose="02020603050405020304" pitchFamily="18" charset="0"/>
                          <a:cs typeface="Times New Roman" panose="02020603050405020304" pitchFamily="18" charset="0"/>
                        </a:rPr>
                      </a:b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450577"/>
                  </a:ext>
                </a:extLst>
              </a:tr>
              <a:tr h="331175">
                <a:tc>
                  <a:txBody>
                    <a:bodyPr/>
                    <a:lstStyle/>
                    <a:p>
                      <a:r>
                        <a:rPr lang="ru-RU" sz="800" dirty="0" smtClean="0">
                          <a:effectLst/>
                          <a:latin typeface="Times New Roman" panose="02020603050405020304" pitchFamily="18" charset="0"/>
                          <a:cs typeface="Times New Roman" panose="02020603050405020304" pitchFamily="18" charset="0"/>
                        </a:rPr>
                        <a:t>j) Сбор за парковку автотранспорта</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Площадь парковки</a:t>
                      </a:r>
                      <a:br>
                        <a:rPr lang="ru-RU" sz="800" dirty="0" smtClean="0">
                          <a:effectLst/>
                          <a:latin typeface="Times New Roman" panose="02020603050405020304" pitchFamily="18" charset="0"/>
                          <a:cs typeface="Times New Roman" panose="02020603050405020304" pitchFamily="18" charset="0"/>
                        </a:rPr>
                      </a:b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В леях в год за каждый квадратный метр</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30443780"/>
                  </a:ext>
                </a:extLst>
              </a:tr>
              <a:tr h="331175">
                <a:tc>
                  <a:txBody>
                    <a:bodyPr/>
                    <a:lstStyle/>
                    <a:p>
                      <a:r>
                        <a:rPr lang="ru-RU" sz="800" dirty="0" smtClean="0">
                          <a:effectLst/>
                          <a:latin typeface="Times New Roman" panose="02020603050405020304" pitchFamily="18" charset="0"/>
                          <a:cs typeface="Times New Roman" panose="02020603050405020304" pitchFamily="18" charset="0"/>
                        </a:rPr>
                        <a:t>n</a:t>
                      </a:r>
                      <a:r>
                        <a:rPr lang="ru-RU" sz="800" baseline="30000" dirty="0" smtClean="0">
                          <a:effectLst/>
                          <a:latin typeface="Times New Roman" panose="02020603050405020304" pitchFamily="18" charset="0"/>
                          <a:cs typeface="Times New Roman" panose="02020603050405020304" pitchFamily="18" charset="0"/>
                        </a:rPr>
                        <a:t>1</a:t>
                      </a:r>
                      <a:r>
                        <a:rPr lang="ru-RU" sz="800" dirty="0" smtClean="0">
                          <a:effectLst/>
                          <a:latin typeface="Times New Roman" panose="02020603050405020304" pitchFamily="18" charset="0"/>
                          <a:cs typeface="Times New Roman" panose="02020603050405020304" pitchFamily="18" charset="0"/>
                        </a:rPr>
                        <a:t>) Сбор за парковку</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Парковочное место</a:t>
                      </a:r>
                      <a:br>
                        <a:rPr lang="ru-RU" sz="800" dirty="0" smtClean="0">
                          <a:effectLst/>
                          <a:latin typeface="Times New Roman" panose="02020603050405020304" pitchFamily="18" charset="0"/>
                          <a:cs typeface="Times New Roman" panose="02020603050405020304" pitchFamily="18" charset="0"/>
                        </a:rPr>
                      </a:b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В леях за каждое парковочное место</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Согласно условиям, установленным органом местного публичного управления</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1512227"/>
                  </a:ext>
                </a:extLst>
              </a:tr>
              <a:tr h="364772">
                <a:tc>
                  <a:txBody>
                    <a:bodyPr/>
                    <a:lstStyle/>
                    <a:p>
                      <a:r>
                        <a:rPr lang="ru-RU" sz="800" dirty="0" smtClean="0">
                          <a:effectLst/>
                          <a:latin typeface="Times New Roman" panose="02020603050405020304" pitchFamily="18" charset="0"/>
                          <a:cs typeface="Times New Roman" panose="02020603050405020304" pitchFamily="18" charset="0"/>
                        </a:rPr>
                        <a:t>q) Сбор за рекламные устройства</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Площадь поверхности (поверхностей) рекламного устройства </a:t>
                      </a:r>
                      <a:r>
                        <a:rPr lang="ru-RU" sz="800" b="1" dirty="0" smtClean="0">
                          <a:solidFill>
                            <a:srgbClr val="FF0000"/>
                          </a:solidFill>
                          <a:effectLst/>
                          <a:latin typeface="Times New Roman" panose="02020603050405020304" pitchFamily="18" charset="0"/>
                          <a:cs typeface="Times New Roman" panose="02020603050405020304" pitchFamily="18" charset="0"/>
                        </a:rPr>
                        <a:t>для продвижения собственных товаров и услуг, в том числе товарного знака</a:t>
                      </a:r>
                      <a:endParaRPr lang="ru-RU" sz="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В леях в год за каждый квадратный метр</a:t>
                      </a:r>
                      <a:br>
                        <a:rPr lang="ru-RU" sz="800" dirty="0" smtClean="0">
                          <a:effectLst/>
                          <a:latin typeface="Times New Roman" panose="02020603050405020304" pitchFamily="18" charset="0"/>
                          <a:cs typeface="Times New Roman" panose="02020603050405020304" pitchFamily="18" charset="0"/>
                        </a:rPr>
                      </a:b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dirty="0" smtClean="0">
                          <a:effectLst/>
                          <a:latin typeface="Times New Roman" panose="02020603050405020304" pitchFamily="18" charset="0"/>
                          <a:cs typeface="Times New Roman" panose="02020603050405020304" pitchFamily="18" charset="0"/>
                        </a:rPr>
                        <a:t>Ежеквартально, до 25-го числа месяца, следующего за отчетным кварталом</a:t>
                      </a:r>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1196490"/>
                  </a:ext>
                </a:extLst>
              </a:tr>
              <a:tr h="364772">
                <a:tc>
                  <a:txBody>
                    <a:bodyPr/>
                    <a:lstStyle/>
                    <a:p>
                      <a:r>
                        <a:rPr lang="ru-RU" sz="800" dirty="0" smtClean="0">
                          <a:effectLst/>
                          <a:latin typeface="Times New Roman" panose="02020603050405020304" pitchFamily="18" charset="0"/>
                          <a:cs typeface="Times New Roman" panose="02020603050405020304" pitchFamily="18" charset="0"/>
                        </a:rPr>
                        <a:t>p) Сбор на санитарную очистку</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kern="1200" dirty="0" smtClean="0">
                          <a:solidFill>
                            <a:srgbClr val="C00000"/>
                          </a:solidFill>
                          <a:effectLst/>
                          <a:latin typeface="Times New Roman" panose="02020603050405020304" pitchFamily="18" charset="0"/>
                          <a:ea typeface="+mn-ea"/>
                          <a:cs typeface="Times New Roman" panose="02020603050405020304" pitchFamily="18" charset="0"/>
                        </a:rPr>
                        <a:t>Количество физических лиц, зарегистрированных по адресу, объявленному местом жительства</a:t>
                      </a:r>
                      <a:endParaRPr lang="ru-RU" sz="800" b="1" dirty="0">
                        <a:solidFill>
                          <a:srgbClr val="C00000"/>
                        </a:solidFill>
                        <a:latin typeface="Times New Roman" panose="02020603050405020304" pitchFamily="18" charset="0"/>
                        <a:cs typeface="Times New Roman" panose="02020603050405020304" pitchFamily="18" charset="0"/>
                      </a:endParaRPr>
                    </a:p>
                  </a:txBody>
                  <a:tcPr/>
                </a:tc>
                <a:tc gridSpan="2">
                  <a:txBody>
                    <a:bodyPr/>
                    <a:lstStyle/>
                    <a:p>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Согласно условиям, установленным органом местного публичного управления</a:t>
                      </a:r>
                      <a:endParaRPr lang="ru-RU" sz="800" dirty="0">
                        <a:latin typeface="Times New Roman" panose="02020603050405020304" pitchFamily="18" charset="0"/>
                        <a:cs typeface="Times New Roman" panose="02020603050405020304" pitchFamily="18" charset="0"/>
                      </a:endParaRPr>
                    </a:p>
                  </a:txBody>
                  <a:tcPr/>
                </a:tc>
                <a:tc hMerge="1">
                  <a:txBody>
                    <a:bodyPr/>
                    <a:lstStyle/>
                    <a:p>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2874541"/>
                  </a:ext>
                </a:extLst>
              </a:tr>
              <a:tr h="234608">
                <a:tc>
                  <a:txBody>
                    <a:bodyPr/>
                    <a:lstStyle/>
                    <a:p>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k) Сбор с владельцев собак</a:t>
                      </a:r>
                      <a:endParaRPr lang="ru-RU" sz="800" dirty="0">
                        <a:latin typeface="Times New Roman" panose="02020603050405020304" pitchFamily="18" charset="0"/>
                        <a:cs typeface="Times New Roman" panose="02020603050405020304" pitchFamily="18" charset="0"/>
                      </a:endParaRPr>
                    </a:p>
                  </a:txBody>
                  <a:tcPr/>
                </a:tc>
                <a:tc>
                  <a:txBody>
                    <a:bodyPr/>
                    <a:lstStyle/>
                    <a:p>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Количество собак, находящихся на содержании у владельцев в течение года</a:t>
                      </a:r>
                      <a:b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br>
                      <a:endParaRPr lang="ru-RU" sz="800" b="1" dirty="0">
                        <a:solidFill>
                          <a:srgbClr val="FF0000"/>
                        </a:solidFill>
                        <a:latin typeface="Times New Roman" panose="02020603050405020304" pitchFamily="18" charset="0"/>
                        <a:cs typeface="Times New Roman" panose="02020603050405020304" pitchFamily="18" charset="0"/>
                      </a:endParaRPr>
                    </a:p>
                  </a:txBody>
                  <a:tcPr/>
                </a:tc>
                <a:tc gridSpan="2">
                  <a:txBody>
                    <a:bodyPr/>
                    <a:lstStyle/>
                    <a:p>
                      <a:pPr marL="0" marR="0" lvl="0" indent="0" algn="l" defTabSz="457203"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Согласно условиям, установленным органом местного публичного управления</a:t>
                      </a:r>
                      <a:endParaRPr lang="ru-RU" sz="800" dirty="0" smtClean="0">
                        <a:latin typeface="Times New Roman" panose="02020603050405020304" pitchFamily="18" charset="0"/>
                        <a:cs typeface="Times New Roman" panose="02020603050405020304" pitchFamily="18" charset="0"/>
                      </a:endParaRPr>
                    </a:p>
                    <a:p>
                      <a:endParaRPr lang="ru-RU" sz="800" dirty="0">
                        <a:latin typeface="Times New Roman" panose="02020603050405020304" pitchFamily="18" charset="0"/>
                        <a:cs typeface="Times New Roman" panose="02020603050405020304" pitchFamily="18" charset="0"/>
                      </a:endParaRPr>
                    </a:p>
                  </a:txBody>
                  <a:tcPr/>
                </a:tc>
                <a:tc hMerge="1">
                  <a:txBody>
                    <a:bodyPr/>
                    <a:lstStyle/>
                    <a:p>
                      <a:endParaRPr lang="ru-RU" sz="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4071558"/>
                  </a:ext>
                </a:extLst>
              </a:tr>
            </a:tbl>
          </a:graphicData>
        </a:graphic>
      </p:graphicFrame>
    </p:spTree>
    <p:extLst>
      <p:ext uri="{BB962C8B-B14F-4D97-AF65-F5344CB8AC3E}">
        <p14:creationId xmlns:p14="http://schemas.microsoft.com/office/powerpoint/2010/main" val="2814443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8138" y="624110"/>
            <a:ext cx="9411064" cy="1091480"/>
          </a:xfrm>
        </p:spPr>
        <p:txBody>
          <a:bodyPr>
            <a:norm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Решения об установлении местных сборов</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24000" y="2133601"/>
            <a:ext cx="9855201" cy="1297576"/>
          </a:xfrm>
        </p:spPr>
        <p:txBody>
          <a:bodyPr/>
          <a:lstStyle/>
          <a:p>
            <a:r>
              <a:rPr lang="ru-RU" dirty="0" smtClean="0">
                <a:latin typeface="Times New Roman" panose="02020603050405020304" pitchFamily="18" charset="0"/>
                <a:cs typeface="Times New Roman" panose="02020603050405020304" pitchFamily="18" charset="0"/>
              </a:rPr>
              <a:t>Решения </a:t>
            </a:r>
            <a:r>
              <a:rPr lang="ru-RU" dirty="0">
                <a:latin typeface="Times New Roman" panose="02020603050405020304" pitchFamily="18" charset="0"/>
                <a:cs typeface="Times New Roman" panose="02020603050405020304" pitchFamily="18" charset="0"/>
              </a:rPr>
              <a:t>на </a:t>
            </a:r>
            <a:r>
              <a:rPr lang="ro-RO" dirty="0">
                <a:latin typeface="Times New Roman" panose="02020603050405020304" pitchFamily="18" charset="0"/>
                <a:cs typeface="Times New Roman" panose="02020603050405020304" pitchFamily="18" charset="0"/>
                <a:hlinkClick r:id="rId2"/>
              </a:rPr>
              <a:t>www.actelocale.gov.md</a:t>
            </a:r>
            <a:r>
              <a:rPr lang="ro-RO"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Решения на </a:t>
            </a:r>
            <a:r>
              <a:rPr lang="ro-RO" dirty="0">
                <a:latin typeface="Times New Roman" panose="02020603050405020304" pitchFamily="18" charset="0"/>
                <a:cs typeface="Times New Roman" panose="02020603050405020304" pitchFamily="18" charset="0"/>
                <a:hlinkClick r:id="rId3"/>
              </a:rPr>
              <a:t>www.sfs.md</a:t>
            </a:r>
            <a:r>
              <a:rPr lang="ro-RO" dirty="0">
                <a:latin typeface="Times New Roman" panose="02020603050405020304" pitchFamily="18" charset="0"/>
                <a:cs typeface="Times New Roman" panose="02020603050405020304" pitchFamily="18" charset="0"/>
              </a:rPr>
              <a:t> – </a:t>
            </a:r>
            <a:r>
              <a:rPr lang="ru-RU" sz="1400" dirty="0">
                <a:latin typeface="Times New Roman" panose="02020603050405020304" pitchFamily="18" charset="0"/>
                <a:cs typeface="Times New Roman" panose="02020603050405020304" pitchFamily="18" charset="0"/>
              </a:rPr>
              <a:t>законодательство – документы, выданные </a:t>
            </a:r>
            <a:r>
              <a:rPr lang="ro-RO" sz="1400" dirty="0">
                <a:latin typeface="Times New Roman" panose="02020603050405020304" pitchFamily="18" charset="0"/>
                <a:cs typeface="Times New Roman" panose="02020603050405020304" pitchFamily="18" charset="0"/>
              </a:rPr>
              <a:t>AAPL – DDF – </a:t>
            </a:r>
            <a:r>
              <a:rPr lang="ru-RU" sz="1400" dirty="0">
                <a:latin typeface="Times New Roman" panose="02020603050405020304" pitchFamily="18" charset="0"/>
                <a:cs typeface="Times New Roman" panose="02020603050405020304" pitchFamily="18" charset="0"/>
              </a:rPr>
              <a:t>район – </a:t>
            </a:r>
            <a:r>
              <a:rPr lang="ru-RU" sz="1400" dirty="0" smtClean="0">
                <a:latin typeface="Times New Roman" panose="02020603050405020304" pitchFamily="18" charset="0"/>
                <a:cs typeface="Times New Roman" panose="02020603050405020304" pitchFamily="18" charset="0"/>
              </a:rPr>
              <a:t>город/село </a:t>
            </a:r>
            <a:r>
              <a:rPr lang="ru-RU" sz="1400" dirty="0">
                <a:latin typeface="Times New Roman" panose="02020603050405020304" pitchFamily="18" charset="0"/>
                <a:cs typeface="Times New Roman" panose="02020603050405020304" pitchFamily="18" charset="0"/>
              </a:rPr>
              <a:t>- год</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50081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96459" y="506935"/>
            <a:ext cx="7154671" cy="580668"/>
          </a:xfrm>
          <a:prstGeom prst="rect">
            <a:avLst/>
          </a:prstGeom>
        </p:spPr>
        <p:txBody>
          <a:bodyPr vert="horz" lIns="82953" tIns="41476" rIns="82953" bIns="41476" rtlCol="0" anchor="b">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на благоустройство территории </a:t>
            </a:r>
            <a:r>
              <a:rPr lang="ro-RO"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o-RO"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1724252" y="1152122"/>
            <a:ext cx="8714224" cy="4420072"/>
          </a:xfrm>
          <a:prstGeom prst="rect">
            <a:avLst/>
          </a:prstGeom>
        </p:spPr>
        <p:txBody>
          <a:bodyPr vert="horz" lIns="82953" tIns="41476" rIns="82953" bIns="41476"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2" algn="just"/>
            <a:endParaRPr lang="ru-RU" sz="1452" b="1" dirty="0">
              <a:solidFill>
                <a:schemeClr val="accent1"/>
              </a:solidFill>
              <a:latin typeface="Times New Roman" panose="02020603050405020304" pitchFamily="18" charset="0"/>
              <a:cs typeface="Times New Roman" panose="02020603050405020304" pitchFamily="18" charset="0"/>
            </a:endParaRPr>
          </a:p>
          <a:p>
            <a:pPr indent="414772" algn="just"/>
            <a:r>
              <a:rPr lang="ru-RU" sz="1814" b="1" dirty="0">
                <a:solidFill>
                  <a:srgbClr val="7030A0"/>
                </a:solidFill>
                <a:latin typeface="Times New Roman" panose="02020603050405020304" pitchFamily="18" charset="0"/>
                <a:cs typeface="Times New Roman" panose="02020603050405020304" pitchFamily="18" charset="0"/>
              </a:rPr>
              <a:t>Субъектами налогообложения </a:t>
            </a:r>
            <a:r>
              <a:rPr lang="ru-RU" sz="1814" dirty="0">
                <a:latin typeface="Times New Roman" panose="02020603050405020304" pitchFamily="18" charset="0"/>
                <a:cs typeface="Times New Roman" panose="02020603050405020304" pitchFamily="18" charset="0"/>
              </a:rPr>
              <a:t>являются</a:t>
            </a:r>
            <a:r>
              <a:rPr lang="ru-RU" sz="1814" b="1" dirty="0">
                <a:latin typeface="Times New Roman" panose="02020603050405020304" pitchFamily="18" charset="0"/>
                <a:cs typeface="Times New Roman" panose="02020603050405020304" pitchFamily="18" charset="0"/>
              </a:rPr>
              <a:t> </a:t>
            </a:r>
            <a:r>
              <a:rPr lang="ru-RU" sz="1814" dirty="0">
                <a:latin typeface="Times New Roman" panose="02020603050405020304" pitchFamily="18" charset="0"/>
                <a:cs typeface="Times New Roman" panose="02020603050405020304" pitchFamily="18" charset="0"/>
              </a:rPr>
              <a:t>юридические или физические лица, зарегистрированные в качестве предпринимателей, и лица, осуществляющие профессиональную деятельность в сфере правосудия, которые имеют налогооблагаемую базу.</a:t>
            </a:r>
            <a:endParaRPr lang="ro-RO" sz="1814" dirty="0">
              <a:latin typeface="Times New Roman" panose="02020603050405020304" pitchFamily="18" charset="0"/>
              <a:cs typeface="Times New Roman" panose="02020603050405020304" pitchFamily="18" charset="0"/>
            </a:endParaRPr>
          </a:p>
          <a:p>
            <a:pPr indent="414772"/>
            <a:r>
              <a:rPr lang="ru-RU" sz="1814" b="1" dirty="0">
                <a:solidFill>
                  <a:srgbClr val="7030A0"/>
                </a:solidFill>
                <a:latin typeface="Times New Roman" panose="02020603050405020304" pitchFamily="18" charset="0"/>
                <a:cs typeface="Times New Roman" panose="02020603050405020304" pitchFamily="18" charset="0"/>
              </a:rPr>
              <a:t>Объектом налогообложения </a:t>
            </a:r>
            <a:r>
              <a:rPr lang="ru-RU" sz="1814" dirty="0">
                <a:solidFill>
                  <a:srgbClr val="7030A0"/>
                </a:solidFill>
                <a:latin typeface="Times New Roman" panose="02020603050405020304" pitchFamily="18" charset="0"/>
                <a:cs typeface="Times New Roman" panose="02020603050405020304" pitchFamily="18" charset="0"/>
              </a:rPr>
              <a:t>и</a:t>
            </a:r>
            <a:r>
              <a:rPr lang="ru-RU" sz="1814" b="1" dirty="0">
                <a:solidFill>
                  <a:srgbClr val="7030A0"/>
                </a:solidFill>
                <a:latin typeface="Times New Roman" panose="02020603050405020304" pitchFamily="18" charset="0"/>
                <a:cs typeface="Times New Roman" panose="02020603050405020304" pitchFamily="18" charset="0"/>
              </a:rPr>
              <a:t> Налогооблагаемой базой </a:t>
            </a:r>
            <a:r>
              <a:rPr lang="ru-RU" sz="1814" dirty="0">
                <a:latin typeface="Times New Roman" panose="02020603050405020304" pitchFamily="18" charset="0"/>
                <a:cs typeface="Times New Roman" panose="02020603050405020304" pitchFamily="18" charset="0"/>
              </a:rPr>
              <a:t>является </a:t>
            </a:r>
            <a:r>
              <a:rPr lang="ru-RU" sz="1814" b="1" i="1" dirty="0">
                <a:latin typeface="Times New Roman" panose="02020603050405020304" pitchFamily="18" charset="0"/>
                <a:cs typeface="Times New Roman" panose="02020603050405020304" pitchFamily="18" charset="0"/>
              </a:rPr>
              <a:t>квартальная среднесписочная численность работников </a:t>
            </a:r>
            <a:r>
              <a:rPr lang="ru-RU" sz="1814" b="1" dirty="0">
                <a:solidFill>
                  <a:srgbClr val="7030A0"/>
                </a:solidFill>
                <a:latin typeface="Times New Roman" panose="02020603050405020304" pitchFamily="18" charset="0"/>
                <a:cs typeface="Times New Roman" panose="02020603050405020304" pitchFamily="18" charset="0"/>
              </a:rPr>
              <a:t>и, дополнительно к этому</a:t>
            </a:r>
            <a:r>
              <a:rPr lang="ru-RU" sz="1814" dirty="0">
                <a:solidFill>
                  <a:srgbClr val="7030A0"/>
                </a:solidFill>
                <a:latin typeface="Times New Roman" panose="02020603050405020304" pitchFamily="18" charset="0"/>
                <a:cs typeface="Times New Roman" panose="02020603050405020304" pitchFamily="18" charset="0"/>
              </a:rPr>
              <a:t>:</a:t>
            </a:r>
            <a:endParaRPr lang="ro-RO" sz="1814" dirty="0">
              <a:solidFill>
                <a:srgbClr val="7030A0"/>
              </a:solidFill>
              <a:latin typeface="Times New Roman" panose="02020603050405020304" pitchFamily="18" charset="0"/>
              <a:cs typeface="Times New Roman" panose="02020603050405020304" pitchFamily="18" charset="0"/>
            </a:endParaRPr>
          </a:p>
          <a:p>
            <a:pPr indent="414772" algn="just"/>
            <a:endParaRPr lang="en-US" sz="1814" dirty="0">
              <a:latin typeface="Times New Roman" panose="02020603050405020304" pitchFamily="18" charset="0"/>
              <a:cs typeface="Times New Roman" panose="02020603050405020304" pitchFamily="18" charset="0"/>
            </a:endParaRPr>
          </a:p>
          <a:p>
            <a:pPr marL="406131" indent="-406131" algn="just">
              <a:buFont typeface="Wingdings" panose="05000000000000000000" pitchFamily="2" charset="2"/>
              <a:buChar char="Ø"/>
            </a:pPr>
            <a:r>
              <a:rPr lang="ro-RO" sz="1814" b="1" i="1" dirty="0">
                <a:latin typeface="Times New Roman" panose="02020603050405020304" pitchFamily="18" charset="0"/>
                <a:cs typeface="Times New Roman" panose="02020603050405020304" pitchFamily="18" charset="0"/>
              </a:rPr>
              <a:t> </a:t>
            </a:r>
            <a:r>
              <a:rPr lang="ru-RU" sz="1814" b="1" i="1" dirty="0">
                <a:latin typeface="Times New Roman" panose="02020603050405020304" pitchFamily="18" charset="0"/>
                <a:cs typeface="Times New Roman" panose="02020603050405020304" pitchFamily="18" charset="0"/>
              </a:rPr>
              <a:t>в случае индивидуальных предприятий и крестьянских     (фермерских) хозяйств </a:t>
            </a:r>
            <a:r>
              <a:rPr lang="ru-RU" sz="1814" dirty="0">
                <a:latin typeface="Times New Roman" panose="02020603050405020304" pitchFamily="18" charset="0"/>
                <a:cs typeface="Times New Roman" panose="02020603050405020304" pitchFamily="18" charset="0"/>
              </a:rPr>
              <a:t>– учредитель индивидуального предприятия, учредитель и члены крестьянских (фермерских) хозяйств; </a:t>
            </a:r>
            <a:endParaRPr lang="en-US" sz="1814" dirty="0">
              <a:latin typeface="Times New Roman" panose="02020603050405020304" pitchFamily="18" charset="0"/>
              <a:cs typeface="Times New Roman" panose="02020603050405020304" pitchFamily="18" charset="0"/>
            </a:endParaRPr>
          </a:p>
          <a:p>
            <a:pPr marL="406131" indent="-406131" algn="just">
              <a:buFont typeface="Wingdings" panose="05000000000000000000" pitchFamily="2" charset="2"/>
              <a:buChar char="Ø"/>
            </a:pPr>
            <a:r>
              <a:rPr lang="ru-RU" sz="1814" b="1" i="1" dirty="0">
                <a:latin typeface="Times New Roman" panose="02020603050405020304" pitchFamily="18" charset="0"/>
                <a:cs typeface="Times New Roman" panose="02020603050405020304" pitchFamily="18" charset="0"/>
              </a:rPr>
              <a:t>в случае лиц, осуществляющих профессиональную деятельность в сфере правосудия</a:t>
            </a:r>
            <a:r>
              <a:rPr lang="ru-RU" sz="1814" dirty="0">
                <a:latin typeface="Times New Roman" panose="02020603050405020304" pitchFamily="18" charset="0"/>
                <a:cs typeface="Times New Roman" panose="02020603050405020304" pitchFamily="18" charset="0"/>
              </a:rPr>
              <a:t>, – число лиц, уполномоченных законом для осуществления профессиональной деятельности в сфере правосудия.</a:t>
            </a:r>
            <a:endParaRPr lang="ro-RO" sz="1814"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223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0929" y="305039"/>
            <a:ext cx="7154671" cy="956350"/>
          </a:xfrm>
          <a:prstGeom prst="rect">
            <a:avLst/>
          </a:prstGeom>
        </p:spPr>
        <p:txBody>
          <a:bodyPr vert="horz" lIns="82953" tIns="41476" rIns="82953" bIns="4147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177"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Особенности определения налогооблагаемой базы для сбора на благоустройство территорий</a:t>
            </a:r>
            <a:endParaRPr lang="en-US" sz="2177" i="1" dirty="0">
              <a:effectLst>
                <a:outerShdw blurRad="38100" dist="38100" dir="2700000" algn="tl">
                  <a:srgbClr val="000000">
                    <a:alpha val="43137"/>
                  </a:srgbClr>
                </a:outerShdw>
              </a:effectLst>
            </a:endParaRPr>
          </a:p>
        </p:txBody>
      </p:sp>
      <p:sp>
        <p:nvSpPr>
          <p:cNvPr id="3" name="Content Placeholder 2"/>
          <p:cNvSpPr txBox="1">
            <a:spLocks/>
          </p:cNvSpPr>
          <p:nvPr/>
        </p:nvSpPr>
        <p:spPr>
          <a:xfrm>
            <a:off x="1799309" y="1170556"/>
            <a:ext cx="8502653" cy="5192190"/>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just"/>
            <a:r>
              <a:rPr lang="ru-RU" sz="1452" b="1" i="1" dirty="0">
                <a:latin typeface="Times New Roman" panose="02020603050405020304" pitchFamily="18" charset="0"/>
                <a:cs typeface="Times New Roman" panose="02020603050405020304" pitchFamily="18" charset="0"/>
              </a:rPr>
              <a:t>     </a:t>
            </a:r>
          </a:p>
          <a:p>
            <a:pPr algn="just"/>
            <a:r>
              <a:rPr lang="ru-RU" sz="1452" b="1" i="1" dirty="0">
                <a:solidFill>
                  <a:srgbClr val="C00000"/>
                </a:solidFill>
                <a:latin typeface="Times New Roman" panose="02020603050405020304" pitchFamily="18" charset="0"/>
                <a:cs typeface="Times New Roman" panose="02020603050405020304" pitchFamily="18" charset="0"/>
              </a:rPr>
              <a:t>   Средняя численность работников </a:t>
            </a:r>
            <a:r>
              <a:rPr lang="en-US" sz="1452" dirty="0">
                <a:latin typeface="Times New Roman" panose="02020603050405020304" pitchFamily="18" charset="0"/>
                <a:cs typeface="Times New Roman" panose="02020603050405020304" pitchFamily="18" charset="0"/>
              </a:rPr>
              <a:t>– </a:t>
            </a:r>
            <a:r>
              <a:rPr lang="ru-RU" sz="1452" dirty="0">
                <a:latin typeface="Times New Roman" panose="02020603050405020304" pitchFamily="18" charset="0"/>
                <a:cs typeface="Times New Roman" panose="02020603050405020304" pitchFamily="18" charset="0"/>
              </a:rPr>
              <a:t>средняя численность работников, определенная за отчетный период согласно списочному составу</a:t>
            </a:r>
            <a:r>
              <a:rPr lang="en-US" sz="1452" dirty="0">
                <a:latin typeface="Times New Roman" panose="02020603050405020304" pitchFamily="18" charset="0"/>
                <a:cs typeface="Times New Roman" panose="02020603050405020304" pitchFamily="18" charset="0"/>
              </a:rPr>
              <a:t>. </a:t>
            </a:r>
            <a:endParaRPr lang="ru-RU" sz="1452" dirty="0">
              <a:latin typeface="Times New Roman" panose="02020603050405020304" pitchFamily="18" charset="0"/>
              <a:cs typeface="Times New Roman" panose="02020603050405020304" pitchFamily="18" charset="0"/>
            </a:endParaRPr>
          </a:p>
          <a:p>
            <a:pPr marL="259232" indent="-259232">
              <a:buFont typeface="Wingdings" panose="05000000000000000000" pitchFamily="2" charset="2"/>
              <a:buChar char="ü"/>
            </a:pPr>
            <a:r>
              <a:rPr lang="ru-RU" sz="1452" b="1" i="1" dirty="0">
                <a:solidFill>
                  <a:srgbClr val="C00000"/>
                </a:solidFill>
                <a:latin typeface="Times New Roman" panose="02020603050405020304" pitchFamily="18" charset="0"/>
                <a:cs typeface="Times New Roman" panose="02020603050405020304" pitchFamily="18" charset="0"/>
              </a:rPr>
              <a:t>  Численность работников</a:t>
            </a:r>
            <a:r>
              <a:rPr lang="ru-RU" sz="1452" dirty="0">
                <a:latin typeface="Times New Roman" panose="02020603050405020304" pitchFamily="18" charset="0"/>
                <a:cs typeface="Times New Roman" panose="02020603050405020304" pitchFamily="18" charset="0"/>
              </a:rPr>
              <a:t> – число лиц, нанятых по трудовому договору на определенный или неопределенный срок (занятых постоянно, сезонно, временно для выполнения определенных работ) на один день и более с момента найма</a:t>
            </a:r>
            <a:r>
              <a:rPr lang="en-US" sz="1452" dirty="0">
                <a:latin typeface="Times New Roman" panose="02020603050405020304" pitchFamily="18" charset="0"/>
                <a:cs typeface="Times New Roman" panose="02020603050405020304" pitchFamily="18" charset="0"/>
              </a:rPr>
              <a:t>.</a:t>
            </a:r>
            <a:endParaRPr lang="ru-RU" sz="1452"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1452" dirty="0">
                <a:solidFill>
                  <a:schemeClr val="accent3"/>
                </a:solidFill>
                <a:latin typeface="Times New Roman" panose="02020603050405020304" pitchFamily="18" charset="0"/>
                <a:cs typeface="Times New Roman" panose="02020603050405020304" pitchFamily="18" charset="0"/>
              </a:rPr>
              <a:t> </a:t>
            </a:r>
            <a:r>
              <a:rPr lang="ru-RU" sz="1452" b="1" i="1" dirty="0">
                <a:solidFill>
                  <a:srgbClr val="7030A0"/>
                </a:solidFill>
                <a:latin typeface="Times New Roman" panose="02020603050405020304" pitchFamily="18" charset="0"/>
                <a:cs typeface="Times New Roman" panose="02020603050405020304" pitchFamily="18" charset="0"/>
              </a:rPr>
              <a:t>Индивидуальный трудовой договор</a:t>
            </a:r>
            <a:r>
              <a:rPr lang="ru-RU" sz="1452" dirty="0">
                <a:solidFill>
                  <a:srgbClr val="7030A0"/>
                </a:solidFill>
                <a:latin typeface="Times New Roman" panose="02020603050405020304" pitchFamily="18" charset="0"/>
                <a:cs typeface="Times New Roman" panose="02020603050405020304" pitchFamily="18" charset="0"/>
              </a:rPr>
              <a:t> – соглашение между работником и работодателем, на основании которого работник обязуется выполнять работу, соответствующую определенной специальности, квалификации или должности, на которую он назначен, с соблюдением правил внутреннего распорядка предприятия, а работодатель обязуется обеспечить работнику условия труда, предусмотренные настоящим кодексом, иными нормативными актами, содержащими нормы трудового права, коллективным трудовым договором, а также своевременно и в полном размере выплачивать ему заработную плату.</a:t>
            </a:r>
          </a:p>
          <a:p>
            <a:pPr marL="259232" indent="-259232" algn="l">
              <a:buFont typeface="Wingdings" panose="05000000000000000000" pitchFamily="2" charset="2"/>
              <a:buChar char="ü"/>
            </a:pPr>
            <a:r>
              <a:rPr lang="ru-RU" sz="1452" b="1" i="1" dirty="0">
                <a:latin typeface="Times New Roman" panose="02020603050405020304" pitchFamily="18" charset="0"/>
                <a:cs typeface="Times New Roman" panose="02020603050405020304" pitchFamily="18" charset="0"/>
              </a:rPr>
              <a:t>    </a:t>
            </a:r>
            <a:r>
              <a:rPr lang="ru-RU" sz="1633" b="1" i="1" dirty="0">
                <a:solidFill>
                  <a:srgbClr val="C00000"/>
                </a:solidFill>
                <a:latin typeface="Times New Roman" panose="02020603050405020304" pitchFamily="18" charset="0"/>
                <a:cs typeface="Times New Roman" panose="02020603050405020304" pitchFamily="18" charset="0"/>
              </a:rPr>
              <a:t>Не включаются в численность работников:</a:t>
            </a:r>
          </a:p>
          <a:p>
            <a:pPr marL="164181" indent="-164181" algn="l">
              <a:lnSpc>
                <a:spcPct val="100000"/>
              </a:lnSpc>
            </a:pPr>
            <a:r>
              <a:rPr lang="ru-RU" sz="1089" dirty="0">
                <a:latin typeface="Times New Roman" panose="02020603050405020304" pitchFamily="18" charset="0"/>
                <a:cs typeface="Times New Roman" panose="02020603050405020304" pitchFamily="18" charset="0"/>
              </a:rPr>
              <a:t>– </a:t>
            </a:r>
            <a:r>
              <a:rPr lang="ru-RU" sz="1270" dirty="0">
                <a:latin typeface="Times New Roman" panose="02020603050405020304" pitchFamily="18" charset="0"/>
                <a:cs typeface="Times New Roman" panose="02020603050405020304" pitchFamily="18" charset="0"/>
              </a:rPr>
              <a:t>лица, выполняющие работы на основе гражданско-правовых договоров (договор подряда, договор об оказании услуг, договор перевозки и т.д.);</a:t>
            </a:r>
          </a:p>
          <a:p>
            <a:pPr marL="164181" indent="-164181" algn="l">
              <a:lnSpc>
                <a:spcPct val="100000"/>
              </a:lnSpc>
            </a:pPr>
            <a:r>
              <a:rPr lang="ru-RU" sz="1270" dirty="0">
                <a:latin typeface="Times New Roman" panose="02020603050405020304" pitchFamily="18" charset="0"/>
                <a:cs typeface="Times New Roman" panose="02020603050405020304" pitchFamily="18" charset="0"/>
              </a:rPr>
              <a:t>– лица, работающие по совместительству (внешние совместители);</a:t>
            </a:r>
          </a:p>
          <a:p>
            <a:pPr algn="l">
              <a:lnSpc>
                <a:spcPct val="100000"/>
              </a:lnSpc>
            </a:pPr>
            <a:r>
              <a:rPr lang="ru-RU" sz="1270" dirty="0">
                <a:latin typeface="Times New Roman" panose="02020603050405020304" pitchFamily="18" charset="0"/>
                <a:cs typeface="Times New Roman" panose="02020603050405020304" pitchFamily="18" charset="0"/>
              </a:rPr>
              <a:t>– лица, действие индивидуальных трудовых договоров которых приостановлено (</a:t>
            </a:r>
            <a:r>
              <a:rPr lang="ru-RU" sz="1270" dirty="0">
                <a:solidFill>
                  <a:srgbClr val="7030A0"/>
                </a:solidFill>
                <a:latin typeface="Times New Roman" panose="02020603050405020304" pitchFamily="18" charset="0"/>
                <a:cs typeface="Times New Roman" panose="02020603050405020304" pitchFamily="18" charset="0"/>
              </a:rPr>
              <a:t>по обстоятельствам, не зависящим от воли </a:t>
            </a:r>
            <a:r>
              <a:rPr lang="ru-RU" sz="1270" dirty="0">
                <a:solidFill>
                  <a:srgbClr val="7030A0"/>
                </a:solidFill>
                <a:latin typeface="Times New Roman" panose="02020603050405020304" pitchFamily="18" charset="0"/>
                <a:cs typeface="Times New Roman" panose="02020603050405020304" pitchFamily="18" charset="0"/>
              </a:rPr>
              <a:t>сторон (ст. 76 КТ), </a:t>
            </a:r>
            <a:r>
              <a:rPr lang="ru-RU" sz="1270" dirty="0">
                <a:solidFill>
                  <a:srgbClr val="7030A0"/>
                </a:solidFill>
                <a:latin typeface="Times New Roman" panose="02020603050405020304" pitchFamily="18" charset="0"/>
                <a:cs typeface="Times New Roman" panose="02020603050405020304" pitchFamily="18" charset="0"/>
              </a:rPr>
              <a:t>по соглашению </a:t>
            </a:r>
            <a:r>
              <a:rPr lang="ru-RU" sz="1270" dirty="0">
                <a:solidFill>
                  <a:srgbClr val="7030A0"/>
                </a:solidFill>
                <a:latin typeface="Times New Roman" panose="02020603050405020304" pitchFamily="18" charset="0"/>
                <a:cs typeface="Times New Roman" panose="02020603050405020304" pitchFamily="18" charset="0"/>
              </a:rPr>
              <a:t>сторон</a:t>
            </a:r>
            <a:r>
              <a:rPr lang="ru-RU" sz="1270" dirty="0">
                <a:solidFill>
                  <a:srgbClr val="7030A0"/>
                </a:solidFill>
                <a:latin typeface="Times New Roman" panose="02020603050405020304" pitchFamily="18" charset="0"/>
                <a:cs typeface="Times New Roman" panose="02020603050405020304" pitchFamily="18" charset="0"/>
              </a:rPr>
              <a:t> </a:t>
            </a:r>
            <a:r>
              <a:rPr lang="ru-RU" sz="1270" dirty="0">
                <a:solidFill>
                  <a:srgbClr val="7030A0"/>
                </a:solidFill>
                <a:latin typeface="Times New Roman" panose="02020603050405020304" pitchFamily="18" charset="0"/>
                <a:cs typeface="Times New Roman" panose="02020603050405020304" pitchFamily="18" charset="0"/>
              </a:rPr>
              <a:t>(ст. 77 КТ), по инициативе одной из сторон (ст. 78 КТ</a:t>
            </a:r>
            <a:r>
              <a:rPr lang="ru-RU" sz="1270" dirty="0">
                <a:latin typeface="Times New Roman" panose="02020603050405020304" pitchFamily="18" charset="0"/>
                <a:cs typeface="Times New Roman" panose="02020603050405020304" pitchFamily="18" charset="0"/>
              </a:rPr>
              <a:t>)), и лица, находящиеся в отпуске по беременности и родам;</a:t>
            </a:r>
          </a:p>
          <a:p>
            <a:pPr marL="164181" indent="-164181" algn="l">
              <a:lnSpc>
                <a:spcPct val="100000"/>
              </a:lnSpc>
            </a:pPr>
            <a:r>
              <a:rPr lang="ru-RU" sz="1270" dirty="0">
                <a:latin typeface="Times New Roman" panose="02020603050405020304" pitchFamily="18" charset="0"/>
                <a:cs typeface="Times New Roman" panose="02020603050405020304" pitchFamily="18" charset="0"/>
              </a:rPr>
              <a:t>– лица, выполняющие случайную неквалифицированную работу (поденщики).</a:t>
            </a:r>
            <a:endParaRPr lang="ru-RU" sz="127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996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41297" y="594804"/>
            <a:ext cx="7154671" cy="817128"/>
          </a:xfrm>
          <a:prstGeom prst="rect">
            <a:avLst/>
          </a:prstGeom>
        </p:spPr>
        <p:txBody>
          <a:bodyPr vert="horz" lIns="82953" tIns="41476" rIns="82953" bIns="4147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nSpc>
                <a:spcPct val="100000"/>
              </a:lnSpc>
            </a:pPr>
            <a:r>
              <a:rPr lang="ru-RU" sz="2177"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организацию аукционов и лотерей в пределах административно-территориальной единицы</a:t>
            </a:r>
            <a:r>
              <a:rPr lang="ro-RO" sz="2177"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o-RO" sz="2177"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1773204" y="1622187"/>
            <a:ext cx="8422633" cy="3836243"/>
          </a:xfrm>
          <a:prstGeom prst="rect">
            <a:avLst/>
          </a:prstGeom>
        </p:spPr>
        <p:txBody>
          <a:bodyPr vert="horz" lIns="82953" tIns="41476" rIns="82953" bIns="41476"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2" algn="just">
              <a:lnSpc>
                <a:spcPct val="100000"/>
              </a:lnSpc>
            </a:pPr>
            <a:r>
              <a:rPr lang="ru-RU" sz="1814" b="1" dirty="0">
                <a:latin typeface="Times New Roman" panose="02020603050405020304" pitchFamily="18" charset="0"/>
                <a:cs typeface="Times New Roman" panose="02020603050405020304" pitchFamily="18" charset="0"/>
              </a:rPr>
              <a:t>Субъектами налогообложения </a:t>
            </a:r>
            <a:r>
              <a:rPr lang="ru-RU" sz="1814" dirty="0">
                <a:latin typeface="Times New Roman" panose="02020603050405020304" pitchFamily="18" charset="0"/>
                <a:cs typeface="Times New Roman" panose="02020603050405020304" pitchFamily="18" charset="0"/>
              </a:rPr>
              <a:t>являются юридические или физические лица, зарегистрированные в качестве предпринимателей – </a:t>
            </a:r>
            <a:r>
              <a:rPr lang="ru-RU" sz="1814" b="1" dirty="0">
                <a:solidFill>
                  <a:srgbClr val="7030A0"/>
                </a:solidFill>
                <a:latin typeface="Times New Roman" panose="02020603050405020304" pitchFamily="18" charset="0"/>
                <a:cs typeface="Times New Roman" panose="02020603050405020304" pitchFamily="18" charset="0"/>
              </a:rPr>
              <a:t>организаторов аукционов и лотерей</a:t>
            </a:r>
            <a:r>
              <a:rPr lang="ro-RO" sz="1814" dirty="0">
                <a:solidFill>
                  <a:srgbClr val="7030A0"/>
                </a:solidFill>
                <a:latin typeface="Times New Roman" panose="02020603050405020304" pitchFamily="18" charset="0"/>
                <a:cs typeface="Times New Roman" panose="02020603050405020304" pitchFamily="18" charset="0"/>
              </a:rPr>
              <a:t>.</a:t>
            </a:r>
            <a:endParaRPr lang="ro-RO" sz="1814" b="1" dirty="0">
              <a:solidFill>
                <a:srgbClr val="7030A0"/>
              </a:solidFill>
              <a:latin typeface="Times New Roman" panose="02020603050405020304" pitchFamily="18" charset="0"/>
              <a:cs typeface="Times New Roman" panose="02020603050405020304" pitchFamily="18" charset="0"/>
            </a:endParaRPr>
          </a:p>
          <a:p>
            <a:pPr indent="414772" algn="just">
              <a:lnSpc>
                <a:spcPct val="100000"/>
              </a:lnSpc>
            </a:pPr>
            <a:r>
              <a:rPr lang="ru-RU" sz="1814" b="1" dirty="0">
                <a:latin typeface="Times New Roman" panose="02020603050405020304" pitchFamily="18" charset="0"/>
                <a:cs typeface="Times New Roman" panose="02020603050405020304" pitchFamily="18" charset="0"/>
              </a:rPr>
              <a:t>Объектом налогообложения </a:t>
            </a:r>
            <a:r>
              <a:rPr lang="ru-RU" sz="1814" dirty="0">
                <a:latin typeface="Times New Roman" panose="02020603050405020304" pitchFamily="18" charset="0"/>
                <a:cs typeface="Times New Roman" panose="02020603050405020304" pitchFamily="18" charset="0"/>
              </a:rPr>
              <a:t>являются заявленные на аукцион товары или выпущенные лотерейные билеты</a:t>
            </a:r>
            <a:r>
              <a:rPr lang="ro-RO" sz="1814" dirty="0">
                <a:latin typeface="Times New Roman" panose="02020603050405020304" pitchFamily="18" charset="0"/>
                <a:cs typeface="Times New Roman" panose="02020603050405020304" pitchFamily="18" charset="0"/>
              </a:rPr>
              <a:t>.</a:t>
            </a:r>
          </a:p>
          <a:p>
            <a:pPr indent="414772" algn="just">
              <a:lnSpc>
                <a:spcPct val="100000"/>
              </a:lnSpc>
            </a:pPr>
            <a:r>
              <a:rPr lang="ru-RU" sz="1814" b="1" dirty="0">
                <a:latin typeface="Times New Roman" panose="02020603050405020304" pitchFamily="18" charset="0"/>
                <a:cs typeface="Times New Roman" panose="02020603050405020304" pitchFamily="18" charset="0"/>
              </a:rPr>
              <a:t>Налогооблагаемой базой </a:t>
            </a:r>
            <a:r>
              <a:rPr lang="ru-RU" sz="1814" dirty="0">
                <a:latin typeface="Times New Roman" panose="02020603050405020304" pitchFamily="18" charset="0"/>
                <a:cs typeface="Times New Roman" panose="02020603050405020304" pitchFamily="18" charset="0"/>
              </a:rPr>
              <a:t>является </a:t>
            </a:r>
            <a:r>
              <a:rPr lang="ru-RU" sz="1814" b="1" dirty="0">
                <a:solidFill>
                  <a:srgbClr val="7030A0"/>
                </a:solidFill>
                <a:latin typeface="Times New Roman" panose="02020603050405020304" pitchFamily="18" charset="0"/>
                <a:cs typeface="Times New Roman" panose="02020603050405020304" pitchFamily="18" charset="0"/>
              </a:rPr>
              <a:t>доход от продажи </a:t>
            </a:r>
            <a:r>
              <a:rPr lang="ru-RU" sz="1814" dirty="0">
                <a:latin typeface="Times New Roman" panose="02020603050405020304" pitchFamily="18" charset="0"/>
                <a:cs typeface="Times New Roman" panose="02020603050405020304" pitchFamily="18" charset="0"/>
              </a:rPr>
              <a:t>заявленных на аукционы товаров или сумма, на которую выпускаются лотерейные билеты</a:t>
            </a:r>
            <a:r>
              <a:rPr lang="ro-RO" sz="1814" dirty="0">
                <a:latin typeface="Times New Roman" panose="02020603050405020304" pitchFamily="18" charset="0"/>
                <a:cs typeface="Times New Roman" panose="02020603050405020304" pitchFamily="18" charset="0"/>
              </a:rPr>
              <a:t>.</a:t>
            </a:r>
            <a:endParaRPr lang="ro-RO" sz="1814"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rot="10800000" flipV="1">
            <a:off x="1773203" y="4533770"/>
            <a:ext cx="8826687" cy="961610"/>
          </a:xfrm>
          <a:prstGeom prst="rect">
            <a:avLst/>
          </a:prstGeom>
        </p:spPr>
        <p:txBody>
          <a:bodyPr wrap="square">
            <a:spAutoFit/>
          </a:bodyPr>
          <a:lstStyle/>
          <a:p>
            <a:pPr defTabSz="829544">
              <a:spcBef>
                <a:spcPts val="907"/>
              </a:spcBef>
              <a:buClr>
                <a:srgbClr val="B31166"/>
              </a:buClr>
              <a:buSzPct val="80000"/>
              <a:defRPr/>
            </a:pPr>
            <a:r>
              <a:rPr lang="ru-RU" sz="1633" kern="0" dirty="0">
                <a:solidFill>
                  <a:srgbClr val="B31166"/>
                </a:solidFill>
              </a:rPr>
              <a:t> </a:t>
            </a:r>
            <a:r>
              <a:rPr lang="ru-RU" sz="1633" b="1" kern="0" dirty="0">
                <a:solidFill>
                  <a:srgbClr val="B31166"/>
                </a:solidFill>
                <a:latin typeface="Times New Roman" panose="02020603050405020304" pitchFamily="18" charset="0"/>
                <a:cs typeface="Times New Roman" panose="02020603050405020304" pitchFamily="18" charset="0"/>
              </a:rPr>
              <a:t>Порядок исчисления сбора:</a:t>
            </a:r>
          </a:p>
          <a:p>
            <a:pPr defTabSz="829544">
              <a:spcBef>
                <a:spcPts val="907"/>
              </a:spcBef>
              <a:buClr>
                <a:srgbClr val="B31166"/>
              </a:buClr>
              <a:buSzPct val="80000"/>
              <a:defRPr/>
            </a:pPr>
            <a:r>
              <a:rPr lang="ru-RU" sz="1633" kern="0" dirty="0">
                <a:solidFill>
                  <a:prstClr val="black">
                    <a:lumMod val="75000"/>
                    <a:lumOff val="25000"/>
                  </a:prstClr>
                </a:solidFill>
                <a:latin typeface="Times New Roman" panose="02020603050405020304" pitchFamily="18" charset="0"/>
                <a:cs typeface="Times New Roman" panose="02020603050405020304" pitchFamily="18" charset="0"/>
              </a:rPr>
              <a:t>     налогооблагаемая база </a:t>
            </a:r>
            <a:r>
              <a:rPr lang="ro-MD" sz="1633" kern="0" dirty="0">
                <a:solidFill>
                  <a:prstClr val="black">
                    <a:lumMod val="75000"/>
                    <a:lumOff val="25000"/>
                  </a:prstClr>
                </a:solidFill>
                <a:latin typeface="Times New Roman" panose="02020603050405020304" pitchFamily="18" charset="0"/>
                <a:cs typeface="Times New Roman" panose="02020603050405020304" pitchFamily="18" charset="0"/>
              </a:rPr>
              <a:t>x </a:t>
            </a:r>
            <a:r>
              <a:rPr lang="ru-RU" sz="1633" kern="0" dirty="0">
                <a:solidFill>
                  <a:prstClr val="black">
                    <a:lumMod val="75000"/>
                    <a:lumOff val="25000"/>
                  </a:prstClr>
                </a:solidFill>
                <a:latin typeface="Times New Roman" panose="02020603050405020304" pitchFamily="18" charset="0"/>
                <a:cs typeface="Times New Roman" panose="02020603050405020304" pitchFamily="18" charset="0"/>
              </a:rPr>
              <a:t>ставку, установленную ОМПУ по месту организации субъектом налогообложения аукционов и лотерей</a:t>
            </a:r>
            <a:endParaRPr lang="ru-RU" sz="1633"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09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6651" y="278674"/>
            <a:ext cx="10116032" cy="156755"/>
          </a:xfrm>
        </p:spPr>
        <p:txBody>
          <a:bodyPr>
            <a:normAutofit fontScale="90000"/>
          </a:bodyPr>
          <a:lstStyle/>
          <a:p>
            <a:pPr algn="ctr"/>
            <a:r>
              <a:rPr lang="ru-RU" sz="1800" b="1" dirty="0">
                <a:solidFill>
                  <a:srgbClr val="7030A0"/>
                </a:solidFill>
                <a:latin typeface="Times New Roman" panose="02020603050405020304" pitchFamily="18" charset="0"/>
                <a:cs typeface="Times New Roman" panose="02020603050405020304" pitchFamily="18" charset="0"/>
              </a:rPr>
              <a:t>Закон «О рекламе» № 62 от 17.03.2022</a:t>
            </a:r>
          </a:p>
        </p:txBody>
      </p:sp>
      <p:sp>
        <p:nvSpPr>
          <p:cNvPr id="3" name="Объект 2"/>
          <p:cNvSpPr>
            <a:spLocks noGrp="1"/>
          </p:cNvSpPr>
          <p:nvPr>
            <p:ph idx="1"/>
          </p:nvPr>
        </p:nvSpPr>
        <p:spPr>
          <a:xfrm>
            <a:off x="1602376" y="888274"/>
            <a:ext cx="10249989" cy="5538651"/>
          </a:xfrm>
        </p:spPr>
        <p:txBody>
          <a:bodyPr>
            <a:normAutofit fontScale="77500" lnSpcReduction="20000"/>
          </a:bodyPr>
          <a:lstStyle/>
          <a:p>
            <a:pPr marL="285750" lvl="0" indent="-285750" algn="just" defTabSz="457200">
              <a:lnSpc>
                <a:spcPct val="100000"/>
              </a:lnSpc>
              <a:spcBef>
                <a:spcPts val="0"/>
              </a:spcBef>
              <a:buClrTx/>
              <a:buSzTx/>
              <a:buFont typeface="Wingdings" panose="05000000000000000000" pitchFamily="2" charset="2"/>
              <a:buChar char="Ø"/>
            </a:pPr>
            <a:r>
              <a:rPr lang="ru-RU" b="1" cap="none" dirty="0">
                <a:solidFill>
                  <a:prstClr val="black"/>
                </a:solidFill>
                <a:latin typeface="Times New Roman" panose="02020603050405020304" pitchFamily="18" charset="0"/>
                <a:cs typeface="Times New Roman" panose="02020603050405020304" pitchFamily="18" charset="0"/>
              </a:rPr>
              <a:t>реклама</a:t>
            </a:r>
            <a:r>
              <a:rPr lang="ru-RU" cap="none" dirty="0">
                <a:solidFill>
                  <a:prstClr val="black"/>
                </a:solidFill>
                <a:latin typeface="Times New Roman" panose="02020603050405020304" pitchFamily="18" charset="0"/>
                <a:cs typeface="Times New Roman" panose="02020603050405020304" pitchFamily="18" charset="0"/>
              </a:rPr>
              <a:t> – </a:t>
            </a:r>
            <a:r>
              <a:rPr lang="ru-RU" i="1" cap="none" dirty="0">
                <a:solidFill>
                  <a:prstClr val="black"/>
                </a:solidFill>
                <a:latin typeface="Times New Roman" panose="02020603050405020304" pitchFamily="18" charset="0"/>
                <a:cs typeface="Times New Roman" panose="02020603050405020304" pitchFamily="18" charset="0"/>
              </a:rPr>
              <a:t>информация, распространяемая любым способом с использованием любых средств, адресованная неопределенному числу лиц в целях создания и/или поддержки общественного интереса к </a:t>
            </a:r>
            <a:r>
              <a:rPr lang="ru-RU" b="1" i="1" cap="none" dirty="0">
                <a:solidFill>
                  <a:srgbClr val="C00000"/>
                </a:solidFill>
                <a:latin typeface="Times New Roman" panose="02020603050405020304" pitchFamily="18" charset="0"/>
                <a:cs typeface="Times New Roman" panose="02020603050405020304" pitchFamily="18" charset="0"/>
              </a:rPr>
              <a:t>предмету рекламы</a:t>
            </a:r>
          </a:p>
          <a:p>
            <a:pPr marL="285750" lvl="0" indent="-285750" algn="just" defTabSz="457200">
              <a:lnSpc>
                <a:spcPct val="100000"/>
              </a:lnSpc>
              <a:spcBef>
                <a:spcPts val="0"/>
              </a:spcBef>
              <a:buClrTx/>
              <a:buSzTx/>
              <a:buFont typeface="Wingdings" panose="05000000000000000000" pitchFamily="2" charset="2"/>
              <a:buChar char="Ø"/>
            </a:pPr>
            <a:r>
              <a:rPr lang="ru-RU" b="1" i="1" cap="none" dirty="0">
                <a:solidFill>
                  <a:srgbClr val="FF0000"/>
                </a:solidFill>
                <a:latin typeface="Times New Roman" panose="02020603050405020304" pitchFamily="18" charset="0"/>
                <a:cs typeface="Times New Roman" panose="02020603050405020304" pitchFamily="18" charset="0"/>
              </a:rPr>
              <a:t>предмет рекламы </a:t>
            </a:r>
            <a:r>
              <a:rPr lang="ru-RU" i="1" cap="none" dirty="0">
                <a:solidFill>
                  <a:srgbClr val="C00000"/>
                </a:solidFill>
                <a:latin typeface="Times New Roman" panose="02020603050405020304" pitchFamily="18" charset="0"/>
                <a:cs typeface="Times New Roman" panose="02020603050405020304" pitchFamily="18" charset="0"/>
              </a:rPr>
              <a:t>– </a:t>
            </a:r>
            <a:r>
              <a:rPr lang="ru-RU" i="1" cap="none" dirty="0">
                <a:solidFill>
                  <a:prstClr val="black"/>
                </a:solidFill>
                <a:latin typeface="Times New Roman" panose="02020603050405020304" pitchFamily="18" charset="0"/>
                <a:cs typeface="Times New Roman" panose="02020603050405020304" pitchFamily="18" charset="0"/>
              </a:rPr>
              <a:t>физические и/или юридические лица, материальное и/или нематериальное имущество, услуги (работы), ценности и/или цели общественного либо </a:t>
            </a:r>
            <a:r>
              <a:rPr lang="ru-RU" i="1" cap="none" dirty="0" err="1">
                <a:solidFill>
                  <a:prstClr val="black"/>
                </a:solidFill>
                <a:latin typeface="Times New Roman" panose="02020603050405020304" pitchFamily="18" charset="0"/>
                <a:cs typeface="Times New Roman" panose="02020603050405020304" pitchFamily="18" charset="0"/>
              </a:rPr>
              <a:t>коммунитарного</a:t>
            </a:r>
            <a:r>
              <a:rPr lang="ru-RU" i="1" cap="none" dirty="0">
                <a:solidFill>
                  <a:prstClr val="black"/>
                </a:solidFill>
                <a:latin typeface="Times New Roman" panose="02020603050405020304" pitchFamily="18" charset="0"/>
                <a:cs typeface="Times New Roman" panose="02020603050405020304" pitchFamily="18" charset="0"/>
              </a:rPr>
              <a:t> значения, идеи, инициативы, кампании, события и/или средства их индивидуализации;</a:t>
            </a:r>
          </a:p>
          <a:p>
            <a:pPr marL="285750" lvl="0" indent="-285750" algn="just" defTabSz="457200">
              <a:lnSpc>
                <a:spcPct val="100000"/>
              </a:lnSpc>
              <a:spcBef>
                <a:spcPts val="0"/>
              </a:spcBef>
              <a:buClrTx/>
              <a:buSzTx/>
              <a:buFont typeface="Wingdings" panose="05000000000000000000" pitchFamily="2" charset="2"/>
              <a:buChar char="Ø"/>
            </a:pPr>
            <a:r>
              <a:rPr lang="ru-RU" b="1" cap="none" dirty="0">
                <a:solidFill>
                  <a:prstClr val="black"/>
                </a:solidFill>
                <a:latin typeface="Times New Roman" panose="02020603050405020304" pitchFamily="18" charset="0"/>
                <a:cs typeface="Times New Roman" panose="02020603050405020304" pitchFamily="18" charset="0"/>
              </a:rPr>
              <a:t>вывеска</a:t>
            </a:r>
            <a:r>
              <a:rPr lang="ru-RU" cap="none" dirty="0">
                <a:solidFill>
                  <a:prstClr val="black"/>
                </a:solidFill>
                <a:latin typeface="Times New Roman" panose="02020603050405020304" pitchFamily="18" charset="0"/>
                <a:cs typeface="Times New Roman" panose="02020603050405020304" pitchFamily="18" charset="0"/>
              </a:rPr>
              <a:t> – </a:t>
            </a:r>
            <a:r>
              <a:rPr lang="ru-RU" i="1" cap="none" dirty="0">
                <a:solidFill>
                  <a:prstClr val="black"/>
                </a:solidFill>
                <a:latin typeface="Times New Roman" panose="02020603050405020304" pitchFamily="18" charset="0"/>
                <a:cs typeface="Times New Roman" panose="02020603050405020304" pitchFamily="18" charset="0"/>
              </a:rPr>
              <a:t>надпись, расположенная на здании, в котором коммерсант осуществляет свою деятельность, или в прилегающем к зданию специально оборудованном месте, предметом которой являются наименование, товарный знак, логотип/эмблема, график работы и/или виды деятельности соответствующего коммерсанта и по необходимости элементы художественного/архитектурного дизайна и оформления</a:t>
            </a:r>
            <a:r>
              <a:rPr lang="ru-RU" cap="none" dirty="0">
                <a:solidFill>
                  <a:prstClr val="black"/>
                </a:solidFill>
                <a:latin typeface="Times New Roman" panose="02020603050405020304" pitchFamily="18" charset="0"/>
                <a:cs typeface="Times New Roman" panose="02020603050405020304" pitchFamily="18" charset="0"/>
              </a:rPr>
              <a:t>;</a:t>
            </a:r>
          </a:p>
          <a:p>
            <a:pPr marL="377979" lvl="0" indent="-377979" algn="just" defTabSz="503972">
              <a:lnSpc>
                <a:spcPct val="100000"/>
              </a:lnSpc>
              <a:spcBef>
                <a:spcPts val="1102"/>
              </a:spcBef>
              <a:buClr>
                <a:srgbClr val="A53010"/>
              </a:buClr>
              <a:buSzTx/>
              <a:buFont typeface="Wingdings 3" charset="2"/>
              <a:buChar char=""/>
            </a:pPr>
            <a:r>
              <a:rPr lang="ru-RU" i="1" cap="none" dirty="0">
                <a:solidFill>
                  <a:srgbClr val="C00000"/>
                </a:solidFill>
                <a:latin typeface="Times New Roman" panose="02020603050405020304" pitchFamily="18" charset="0"/>
                <a:cs typeface="Times New Roman" panose="02020603050405020304" pitchFamily="18" charset="0"/>
              </a:rPr>
              <a:t>Наружная реклама (</a:t>
            </a:r>
            <a:r>
              <a:rPr lang="ru-RU" i="1" cap="none" dirty="0" err="1">
                <a:solidFill>
                  <a:srgbClr val="C00000"/>
                </a:solidFill>
                <a:latin typeface="Times New Roman" panose="02020603050405020304" pitchFamily="18" charset="0"/>
                <a:cs typeface="Times New Roman" panose="02020603050405020304" pitchFamily="18" charset="0"/>
              </a:rPr>
              <a:t>outdoor</a:t>
            </a:r>
            <a:r>
              <a:rPr lang="ru-RU" i="1" cap="none" dirty="0">
                <a:solidFill>
                  <a:srgbClr val="C00000"/>
                </a:solidFill>
                <a:latin typeface="Times New Roman" panose="02020603050405020304" pitchFamily="18" charset="0"/>
                <a:cs typeface="Times New Roman" panose="02020603050405020304" pitchFamily="18" charset="0"/>
              </a:rPr>
              <a:t>) </a:t>
            </a:r>
            <a:r>
              <a:rPr lang="ru-RU" i="1" cap="none" dirty="0">
                <a:solidFill>
                  <a:srgbClr val="7030A0"/>
                </a:solidFill>
                <a:latin typeface="Times New Roman" panose="02020603050405020304" pitchFamily="18" charset="0"/>
                <a:cs typeface="Times New Roman" panose="02020603050405020304" pitchFamily="18" charset="0"/>
              </a:rPr>
              <a:t>– </a:t>
            </a:r>
            <a:r>
              <a:rPr lang="ru-RU" cap="none" dirty="0">
                <a:solidFill>
                  <a:prstClr val="black"/>
                </a:solidFill>
                <a:latin typeface="Times New Roman" panose="02020603050405020304" pitchFamily="18" charset="0"/>
                <a:cs typeface="Times New Roman" panose="02020603050405020304" pitchFamily="18" charset="0"/>
              </a:rPr>
              <a:t>реклама, распространяемая посредством рекламных устройств, </a:t>
            </a:r>
            <a:r>
              <a:rPr lang="ru-RU" u="sng" cap="none" dirty="0">
                <a:solidFill>
                  <a:prstClr val="black"/>
                </a:solidFill>
                <a:latin typeface="Times New Roman" panose="02020603050405020304" pitchFamily="18" charset="0"/>
                <a:cs typeface="Times New Roman" panose="02020603050405020304" pitchFamily="18" charset="0"/>
              </a:rPr>
              <a:t>расположенных в общественных местах </a:t>
            </a:r>
            <a:r>
              <a:rPr lang="ru-RU" b="1" cap="none" dirty="0">
                <a:solidFill>
                  <a:prstClr val="black"/>
                </a:solidFill>
                <a:latin typeface="Times New Roman" panose="02020603050405020304" pitchFamily="18" charset="0"/>
                <a:cs typeface="Times New Roman" panose="02020603050405020304" pitchFamily="18" charset="0"/>
              </a:rPr>
              <a:t>вне зданий, и видимая за пределами зданий</a:t>
            </a:r>
            <a:r>
              <a:rPr lang="ru-RU" cap="none" dirty="0">
                <a:solidFill>
                  <a:prstClr val="black"/>
                </a:solidFill>
                <a:latin typeface="Times New Roman" panose="02020603050405020304" pitchFamily="18" charset="0"/>
                <a:cs typeface="Times New Roman" panose="02020603050405020304" pitchFamily="18" charset="0"/>
              </a:rPr>
              <a:t>. Она включает и рекламу, распространяемую посредством рекламных устройств, расположенных на/в транспортных средствах ()</a:t>
            </a:r>
            <a:r>
              <a:rPr lang="x-none" cap="none" dirty="0">
                <a:solidFill>
                  <a:prstClr val="black"/>
                </a:solidFill>
                <a:latin typeface="Times New Roman" panose="02020603050405020304" pitchFamily="18" charset="0"/>
                <a:cs typeface="Times New Roman" panose="02020603050405020304" pitchFamily="18" charset="0"/>
              </a:rPr>
              <a:t>.</a:t>
            </a:r>
            <a:endParaRPr lang="ru-RU" cap="none" dirty="0">
              <a:solidFill>
                <a:prstClr val="black"/>
              </a:solidFill>
              <a:latin typeface="Times New Roman" panose="02020603050405020304" pitchFamily="18" charset="0"/>
              <a:cs typeface="Times New Roman" panose="02020603050405020304" pitchFamily="18" charset="0"/>
            </a:endParaRPr>
          </a:p>
          <a:p>
            <a:pPr marL="377979" lvl="0" indent="-377979" algn="just" defTabSz="503972">
              <a:lnSpc>
                <a:spcPct val="100000"/>
              </a:lnSpc>
              <a:spcBef>
                <a:spcPts val="1102"/>
              </a:spcBef>
              <a:buClr>
                <a:srgbClr val="A53010"/>
              </a:buClr>
              <a:buSzTx/>
              <a:buFont typeface="Wingdings 3" charset="2"/>
              <a:buChar char=""/>
            </a:pPr>
            <a:r>
              <a:rPr lang="ru-RU" cap="none" dirty="0">
                <a:solidFill>
                  <a:prstClr val="black"/>
                </a:solidFill>
                <a:latin typeface="Times New Roman" panose="02020603050405020304" pitchFamily="18" charset="0"/>
                <a:cs typeface="Times New Roman" panose="02020603050405020304" pitchFamily="18" charset="0"/>
              </a:rPr>
              <a:t> </a:t>
            </a:r>
            <a:r>
              <a:rPr lang="ru-RU" cap="none" dirty="0">
                <a:solidFill>
                  <a:srgbClr val="C00000"/>
                </a:solidFill>
                <a:latin typeface="Times New Roman" panose="02020603050405020304" pitchFamily="18" charset="0"/>
                <a:cs typeface="Times New Roman" panose="02020603050405020304" pitchFamily="18" charset="0"/>
              </a:rPr>
              <a:t>Не являются наружной рекламой и не требуют разрешения на рекламное устройство</a:t>
            </a:r>
            <a:r>
              <a:rPr lang="ru-RU" cap="none" dirty="0">
                <a:solidFill>
                  <a:prstClr val="black"/>
                </a:solidFill>
                <a:latin typeface="Times New Roman" panose="02020603050405020304" pitchFamily="18" charset="0"/>
                <a:cs typeface="Times New Roman" panose="02020603050405020304" pitchFamily="18" charset="0"/>
              </a:rPr>
              <a:t>:</a:t>
            </a:r>
          </a:p>
          <a:p>
            <a:pPr marL="377979" lvl="0" indent="-377979" algn="just" defTabSz="503972">
              <a:lnSpc>
                <a:spcPct val="100000"/>
              </a:lnSpc>
              <a:spcBef>
                <a:spcPts val="1102"/>
              </a:spcBef>
              <a:buClr>
                <a:srgbClr val="A53010"/>
              </a:buClr>
              <a:buSzTx/>
              <a:buFont typeface="Wingdings 3" charset="2"/>
              <a:buChar char=""/>
            </a:pPr>
            <a:r>
              <a:rPr lang="ru-RU" cap="none" dirty="0">
                <a:solidFill>
                  <a:prstClr val="black"/>
                </a:solidFill>
                <a:latin typeface="Times New Roman" panose="02020603050405020304" pitchFamily="18" charset="0"/>
                <a:cs typeface="Times New Roman" panose="02020603050405020304" pitchFamily="18" charset="0"/>
              </a:rPr>
              <a:t>а) </a:t>
            </a:r>
            <a:r>
              <a:rPr lang="ru-RU" cap="none" dirty="0">
                <a:solidFill>
                  <a:srgbClr val="7030A0"/>
                </a:solidFill>
                <a:latin typeface="Times New Roman" panose="02020603050405020304" pitchFamily="18" charset="0"/>
                <a:cs typeface="Times New Roman" panose="02020603050405020304" pitchFamily="18" charset="0"/>
              </a:rPr>
              <a:t>вывеска с максимальной площадью 1 м2;</a:t>
            </a:r>
          </a:p>
          <a:p>
            <a:pPr marL="377979" lvl="0" indent="-377979" algn="just" defTabSz="503972">
              <a:lnSpc>
                <a:spcPct val="100000"/>
              </a:lnSpc>
              <a:spcBef>
                <a:spcPts val="1102"/>
              </a:spcBef>
              <a:buClr>
                <a:srgbClr val="A53010"/>
              </a:buClr>
              <a:buSzTx/>
              <a:buFont typeface="Wingdings 3" charset="2"/>
              <a:buChar char=""/>
            </a:pPr>
            <a:r>
              <a:rPr lang="ru-RU" cap="none" dirty="0">
                <a:solidFill>
                  <a:prstClr val="black"/>
                </a:solidFill>
                <a:latin typeface="Times New Roman" panose="02020603050405020304" pitchFamily="18" charset="0"/>
                <a:cs typeface="Times New Roman" panose="02020603050405020304" pitchFamily="18" charset="0"/>
              </a:rPr>
              <a:t>b) </a:t>
            </a:r>
            <a:r>
              <a:rPr lang="ru-RU" cap="none" dirty="0">
                <a:solidFill>
                  <a:srgbClr val="7030A0"/>
                </a:solidFill>
                <a:latin typeface="Times New Roman" panose="02020603050405020304" pitchFamily="18" charset="0"/>
                <a:cs typeface="Times New Roman" panose="02020603050405020304" pitchFamily="18" charset="0"/>
              </a:rPr>
              <a:t>витрины торговых помещений и помещений для оказания услуг, оформленные с использованием реализуемых товаров и освещенные в ночное время.</a:t>
            </a:r>
          </a:p>
          <a:p>
            <a:pPr marL="377979" lvl="0" indent="-377979" algn="just" defTabSz="503972">
              <a:lnSpc>
                <a:spcPct val="100000"/>
              </a:lnSpc>
              <a:spcBef>
                <a:spcPts val="1102"/>
              </a:spcBef>
              <a:buClr>
                <a:srgbClr val="A53010"/>
              </a:buClr>
              <a:buSzTx/>
              <a:buFont typeface="Wingdings 3" charset="2"/>
              <a:buChar char=""/>
            </a:pPr>
            <a:r>
              <a:rPr lang="ru-RU" b="1" i="1" cap="none" dirty="0">
                <a:solidFill>
                  <a:prstClr val="black">
                    <a:lumMod val="75000"/>
                    <a:lumOff val="25000"/>
                  </a:prstClr>
                </a:solidFill>
                <a:latin typeface="Times New Roman" panose="02020603050405020304" pitchFamily="18" charset="0"/>
                <a:cs typeface="Times New Roman" panose="02020603050405020304" pitchFamily="18" charset="0"/>
              </a:rPr>
              <a:t>реклама на транспортных средствах</a:t>
            </a:r>
            <a:r>
              <a:rPr lang="ru-RU" cap="none" dirty="0">
                <a:solidFill>
                  <a:prstClr val="black">
                    <a:lumMod val="75000"/>
                    <a:lumOff val="25000"/>
                  </a:prstClr>
                </a:solidFill>
                <a:latin typeface="Times New Roman" panose="02020603050405020304" pitchFamily="18" charset="0"/>
                <a:cs typeface="Times New Roman" panose="02020603050405020304" pitchFamily="18" charset="0"/>
              </a:rPr>
              <a:t> – реклама, распространяемая путем применения плакатов на/в транспортных средствах или окраски транспортных средств в рекламных целях;</a:t>
            </a:r>
          </a:p>
          <a:p>
            <a:pPr marL="377979" lvl="0" indent="-377979" defTabSz="503972">
              <a:lnSpc>
                <a:spcPct val="100000"/>
              </a:lnSpc>
              <a:spcBef>
                <a:spcPts val="1102"/>
              </a:spcBef>
              <a:buClr>
                <a:srgbClr val="A53010"/>
              </a:buClr>
              <a:buSzTx/>
              <a:buFont typeface="Wingdings 3" charset="2"/>
              <a:buChar char=""/>
            </a:pPr>
            <a:r>
              <a:rPr lang="ru-RU" cap="none" dirty="0">
                <a:solidFill>
                  <a:prstClr val="black">
                    <a:lumMod val="75000"/>
                    <a:lumOff val="25000"/>
                  </a:prstClr>
                </a:solidFill>
                <a:latin typeface="Times New Roman" panose="02020603050405020304" pitchFamily="18" charset="0"/>
                <a:cs typeface="Times New Roman" panose="02020603050405020304" pitchFamily="18" charset="0"/>
              </a:rPr>
              <a:t>(1) Размещение рекламных изображений на/в средствах грузопассажирских перевозок, участвующих в межрайонном или международном сообщении, осуществляется на основании договоров, заключенных с их собственниками, </a:t>
            </a:r>
            <a:r>
              <a:rPr lang="ru-RU" b="1" u="sng" cap="none" dirty="0">
                <a:solidFill>
                  <a:prstClr val="black">
                    <a:lumMod val="75000"/>
                    <a:lumOff val="25000"/>
                  </a:prstClr>
                </a:solidFill>
                <a:latin typeface="Times New Roman" panose="02020603050405020304" pitchFamily="18" charset="0"/>
                <a:cs typeface="Times New Roman" panose="02020603050405020304" pitchFamily="18" charset="0"/>
              </a:rPr>
              <a:t>разрешения, выданного органом местного публичного управления</a:t>
            </a:r>
            <a:r>
              <a:rPr lang="ru-RU" u="sng" cap="none" dirty="0">
                <a:solidFill>
                  <a:prstClr val="black">
                    <a:lumMod val="75000"/>
                    <a:lumOff val="25000"/>
                  </a:prstClr>
                </a:solidFill>
                <a:latin typeface="Times New Roman" panose="02020603050405020304" pitchFamily="18" charset="0"/>
                <a:cs typeface="Times New Roman" panose="02020603050405020304" pitchFamily="18" charset="0"/>
              </a:rPr>
              <a:t>, на территории которого зарегистрировано соответствующее транспортное средство</a:t>
            </a:r>
            <a:r>
              <a:rPr lang="ru-RU" cap="none" dirty="0">
                <a:solidFill>
                  <a:prstClr val="black">
                    <a:lumMod val="75000"/>
                    <a:lumOff val="25000"/>
                  </a:prstClr>
                </a:solidFill>
                <a:latin typeface="Times New Roman" panose="02020603050405020304" pitchFamily="18" charset="0"/>
                <a:cs typeface="Times New Roman" panose="02020603050405020304" pitchFamily="18" charset="0"/>
              </a:rPr>
              <a:t>, и предварительного заключения, выданного полицией.</a:t>
            </a:r>
            <a:endParaRPr lang="en-US" cap="none" dirty="0">
              <a:solidFill>
                <a:prstClr val="black">
                  <a:lumMod val="75000"/>
                  <a:lumOff val="25000"/>
                </a:prstClr>
              </a:solidFill>
              <a:latin typeface="Times New Roman" panose="02020603050405020304" pitchFamily="18" charset="0"/>
              <a:cs typeface="Times New Roman" panose="02020603050405020304" pitchFamily="18" charset="0"/>
            </a:endParaRPr>
          </a:p>
          <a:p>
            <a:pPr marL="377979" lvl="0" indent="-377979" defTabSz="503972">
              <a:lnSpc>
                <a:spcPct val="100000"/>
              </a:lnSpc>
              <a:spcBef>
                <a:spcPts val="1102"/>
              </a:spcBef>
              <a:buClr>
                <a:srgbClr val="A53010"/>
              </a:buClr>
              <a:buSzTx/>
              <a:buFont typeface="Wingdings 3" charset="2"/>
              <a:buChar char=""/>
            </a:pPr>
            <a:r>
              <a:rPr lang="ru-RU" cap="none" dirty="0">
                <a:solidFill>
                  <a:prstClr val="black">
                    <a:lumMod val="75000"/>
                    <a:lumOff val="25000"/>
                  </a:prstClr>
                </a:solidFill>
                <a:latin typeface="Times New Roman" panose="02020603050405020304" pitchFamily="18" charset="0"/>
                <a:cs typeface="Times New Roman" panose="02020603050405020304" pitchFamily="18" charset="0"/>
              </a:rPr>
              <a:t>(2) На такси и средствах передвижения, предназначенных для рекламы, рекламные изображения отображаются </a:t>
            </a:r>
            <a:r>
              <a:rPr lang="ru-RU" b="1" cap="none" dirty="0">
                <a:solidFill>
                  <a:prstClr val="black">
                    <a:lumMod val="75000"/>
                    <a:lumOff val="25000"/>
                  </a:prstClr>
                </a:solidFill>
                <a:latin typeface="Times New Roman" panose="02020603050405020304" pitchFamily="18" charset="0"/>
                <a:cs typeface="Times New Roman" panose="02020603050405020304" pitchFamily="18" charset="0"/>
              </a:rPr>
              <a:t>на основании разрешения, выданного органом местного публичного управления</a:t>
            </a:r>
            <a:r>
              <a:rPr lang="ru-RU" cap="none" dirty="0">
                <a:solidFill>
                  <a:prstClr val="black">
                    <a:lumMod val="75000"/>
                    <a:lumOff val="25000"/>
                  </a:prstClr>
                </a:solidFill>
                <a:latin typeface="Times New Roman" panose="02020603050405020304" pitchFamily="18" charset="0"/>
                <a:cs typeface="Times New Roman" panose="02020603050405020304" pitchFamily="18" charset="0"/>
              </a:rPr>
              <a:t>, на территории которого зарегистрировано соответствующее транспортное средство, и предварительного заключения, выданного полицией.</a:t>
            </a:r>
            <a:endParaRPr lang="en-US" cap="none" dirty="0">
              <a:solidFill>
                <a:prstClr val="black">
                  <a:lumMod val="75000"/>
                  <a:lumOff val="25000"/>
                </a:prstClr>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73632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92945" y="465999"/>
            <a:ext cx="5169882" cy="353535"/>
          </a:xfrm>
          <a:prstGeom prst="rect">
            <a:avLst/>
          </a:prstGeom>
        </p:spPr>
        <p:txBody>
          <a:bodyPr vert="horz" lIns="82953" tIns="41476" rIns="82953" bIns="41476" rtlCol="0" anchor="b">
            <a:normAutofit fontScale="92500" lnSpcReduction="20000"/>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размещение рекламы </a:t>
            </a:r>
            <a:endParaRPr lang="ro-RO"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7"/>
          <p:cNvSpPr txBox="1">
            <a:spLocks/>
          </p:cNvSpPr>
          <p:nvPr/>
        </p:nvSpPr>
        <p:spPr>
          <a:xfrm>
            <a:off x="655508" y="610528"/>
            <a:ext cx="4944103" cy="5694478"/>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2">
              <a:lnSpc>
                <a:spcPct val="100000"/>
              </a:lnSpc>
              <a:spcBef>
                <a:spcPts val="544"/>
              </a:spcBef>
            </a:pPr>
            <a:endParaRPr lang="ru-RU" sz="1089" b="1" dirty="0">
              <a:latin typeface="Times New Roman" panose="02020603050405020304" pitchFamily="18" charset="0"/>
              <a:cs typeface="Times New Roman" panose="02020603050405020304" pitchFamily="18" charset="0"/>
            </a:endParaRPr>
          </a:p>
          <a:p>
            <a:pPr indent="414772" algn="just">
              <a:lnSpc>
                <a:spcPct val="100000"/>
              </a:lnSpc>
              <a:spcBef>
                <a:spcPts val="544"/>
              </a:spcBef>
            </a:pPr>
            <a:r>
              <a:rPr lang="ru-RU" sz="1200" b="1" dirty="0">
                <a:latin typeface="Times New Roman" panose="02020603050405020304" pitchFamily="18" charset="0"/>
                <a:cs typeface="Times New Roman" panose="02020603050405020304" pitchFamily="18" charset="0"/>
              </a:rPr>
              <a:t>Субъектами налогообложения </a:t>
            </a:r>
            <a:r>
              <a:rPr lang="ru-RU" sz="1200" dirty="0">
                <a:latin typeface="Times New Roman" panose="02020603050405020304" pitchFamily="18" charset="0"/>
                <a:cs typeface="Times New Roman" panose="02020603050405020304" pitchFamily="18" charset="0"/>
              </a:rPr>
              <a:t>являются юридические лица или физические лица, зарегистрированные в качестве предпринимателей, </a:t>
            </a:r>
            <a:r>
              <a:rPr lang="ru-RU" sz="1200" u="sng" dirty="0">
                <a:latin typeface="Times New Roman" panose="02020603050405020304" pitchFamily="18" charset="0"/>
                <a:cs typeface="Times New Roman" panose="02020603050405020304" pitchFamily="18" charset="0"/>
              </a:rPr>
              <a:t>размещающие и/или распространяющие рекламную информацию</a:t>
            </a:r>
            <a:r>
              <a:rPr lang="ru-RU" sz="1200" dirty="0">
                <a:latin typeface="Times New Roman" panose="02020603050405020304" pitchFamily="18" charset="0"/>
                <a:cs typeface="Times New Roman" panose="02020603050405020304" pitchFamily="18" charset="0"/>
              </a:rPr>
              <a:t> (</a:t>
            </a:r>
            <a:r>
              <a:rPr lang="ru-RU" sz="1200" i="1" dirty="0">
                <a:latin typeface="Times New Roman" panose="02020603050405020304" pitchFamily="18" charset="0"/>
                <a:cs typeface="Times New Roman" panose="02020603050405020304" pitchFamily="18" charset="0"/>
              </a:rPr>
              <a:t>за исключением наружной рекламы</a:t>
            </a:r>
            <a:r>
              <a:rPr lang="ru-RU" sz="1200" dirty="0">
                <a:latin typeface="Times New Roman" panose="02020603050405020304" pitchFamily="18" charset="0"/>
                <a:cs typeface="Times New Roman" panose="02020603050405020304" pitchFamily="18" charset="0"/>
              </a:rPr>
              <a:t>) через кинообслуживание, телефонные, телеграфные и телексные линии, </a:t>
            </a:r>
            <a:r>
              <a:rPr lang="ru-RU" sz="1200" strike="sngStrike" dirty="0">
                <a:solidFill>
                  <a:srgbClr val="C00000"/>
                </a:solidFill>
                <a:latin typeface="Times New Roman" panose="02020603050405020304" pitchFamily="18" charset="0"/>
                <a:cs typeface="Times New Roman" panose="02020603050405020304" pitchFamily="18" charset="0"/>
              </a:rPr>
              <a:t>посредством транспортных средств</a:t>
            </a:r>
            <a:r>
              <a:rPr lang="ru-RU" sz="1200" dirty="0">
                <a:latin typeface="Times New Roman" panose="02020603050405020304" pitchFamily="18" charset="0"/>
                <a:cs typeface="Times New Roman" panose="02020603050405020304" pitchFamily="18" charset="0"/>
              </a:rPr>
              <a:t>, при помощи других средств (</a:t>
            </a:r>
            <a:r>
              <a:rPr lang="ru-RU" sz="1200" i="1" dirty="0">
                <a:latin typeface="Times New Roman" panose="02020603050405020304" pitchFamily="18" charset="0"/>
                <a:cs typeface="Times New Roman" panose="02020603050405020304" pitchFamily="18" charset="0"/>
              </a:rPr>
              <a:t>кроме телевидения, Интернета, радио, периодической печати, иной печатной продукции</a:t>
            </a:r>
            <a:r>
              <a:rPr lang="ru-RU" sz="1200" dirty="0">
                <a:latin typeface="Times New Roman" panose="02020603050405020304" pitchFamily="18" charset="0"/>
                <a:cs typeface="Times New Roman" panose="02020603050405020304" pitchFamily="18" charset="0"/>
              </a:rPr>
              <a:t>)</a:t>
            </a:r>
            <a:r>
              <a:rPr lang="ro-RO" sz="1200" dirty="0">
                <a:latin typeface="Times New Roman" panose="02020603050405020304" pitchFamily="18" charset="0"/>
                <a:cs typeface="Times New Roman" panose="02020603050405020304" pitchFamily="18" charset="0"/>
              </a:rPr>
              <a:t>.</a:t>
            </a:r>
          </a:p>
          <a:p>
            <a:pPr indent="414772" algn="just">
              <a:lnSpc>
                <a:spcPct val="100000"/>
              </a:lnSpc>
              <a:spcBef>
                <a:spcPts val="544"/>
              </a:spcBef>
            </a:pPr>
            <a:r>
              <a:rPr lang="ru-RU" sz="1200" b="1" dirty="0">
                <a:latin typeface="Times New Roman" panose="02020603050405020304" pitchFamily="18" charset="0"/>
                <a:cs typeface="Times New Roman" panose="02020603050405020304" pitchFamily="18" charset="0"/>
              </a:rPr>
              <a:t>Объектом налогообложения </a:t>
            </a:r>
            <a:r>
              <a:rPr lang="ru-RU" sz="1200" dirty="0">
                <a:latin typeface="Times New Roman" panose="02020603050405020304" pitchFamily="18" charset="0"/>
                <a:cs typeface="Times New Roman" panose="02020603050405020304" pitchFamily="18" charset="0"/>
              </a:rPr>
              <a:t>являются услуги по размещению и/или распространению рекламных объявлений через кино- и </a:t>
            </a:r>
            <a:r>
              <a:rPr lang="ru-RU" sz="1200" dirty="0" err="1">
                <a:latin typeface="Times New Roman" panose="02020603050405020304" pitchFamily="18" charset="0"/>
                <a:cs typeface="Times New Roman" panose="02020603050405020304" pitchFamily="18" charset="0"/>
              </a:rPr>
              <a:t>видеообслуживание</a:t>
            </a:r>
            <a:r>
              <a:rPr lang="ru-RU" sz="1200" dirty="0">
                <a:latin typeface="Times New Roman" panose="02020603050405020304" pitchFamily="18" charset="0"/>
                <a:cs typeface="Times New Roman" panose="02020603050405020304" pitchFamily="18" charset="0"/>
              </a:rPr>
              <a:t>, телефонные, телеграфные и телексные линии, </a:t>
            </a:r>
            <a:r>
              <a:rPr lang="ru-RU" sz="1200" strike="sngStrike" dirty="0">
                <a:solidFill>
                  <a:srgbClr val="C00000"/>
                </a:solidFill>
                <a:latin typeface="Times New Roman" panose="02020603050405020304" pitchFamily="18" charset="0"/>
                <a:cs typeface="Times New Roman" panose="02020603050405020304" pitchFamily="18" charset="0"/>
              </a:rPr>
              <a:t>посредством транспортных средств</a:t>
            </a:r>
            <a:r>
              <a:rPr lang="ru-RU" sz="1200" strike="sngStrike"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при помощи других средств (кроме телевидения, Интернета, радио, периодической печати, иной печатной продукции</a:t>
            </a:r>
            <a:r>
              <a:rPr lang="ro-RO" sz="1200" dirty="0">
                <a:latin typeface="Times New Roman" panose="02020603050405020304" pitchFamily="18" charset="0"/>
                <a:cs typeface="Times New Roman" panose="02020603050405020304" pitchFamily="18" charset="0"/>
              </a:rPr>
              <a:t>).</a:t>
            </a:r>
          </a:p>
          <a:p>
            <a:pPr indent="414772" algn="just">
              <a:lnSpc>
                <a:spcPct val="100000"/>
              </a:lnSpc>
              <a:spcBef>
                <a:spcPts val="544"/>
              </a:spcBef>
            </a:pPr>
            <a:r>
              <a:rPr lang="ru-RU" sz="1200" b="1" dirty="0">
                <a:latin typeface="Times New Roman" panose="02020603050405020304" pitchFamily="18" charset="0"/>
                <a:cs typeface="Times New Roman" panose="02020603050405020304" pitchFamily="18" charset="0"/>
              </a:rPr>
              <a:t>Налогооблагаемой базой </a:t>
            </a:r>
            <a:r>
              <a:rPr lang="ru-RU" sz="1200" dirty="0">
                <a:latin typeface="Times New Roman" panose="02020603050405020304" pitchFamily="18" charset="0"/>
                <a:cs typeface="Times New Roman" panose="02020603050405020304" pitchFamily="18" charset="0"/>
              </a:rPr>
              <a:t>является </a:t>
            </a:r>
            <a:r>
              <a:rPr lang="ru-RU" sz="1200" b="1" dirty="0">
                <a:latin typeface="Times New Roman" panose="02020603050405020304" pitchFamily="18" charset="0"/>
                <a:cs typeface="Times New Roman" panose="02020603050405020304" pitchFamily="18" charset="0"/>
              </a:rPr>
              <a:t>доход от продажи услуг </a:t>
            </a:r>
            <a:r>
              <a:rPr lang="ru-RU" sz="1200" dirty="0">
                <a:latin typeface="Times New Roman" panose="02020603050405020304" pitchFamily="18" charset="0"/>
                <a:cs typeface="Times New Roman" panose="02020603050405020304" pitchFamily="18" charset="0"/>
              </a:rPr>
              <a:t>по размещению и/или распространению рекламы через кино- и видео обслуживание, телефонные, телеграфные и телексные линии, посредством транспортных средств, при помощи других средств (</a:t>
            </a:r>
            <a:r>
              <a:rPr lang="ru-RU" sz="1200" i="1" dirty="0">
                <a:latin typeface="Times New Roman" panose="02020603050405020304" pitchFamily="18" charset="0"/>
                <a:cs typeface="Times New Roman" panose="02020603050405020304" pitchFamily="18" charset="0"/>
              </a:rPr>
              <a:t>кроме телевидения, Интернета, радио, периодической печати, иной печатной продукции</a:t>
            </a:r>
            <a:r>
              <a:rPr lang="ru-RU" sz="1200" dirty="0">
                <a:latin typeface="Times New Roman" panose="02020603050405020304" pitchFamily="18" charset="0"/>
                <a:cs typeface="Times New Roman" panose="02020603050405020304" pitchFamily="18" charset="0"/>
              </a:rPr>
              <a:t>), </a:t>
            </a:r>
            <a:r>
              <a:rPr lang="ru-RU" sz="1200" i="1" dirty="0">
                <a:latin typeface="Times New Roman" panose="02020603050405020304" pitchFamily="18" charset="0"/>
                <a:cs typeface="Times New Roman" panose="02020603050405020304" pitchFamily="18" charset="0"/>
              </a:rPr>
              <a:t>за исключением размещения наружной рекламы.</a:t>
            </a:r>
          </a:p>
          <a:p>
            <a:pPr indent="414772" algn="just">
              <a:lnSpc>
                <a:spcPct val="100000"/>
              </a:lnSpc>
              <a:spcBef>
                <a:spcPts val="544"/>
              </a:spcBef>
            </a:pPr>
            <a:r>
              <a:rPr lang="ru-RU" sz="1200" b="1"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                 Порядок исчисления сбора:</a:t>
            </a:r>
          </a:p>
          <a:p>
            <a:pPr algn="l">
              <a:lnSpc>
                <a:spcPct val="100000"/>
              </a:lnSpc>
            </a:pPr>
            <a:r>
              <a:rPr lang="ru-RU" sz="1200" dirty="0">
                <a:latin typeface="Times New Roman" panose="02020603050405020304" pitchFamily="18" charset="0"/>
                <a:cs typeface="Times New Roman" panose="02020603050405020304" pitchFamily="18" charset="0"/>
              </a:rPr>
              <a:t>     налогооблагаемая база </a:t>
            </a:r>
            <a:r>
              <a:rPr lang="ro-MD" sz="1200" dirty="0">
                <a:latin typeface="Times New Roman" panose="02020603050405020304" pitchFamily="18" charset="0"/>
                <a:cs typeface="Times New Roman" panose="02020603050405020304" pitchFamily="18" charset="0"/>
              </a:rPr>
              <a:t>x </a:t>
            </a:r>
            <a:r>
              <a:rPr lang="ru-RU" sz="1200" dirty="0">
                <a:latin typeface="Times New Roman" panose="02020603050405020304" pitchFamily="18" charset="0"/>
                <a:cs typeface="Times New Roman" panose="02020603050405020304" pitchFamily="18" charset="0"/>
              </a:rPr>
              <a:t>ставку, установленную ОМПУ по месту  оказания услуг по размещению и/или распространению рекламы, размещению и/или распространению рекламы </a:t>
            </a:r>
            <a:endParaRPr lang="ru-RU" sz="1200" dirty="0" smtClean="0">
              <a:latin typeface="Times New Roman" panose="02020603050405020304" pitchFamily="18" charset="0"/>
              <a:cs typeface="Times New Roman" panose="02020603050405020304" pitchFamily="18" charset="0"/>
            </a:endParaRPr>
          </a:p>
          <a:p>
            <a:pPr algn="l">
              <a:lnSpc>
                <a:spcPct val="100000"/>
              </a:lnSpc>
            </a:pPr>
            <a:r>
              <a:rPr lang="ru-RU" sz="1200" b="1"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                              Льготы</a:t>
            </a:r>
            <a:endParaRPr lang="ru-RU" sz="1200" b="1" dirty="0">
              <a:latin typeface="Times New Roman" panose="02020603050405020304" pitchFamily="18" charset="0"/>
              <a:cs typeface="Times New Roman" panose="02020603050405020304" pitchFamily="18" charset="0"/>
            </a:endParaRPr>
          </a:p>
          <a:p>
            <a:pPr>
              <a:lnSpc>
                <a:spcPct val="100000"/>
              </a:lnSpc>
            </a:pPr>
            <a:r>
              <a:rPr lang="ru-RU" sz="1200" dirty="0">
                <a:latin typeface="Times New Roman" panose="02020603050405020304" pitchFamily="18" charset="0"/>
                <a:cs typeface="Times New Roman" panose="02020603050405020304" pitchFamily="18" charset="0"/>
              </a:rPr>
              <a:t>Для </a:t>
            </a:r>
            <a:r>
              <a:rPr lang="ru-RU" sz="1200" u="sng" dirty="0">
                <a:latin typeface="Times New Roman" panose="02020603050405020304" pitchFamily="18" charset="0"/>
                <a:cs typeface="Times New Roman" panose="02020603050405020304" pitchFamily="18" charset="0"/>
              </a:rPr>
              <a:t>производителей и распространителей социальной рекламы </a:t>
            </a:r>
            <a:r>
              <a:rPr lang="ru-RU" sz="1200" dirty="0">
                <a:latin typeface="Times New Roman" panose="02020603050405020304" pitchFamily="18" charset="0"/>
                <a:cs typeface="Times New Roman" panose="02020603050405020304" pitchFamily="18" charset="0"/>
              </a:rPr>
              <a:t>и рекламы на почтовых отправлениях</a:t>
            </a:r>
            <a:r>
              <a:rPr lang="ru-RU" sz="1200" dirty="0">
                <a:solidFill>
                  <a:schemeClr val="accent1"/>
                </a:solidFill>
                <a:latin typeface="Times New Roman" panose="02020603050405020304" pitchFamily="18" charset="0"/>
                <a:cs typeface="Times New Roman" panose="02020603050405020304" pitchFamily="18" charset="0"/>
              </a:rPr>
              <a:t> </a:t>
            </a:r>
            <a:endParaRPr lang="ro-RO" sz="1200" dirty="0">
              <a:solidFill>
                <a:schemeClr val="accent1"/>
              </a:solidFill>
              <a:latin typeface="Times New Roman" panose="02020603050405020304" pitchFamily="18" charset="0"/>
              <a:cs typeface="Times New Roman" panose="02020603050405020304" pitchFamily="18" charset="0"/>
            </a:endParaRPr>
          </a:p>
        </p:txBody>
      </p:sp>
      <p:sp>
        <p:nvSpPr>
          <p:cNvPr id="3" name="Стрелка вправо 2"/>
          <p:cNvSpPr/>
          <p:nvPr/>
        </p:nvSpPr>
        <p:spPr>
          <a:xfrm>
            <a:off x="5908863" y="1261823"/>
            <a:ext cx="287513" cy="466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pic>
        <p:nvPicPr>
          <p:cNvPr id="7" name="Рисунок 6"/>
          <p:cNvPicPr>
            <a:picLocks noChangeAspect="1"/>
          </p:cNvPicPr>
          <p:nvPr/>
        </p:nvPicPr>
        <p:blipFill>
          <a:blip r:embed="rId3"/>
          <a:stretch>
            <a:fillRect/>
          </a:stretch>
        </p:blipFill>
        <p:spPr>
          <a:xfrm>
            <a:off x="5834674" y="3874086"/>
            <a:ext cx="287520" cy="319103"/>
          </a:xfrm>
          <a:prstGeom prst="rect">
            <a:avLst/>
          </a:prstGeom>
        </p:spPr>
      </p:pic>
      <p:sp>
        <p:nvSpPr>
          <p:cNvPr id="8" name="TextBox 7"/>
          <p:cNvSpPr txBox="1"/>
          <p:nvPr/>
        </p:nvSpPr>
        <p:spPr>
          <a:xfrm>
            <a:off x="6357257" y="931817"/>
            <a:ext cx="4981303" cy="4588436"/>
          </a:xfrm>
          <a:prstGeom prst="rect">
            <a:avLst/>
          </a:prstGeom>
          <a:noFill/>
        </p:spPr>
        <p:txBody>
          <a:bodyPr wrap="square" rtlCol="0">
            <a:spAutoFit/>
          </a:bodyPr>
          <a:lstStyle/>
          <a:p>
            <a:pPr algn="just"/>
            <a:r>
              <a:rPr lang="ru-RU" sz="1200" b="1" dirty="0">
                <a:latin typeface="Times New Roman" panose="02020603050405020304" pitchFamily="18" charset="0"/>
                <a:cs typeface="Times New Roman" panose="02020603050405020304" pitchFamily="18" charset="0"/>
              </a:rPr>
              <a:t>     Субъектами </a:t>
            </a:r>
            <a:r>
              <a:rPr lang="ru-RU" sz="1200" b="1" dirty="0">
                <a:latin typeface="Times New Roman" panose="02020603050405020304" pitchFamily="18" charset="0"/>
                <a:cs typeface="Times New Roman" panose="02020603050405020304" pitchFamily="18" charset="0"/>
              </a:rPr>
              <a:t>налогообложения </a:t>
            </a:r>
            <a:r>
              <a:rPr lang="ru-RU" sz="1200" dirty="0">
                <a:latin typeface="Times New Roman" panose="02020603050405020304" pitchFamily="18" charset="0"/>
                <a:cs typeface="Times New Roman" panose="02020603050405020304" pitchFamily="18" charset="0"/>
              </a:rPr>
              <a:t>являются </a:t>
            </a:r>
            <a:r>
              <a:rPr lang="ru-RU" sz="1200" dirty="0">
                <a:latin typeface="Times New Roman" panose="02020603050405020304" pitchFamily="18" charset="0"/>
                <a:cs typeface="Times New Roman" panose="02020603050405020304" pitchFamily="18" charset="0"/>
              </a:rPr>
              <a:t>юридические </a:t>
            </a:r>
            <a:r>
              <a:rPr lang="ru-RU" sz="1200" dirty="0">
                <a:latin typeface="Times New Roman" panose="02020603050405020304" pitchFamily="18" charset="0"/>
                <a:cs typeface="Times New Roman" panose="02020603050405020304" pitchFamily="18" charset="0"/>
              </a:rPr>
              <a:t>лица или физические лица, зарегистрированные в качестве предпринимателей, </a:t>
            </a:r>
            <a:r>
              <a:rPr lang="ru-RU" sz="1200" u="sng" dirty="0">
                <a:latin typeface="Times New Roman" panose="02020603050405020304" pitchFamily="18" charset="0"/>
                <a:cs typeface="Times New Roman" panose="02020603050405020304" pitchFamily="18" charset="0"/>
              </a:rPr>
              <a:t>размещающие и/или распространяющие рекламную информацию</a:t>
            </a:r>
            <a:r>
              <a:rPr lang="ru-RU" sz="1200" dirty="0">
                <a:latin typeface="Times New Roman" panose="02020603050405020304" pitchFamily="18" charset="0"/>
                <a:cs typeface="Times New Roman" panose="02020603050405020304" pitchFamily="18" charset="0"/>
              </a:rPr>
              <a:t> (</a:t>
            </a:r>
            <a:r>
              <a:rPr lang="ru-RU" sz="1200" i="1" dirty="0">
                <a:latin typeface="Times New Roman" panose="02020603050405020304" pitchFamily="18" charset="0"/>
                <a:cs typeface="Times New Roman" panose="02020603050405020304" pitchFamily="18" charset="0"/>
              </a:rPr>
              <a:t>за исключением наружной рекламы</a:t>
            </a:r>
            <a:r>
              <a:rPr lang="ru-RU" sz="1200" dirty="0">
                <a:latin typeface="Times New Roman" panose="02020603050405020304" pitchFamily="18" charset="0"/>
                <a:cs typeface="Times New Roman" panose="02020603050405020304" pitchFamily="18" charset="0"/>
              </a:rPr>
              <a:t>) через кинообслуживание, телефонные, телеграфные и телексные линии, при помощи других средств (кроме телевидения, Интернета, радио, периодической печати, иной печатной продукции</a:t>
            </a:r>
            <a:r>
              <a:rPr lang="ru-RU"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just"/>
            <a:r>
              <a:rPr lang="ru-RU" sz="1200" b="1" dirty="0">
                <a:latin typeface="Times New Roman" panose="02020603050405020304" pitchFamily="18" charset="0"/>
                <a:cs typeface="Times New Roman" panose="02020603050405020304" pitchFamily="18" charset="0"/>
              </a:rPr>
              <a:t>      Объектом </a:t>
            </a:r>
            <a:r>
              <a:rPr lang="ru-RU" sz="1200" b="1" dirty="0">
                <a:latin typeface="Times New Roman" panose="02020603050405020304" pitchFamily="18" charset="0"/>
                <a:cs typeface="Times New Roman" panose="02020603050405020304" pitchFamily="18" charset="0"/>
              </a:rPr>
              <a:t>налогообложения </a:t>
            </a:r>
            <a:r>
              <a:rPr lang="ru-RU" sz="1200" dirty="0">
                <a:latin typeface="Times New Roman" panose="02020603050405020304" pitchFamily="18" charset="0"/>
                <a:cs typeface="Times New Roman" panose="02020603050405020304" pitchFamily="18" charset="0"/>
              </a:rPr>
              <a:t>являются </a:t>
            </a:r>
            <a:r>
              <a:rPr lang="ru-RU" sz="1200" dirty="0">
                <a:latin typeface="Times New Roman" panose="02020603050405020304" pitchFamily="18" charset="0"/>
                <a:cs typeface="Times New Roman" panose="02020603050405020304" pitchFamily="18" charset="0"/>
              </a:rPr>
              <a:t>услуги по размещению и/или распространению рекламных объявлений через кино- и </a:t>
            </a:r>
            <a:r>
              <a:rPr lang="ru-RU" sz="1200" dirty="0" err="1">
                <a:latin typeface="Times New Roman" panose="02020603050405020304" pitchFamily="18" charset="0"/>
                <a:cs typeface="Times New Roman" panose="02020603050405020304" pitchFamily="18" charset="0"/>
              </a:rPr>
              <a:t>видеообслуживание</a:t>
            </a:r>
            <a:r>
              <a:rPr lang="ru-RU" sz="1200" dirty="0">
                <a:latin typeface="Times New Roman" panose="02020603050405020304" pitchFamily="18" charset="0"/>
                <a:cs typeface="Times New Roman" panose="02020603050405020304" pitchFamily="18" charset="0"/>
              </a:rPr>
              <a:t>, телефонные, телеграфные и телексные линии, </a:t>
            </a:r>
            <a:r>
              <a:rPr lang="ru-RU" sz="1200" b="1" dirty="0">
                <a:solidFill>
                  <a:srgbClr val="C00000"/>
                </a:solidFill>
                <a:latin typeface="Times New Roman" panose="02020603050405020304" pitchFamily="18" charset="0"/>
                <a:cs typeface="Times New Roman" panose="02020603050405020304" pitchFamily="18" charset="0"/>
              </a:rPr>
              <a:t>через принадлежащие </a:t>
            </a:r>
            <a:r>
              <a:rPr lang="ru-RU" sz="1200" b="1" dirty="0" err="1">
                <a:solidFill>
                  <a:srgbClr val="C00000"/>
                </a:solidFill>
                <a:latin typeface="Times New Roman" panose="02020603050405020304" pitchFamily="18" charset="0"/>
                <a:cs typeface="Times New Roman" panose="02020603050405020304" pitchFamily="18" charset="0"/>
              </a:rPr>
              <a:t>рекламораспространителю</a:t>
            </a:r>
            <a:r>
              <a:rPr lang="ru-RU" sz="1200" b="1" dirty="0">
                <a:solidFill>
                  <a:srgbClr val="C00000"/>
                </a:solidFill>
                <a:latin typeface="Times New Roman" panose="02020603050405020304" pitchFamily="18" charset="0"/>
                <a:cs typeface="Times New Roman" panose="02020603050405020304" pitchFamily="18" charset="0"/>
              </a:rPr>
              <a:t> устройства для наружной рекламы</a:t>
            </a:r>
            <a:r>
              <a:rPr lang="ru-RU" sz="1200" dirty="0">
                <a:latin typeface="Times New Roman" panose="02020603050405020304" pitchFamily="18" charset="0"/>
                <a:cs typeface="Times New Roman" panose="02020603050405020304" pitchFamily="18" charset="0"/>
              </a:rPr>
              <a:t>, с использованием других средств (кроме телевидения, интернета, радио, периодической печати, иной печатной </a:t>
            </a:r>
            <a:r>
              <a:rPr lang="ru-RU" sz="1200" dirty="0">
                <a:latin typeface="Times New Roman" panose="02020603050405020304" pitchFamily="18" charset="0"/>
                <a:cs typeface="Times New Roman" panose="02020603050405020304" pitchFamily="18" charset="0"/>
              </a:rPr>
              <a:t>продукции.</a:t>
            </a:r>
          </a:p>
          <a:p>
            <a:pPr algn="just"/>
            <a:r>
              <a:rPr lang="ru-RU" sz="120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Налогооблагаемой базой </a:t>
            </a:r>
            <a:r>
              <a:rPr lang="ru-RU" sz="1200" dirty="0">
                <a:latin typeface="Times New Roman" panose="02020603050405020304" pitchFamily="18" charset="0"/>
                <a:cs typeface="Times New Roman" panose="02020603050405020304" pitchFamily="18" charset="0"/>
              </a:rPr>
              <a:t>является доход </a:t>
            </a:r>
            <a:r>
              <a:rPr lang="ru-RU" sz="1200" dirty="0">
                <a:latin typeface="Times New Roman" panose="02020603050405020304" pitchFamily="18" charset="0"/>
                <a:cs typeface="Times New Roman" panose="02020603050405020304" pitchFamily="18" charset="0"/>
              </a:rPr>
              <a:t>от продажи услуг по размещению и/или распространению рекламы через кино- и </a:t>
            </a:r>
            <a:r>
              <a:rPr lang="ru-RU" sz="1200" dirty="0" err="1">
                <a:latin typeface="Times New Roman" panose="02020603050405020304" pitchFamily="18" charset="0"/>
                <a:cs typeface="Times New Roman" panose="02020603050405020304" pitchFamily="18" charset="0"/>
              </a:rPr>
              <a:t>видеообслуживание</a:t>
            </a:r>
            <a:r>
              <a:rPr lang="ru-RU" sz="1200" dirty="0">
                <a:latin typeface="Times New Roman" panose="02020603050405020304" pitchFamily="18" charset="0"/>
                <a:cs typeface="Times New Roman" panose="02020603050405020304" pitchFamily="18" charset="0"/>
              </a:rPr>
              <a:t>, телефонные, телеграфные и телексные линии, </a:t>
            </a:r>
            <a:r>
              <a:rPr lang="ru-RU" sz="1200" b="1" dirty="0">
                <a:solidFill>
                  <a:srgbClr val="C00000"/>
                </a:solidFill>
                <a:latin typeface="Times New Roman" panose="02020603050405020304" pitchFamily="18" charset="0"/>
                <a:cs typeface="Times New Roman" panose="02020603050405020304" pitchFamily="18" charset="0"/>
              </a:rPr>
              <a:t>через принадлежащие </a:t>
            </a:r>
            <a:r>
              <a:rPr lang="ru-RU" sz="1200" b="1" dirty="0" err="1">
                <a:solidFill>
                  <a:srgbClr val="C00000"/>
                </a:solidFill>
                <a:latin typeface="Times New Roman" panose="02020603050405020304" pitchFamily="18" charset="0"/>
                <a:cs typeface="Times New Roman" panose="02020603050405020304" pitchFamily="18" charset="0"/>
              </a:rPr>
              <a:t>рекламораспространителю</a:t>
            </a:r>
            <a:r>
              <a:rPr lang="ru-RU" sz="1200" b="1" dirty="0">
                <a:solidFill>
                  <a:srgbClr val="C00000"/>
                </a:solidFill>
                <a:latin typeface="Times New Roman" panose="02020603050405020304" pitchFamily="18" charset="0"/>
                <a:cs typeface="Times New Roman" panose="02020603050405020304" pitchFamily="18" charset="0"/>
              </a:rPr>
              <a:t> устройства для наружной рекламы</a:t>
            </a:r>
            <a:r>
              <a:rPr lang="ru-RU" sz="1200" dirty="0">
                <a:latin typeface="Times New Roman" panose="02020603050405020304" pitchFamily="18" charset="0"/>
                <a:cs typeface="Times New Roman" panose="02020603050405020304" pitchFamily="18" charset="0"/>
              </a:rPr>
              <a:t>, с использованием других средств (кроме телевидения, интернета, радио, периодической печати, иной печатной продукции), за исключением размещения наружной </a:t>
            </a:r>
            <a:r>
              <a:rPr lang="ru-RU" sz="1200" dirty="0">
                <a:latin typeface="Times New Roman" panose="02020603050405020304" pitchFamily="18" charset="0"/>
                <a:cs typeface="Times New Roman" panose="02020603050405020304" pitchFamily="18" charset="0"/>
              </a:rPr>
              <a:t>рекламы</a:t>
            </a:r>
          </a:p>
          <a:p>
            <a:pPr indent="414772" algn="just">
              <a:spcBef>
                <a:spcPts val="544"/>
              </a:spcBef>
            </a:pPr>
            <a:r>
              <a:rPr lang="ru-RU" sz="120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Льготы </a:t>
            </a:r>
          </a:p>
          <a:p>
            <a:r>
              <a:rPr lang="ru-RU" sz="1200" b="1" dirty="0">
                <a:solidFill>
                  <a:srgbClr val="C00000"/>
                </a:solidFill>
                <a:latin typeface="Times New Roman" panose="02020603050405020304" pitchFamily="18" charset="0"/>
                <a:cs typeface="Times New Roman" panose="02020603050405020304" pitchFamily="18" charset="0"/>
              </a:rPr>
              <a:t>распространители сообщений, представляющих общественный </a:t>
            </a:r>
            <a:r>
              <a:rPr lang="ru-RU" sz="1200" b="1" dirty="0" smtClean="0">
                <a:solidFill>
                  <a:srgbClr val="C00000"/>
                </a:solidFill>
                <a:latin typeface="Times New Roman" panose="02020603050405020304" pitchFamily="18" charset="0"/>
                <a:cs typeface="Times New Roman" panose="02020603050405020304" pitchFamily="18" charset="0"/>
              </a:rPr>
              <a:t>интерес</a:t>
            </a:r>
            <a:endParaRPr lang="ru-RU" sz="12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695407" y="5442857"/>
            <a:ext cx="6148250" cy="1384995"/>
          </a:xfrm>
          <a:prstGeom prst="rect">
            <a:avLst/>
          </a:prstGeom>
          <a:noFill/>
        </p:spPr>
        <p:txBody>
          <a:bodyPr wrap="square" rtlCol="0">
            <a:spAutoFit/>
          </a:bodyPr>
          <a:lstStyle/>
          <a:p>
            <a:r>
              <a:rPr lang="ru-RU" sz="1200" b="1" dirty="0">
                <a:solidFill>
                  <a:srgbClr val="7030A0"/>
                </a:solidFill>
                <a:latin typeface="Times New Roman" panose="02020603050405020304" pitchFamily="18" charset="0"/>
                <a:cs typeface="Times New Roman" panose="02020603050405020304" pitchFamily="18" charset="0"/>
              </a:rPr>
              <a:t>*</a:t>
            </a:r>
            <a:r>
              <a:rPr lang="ru-RU" sz="1200" dirty="0">
                <a:solidFill>
                  <a:srgbClr val="7030A0"/>
                </a:solidFill>
                <a:latin typeface="Times New Roman" panose="02020603050405020304" pitchFamily="18" charset="0"/>
                <a:cs typeface="Times New Roman" panose="02020603050405020304" pitchFamily="18" charset="0"/>
              </a:rPr>
              <a:t>  </a:t>
            </a:r>
            <a:r>
              <a:rPr lang="ru-RU" sz="1200" b="1" i="1" dirty="0" err="1">
                <a:solidFill>
                  <a:srgbClr val="7030A0"/>
                </a:solidFill>
                <a:latin typeface="Times New Roman" panose="02020603050405020304" pitchFamily="18" charset="0"/>
                <a:cs typeface="Times New Roman" panose="02020603050405020304" pitchFamily="18" charset="0"/>
              </a:rPr>
              <a:t>Рекламораспространитель</a:t>
            </a:r>
            <a:r>
              <a:rPr lang="ru-RU" sz="1200" dirty="0">
                <a:solidFill>
                  <a:srgbClr val="7030A0"/>
                </a:solidFill>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любое лицо, включая средства массовой информации, распространяющее рекламу потребителям рекламы (ч. 7)) ст. 288).</a:t>
            </a:r>
          </a:p>
          <a:p>
            <a:r>
              <a:rPr lang="ru-RU" sz="1200" b="1" dirty="0">
                <a:solidFill>
                  <a:srgbClr val="7030A0"/>
                </a:solidFill>
                <a:latin typeface="Times New Roman" panose="02020603050405020304" pitchFamily="18" charset="0"/>
                <a:cs typeface="Times New Roman" panose="02020603050405020304" pitchFamily="18" charset="0"/>
              </a:rPr>
              <a:t>* </a:t>
            </a:r>
            <a:r>
              <a:rPr lang="ru-RU" sz="1200" dirty="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Сообщение, представляющее общественный интерес</a:t>
            </a:r>
            <a:r>
              <a:rPr lang="ru-RU" sz="1200" i="1" dirty="0">
                <a:solidFill>
                  <a:srgbClr val="7030A0"/>
                </a:solidFill>
                <a:latin typeface="Times New Roman" panose="02020603050405020304" pitchFamily="18" charset="0"/>
                <a:cs typeface="Times New Roman" panose="02020603050405020304" pitchFamily="18" charset="0"/>
              </a:rPr>
              <a:t> </a:t>
            </a:r>
            <a:r>
              <a:rPr lang="ru-RU" sz="1200" dirty="0">
                <a:solidFill>
                  <a:srgbClr val="7030A0"/>
                </a:solidFill>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реклама, предметом которой является продвижение ценностей, идей и/или целей общественного либо </a:t>
            </a:r>
            <a:r>
              <a:rPr lang="ru-RU" sz="1200" dirty="0" err="1">
                <a:latin typeface="Times New Roman" panose="02020603050405020304" pitchFamily="18" charset="0"/>
                <a:cs typeface="Times New Roman" panose="02020603050405020304" pitchFamily="18" charset="0"/>
              </a:rPr>
              <a:t>коммунитарного</a:t>
            </a:r>
            <a:r>
              <a:rPr lang="ru-RU" sz="1200" dirty="0">
                <a:latin typeface="Times New Roman" panose="02020603050405020304" pitchFamily="18" charset="0"/>
                <a:cs typeface="Times New Roman" panose="02020603050405020304" pitchFamily="18" charset="0"/>
              </a:rPr>
              <a:t> значения, распространяемая в целях повышения степени осведомленности, изменения отношения и социального поведения, предотвращения и противодействия социальным порокам. (ч. 9) ст. 288)</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293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435429"/>
            <a:ext cx="8456024" cy="487680"/>
          </a:xfrm>
        </p:spPr>
        <p:txBody>
          <a:bodyPr>
            <a:noAutofit/>
          </a:bodyPr>
          <a:lstStyle/>
          <a:p>
            <a:r>
              <a:rPr lang="ru-RU" sz="1800" b="1" dirty="0" smtClean="0">
                <a:solidFill>
                  <a:srgbClr val="FF0000"/>
                </a:solidFill>
                <a:latin typeface="Bookman Old Style" panose="02050604050505020204" pitchFamily="18" charset="0"/>
                <a:cs typeface="Times New Roman" panose="02020603050405020304" pitchFamily="18" charset="0"/>
              </a:rPr>
              <a:t>                         Субъекты </a:t>
            </a:r>
            <a:r>
              <a:rPr lang="ru-RU" sz="1800" b="1" dirty="0">
                <a:solidFill>
                  <a:srgbClr val="FF0000"/>
                </a:solidFill>
                <a:latin typeface="Bookman Old Style" panose="02050604050505020204" pitchFamily="18" charset="0"/>
                <a:cs typeface="Times New Roman" panose="02020603050405020304" pitchFamily="18" charset="0"/>
              </a:rPr>
              <a:t>налогообложения:</a:t>
            </a:r>
            <a:br>
              <a:rPr lang="ru-RU" sz="1800" b="1" dirty="0">
                <a:solidFill>
                  <a:srgbClr val="FF0000"/>
                </a:solidFill>
                <a:latin typeface="Bookman Old Style" panose="02050604050505020204" pitchFamily="18" charset="0"/>
                <a:cs typeface="Times New Roman" panose="02020603050405020304" pitchFamily="18" charset="0"/>
              </a:rPr>
            </a:br>
            <a:endParaRPr lang="ru-RU" sz="1800" b="1" dirty="0">
              <a:solidFill>
                <a:srgbClr val="FF0000"/>
              </a:solidFill>
              <a:latin typeface="Bookman Old Style" panose="02050604050505020204" pitchFamily="18" charset="0"/>
              <a:cs typeface="Times New Roman" panose="02020603050405020304" pitchFamily="18" charset="0"/>
            </a:endParaRPr>
          </a:p>
        </p:txBody>
      </p:sp>
      <p:sp>
        <p:nvSpPr>
          <p:cNvPr id="3" name="Объект 2"/>
          <p:cNvSpPr>
            <a:spLocks noGrp="1"/>
          </p:cNvSpPr>
          <p:nvPr>
            <p:ph sz="quarter" idx="13"/>
          </p:nvPr>
        </p:nvSpPr>
        <p:spPr>
          <a:xfrm>
            <a:off x="452846" y="923109"/>
            <a:ext cx="9974519" cy="4368744"/>
          </a:xfrm>
        </p:spPr>
        <p:txBody>
          <a:bodyPr>
            <a:normAutofit/>
          </a:bodyPr>
          <a:lstStyle/>
          <a:p>
            <a:pPr lvl="0" indent="457200" algn="just">
              <a:spcAft>
                <a:spcPts val="600"/>
              </a:spcAft>
            </a:pPr>
            <a:r>
              <a:rPr lang="ru-RU" sz="1400" dirty="0">
                <a:solidFill>
                  <a:prstClr val="black"/>
                </a:solidFill>
                <a:latin typeface="Times New Roman" panose="02020603050405020304" pitchFamily="18" charset="0"/>
                <a:cs typeface="Times New Roman" panose="02020603050405020304" pitchFamily="18" charset="0"/>
              </a:rPr>
              <a:t> </a:t>
            </a:r>
            <a:r>
              <a:rPr lang="ru-RU" sz="1400" dirty="0">
                <a:solidFill>
                  <a:prstClr val="black"/>
                </a:solidFill>
                <a:latin typeface="Bookman Old Style" panose="02050604050505020204" pitchFamily="18" charset="0"/>
                <a:cs typeface="Times New Roman" panose="02020603050405020304" pitchFamily="18" charset="0"/>
              </a:rPr>
              <a:t>Юридические лица и физические лица, резиденты и нерезиденты Республики Молдова</a:t>
            </a:r>
            <a:r>
              <a:rPr lang="ro-RO" sz="1400" dirty="0">
                <a:solidFill>
                  <a:prstClr val="black"/>
                </a:solidFill>
                <a:latin typeface="Bookman Old Style" panose="02050604050505020204" pitchFamily="18" charset="0"/>
                <a:cs typeface="Times New Roman" panose="02020603050405020304" pitchFamily="18" charset="0"/>
              </a:rPr>
              <a:t>: </a:t>
            </a:r>
            <a:endParaRPr lang="en-US" sz="1400" dirty="0">
              <a:solidFill>
                <a:prstClr val="black"/>
              </a:solidFill>
              <a:latin typeface="Bookman Old Style" panose="02050604050505020204" pitchFamily="18" charset="0"/>
              <a:cs typeface="Times New Roman" panose="02020603050405020304" pitchFamily="18" charset="0"/>
            </a:endParaRPr>
          </a:p>
          <a:p>
            <a:pPr lvl="0" algn="just">
              <a:spcAft>
                <a:spcPts val="600"/>
              </a:spcAft>
              <a:buFont typeface="Wingdings" panose="05000000000000000000" pitchFamily="2" charset="2"/>
              <a:buChar char="Ø"/>
            </a:pPr>
            <a:r>
              <a:rPr lang="ru-RU" sz="1400" b="1" dirty="0">
                <a:solidFill>
                  <a:prstClr val="black"/>
                </a:solidFill>
                <a:latin typeface="Times New Roman" panose="02020603050405020304" pitchFamily="18" charset="0"/>
                <a:cs typeface="Times New Roman" panose="02020603050405020304" pitchFamily="18" charset="0"/>
              </a:rPr>
              <a:t>собственники </a:t>
            </a:r>
            <a:r>
              <a:rPr lang="ru-RU" sz="1400" dirty="0">
                <a:solidFill>
                  <a:prstClr val="black"/>
                </a:solidFill>
                <a:latin typeface="Times New Roman" panose="02020603050405020304" pitchFamily="18" charset="0"/>
                <a:cs typeface="Times New Roman" panose="02020603050405020304" pitchFamily="18" charset="0"/>
              </a:rPr>
              <a:t>недвижимого имущества</a:t>
            </a:r>
            <a:r>
              <a:rPr lang="ro-RO" sz="1400" dirty="0">
                <a:solidFill>
                  <a:prstClr val="black"/>
                </a:solidFill>
                <a:latin typeface="Times New Roman" panose="02020603050405020304" pitchFamily="18" charset="0"/>
                <a:cs typeface="Times New Roman" panose="02020603050405020304" pitchFamily="18" charset="0"/>
              </a:rPr>
              <a:t>; </a:t>
            </a:r>
          </a:p>
          <a:p>
            <a:pPr lvl="0" algn="just">
              <a:spcAft>
                <a:spcPts val="600"/>
              </a:spcAft>
              <a:buFont typeface="Wingdings" panose="05000000000000000000" pitchFamily="2" charset="2"/>
              <a:buChar char="Ø"/>
            </a:pPr>
            <a:r>
              <a:rPr lang="ru-RU" sz="1400" b="1" dirty="0">
                <a:solidFill>
                  <a:prstClr val="black"/>
                </a:solidFill>
                <a:latin typeface="Times New Roman" panose="02020603050405020304" pitchFamily="18" charset="0"/>
                <a:cs typeface="Times New Roman" panose="02020603050405020304" pitchFamily="18" charset="0"/>
              </a:rPr>
              <a:t>арендаторы</a:t>
            </a:r>
            <a:r>
              <a:rPr lang="ru-RU" sz="1400" dirty="0">
                <a:solidFill>
                  <a:prstClr val="black"/>
                </a:solidFill>
                <a:latin typeface="Times New Roman" panose="02020603050405020304" pitchFamily="18" charset="0"/>
                <a:cs typeface="Times New Roman" panose="02020603050405020304" pitchFamily="18" charset="0"/>
              </a:rPr>
              <a:t> сельскохозяйственной недвижимости, являющейся частной собственностью, </a:t>
            </a:r>
            <a:r>
              <a:rPr lang="ru-RU" sz="1400" i="1" dirty="0">
                <a:solidFill>
                  <a:prstClr val="black"/>
                </a:solidFill>
                <a:latin typeface="Times New Roman" panose="02020603050405020304" pitchFamily="18" charset="0"/>
                <a:cs typeface="Times New Roman" panose="02020603050405020304" pitchFamily="18" charset="0"/>
              </a:rPr>
              <a:t>если договором аренды не предусмотрено иное;</a:t>
            </a:r>
          </a:p>
          <a:p>
            <a:pPr lvl="0" algn="just">
              <a:spcAft>
                <a:spcPts val="600"/>
              </a:spcAft>
              <a:buFont typeface="Wingdings" panose="05000000000000000000" pitchFamily="2" charset="2"/>
              <a:buChar char="Ø"/>
            </a:pPr>
            <a:r>
              <a:rPr lang="ru-RU" sz="1400" b="1" dirty="0">
                <a:solidFill>
                  <a:prstClr val="black"/>
                </a:solidFill>
                <a:latin typeface="Times New Roman" panose="02020603050405020304" pitchFamily="18" charset="0"/>
                <a:cs typeface="Times New Roman" panose="02020603050405020304" pitchFamily="18" charset="0"/>
              </a:rPr>
              <a:t>обладатели имущественных прав</a:t>
            </a:r>
            <a:r>
              <a:rPr lang="ru-RU" sz="1400" dirty="0">
                <a:solidFill>
                  <a:prstClr val="black"/>
                </a:solidFill>
                <a:latin typeface="Times New Roman" panose="02020603050405020304" pitchFamily="18" charset="0"/>
                <a:cs typeface="Times New Roman" panose="02020603050405020304" pitchFamily="18" charset="0"/>
              </a:rPr>
              <a:t> (права владения, управления и/или использования) на недвижимое имущество – публичную собственность на территории Республики Молдова;</a:t>
            </a:r>
            <a:r>
              <a:rPr lang="ru-RU" sz="1400" b="1" dirty="0">
                <a:solidFill>
                  <a:prstClr val="black"/>
                </a:solidFill>
                <a:latin typeface="Times New Roman" panose="02020603050405020304" pitchFamily="18" charset="0"/>
                <a:cs typeface="Times New Roman" panose="02020603050405020304" pitchFamily="18" charset="0"/>
              </a:rPr>
              <a:t> </a:t>
            </a:r>
          </a:p>
          <a:p>
            <a:pPr lvl="0" algn="just">
              <a:spcAft>
                <a:spcPts val="600"/>
              </a:spcAft>
              <a:buFont typeface="Wingdings" panose="05000000000000000000" pitchFamily="2" charset="2"/>
              <a:buChar char="Ø"/>
            </a:pPr>
            <a:r>
              <a:rPr lang="ru-RU" sz="1400" b="1" dirty="0">
                <a:solidFill>
                  <a:prstClr val="black"/>
                </a:solidFill>
                <a:latin typeface="Times New Roman" panose="02020603050405020304" pitchFamily="18" charset="0"/>
                <a:cs typeface="Times New Roman" panose="02020603050405020304" pitchFamily="18" charset="0"/>
              </a:rPr>
              <a:t>арендаторы или наниматели </a:t>
            </a:r>
            <a:r>
              <a:rPr lang="ru-RU" sz="1400" dirty="0">
                <a:solidFill>
                  <a:prstClr val="black"/>
                </a:solidFill>
                <a:latin typeface="Times New Roman" panose="02020603050405020304" pitchFamily="18" charset="0"/>
                <a:cs typeface="Times New Roman" panose="02020603050405020304" pitchFamily="18" charset="0"/>
              </a:rPr>
              <a:t>недвижимого имущества публичных органов и учреждений, финансируемых из бюджетов всех уровней;</a:t>
            </a:r>
          </a:p>
          <a:p>
            <a:pPr lvl="0" algn="just">
              <a:spcAft>
                <a:spcPts val="600"/>
              </a:spcAft>
              <a:buFont typeface="Wingdings" panose="05000000000000000000" pitchFamily="2" charset="2"/>
              <a:buChar char="Ø"/>
            </a:pPr>
            <a:r>
              <a:rPr lang="ro-RO" sz="1400" dirty="0">
                <a:solidFill>
                  <a:prstClr val="black"/>
                </a:solidFill>
                <a:latin typeface="Times New Roman" panose="02020603050405020304" pitchFamily="18" charset="0"/>
                <a:cs typeface="Times New Roman" panose="02020603050405020304" pitchFamily="18" charset="0"/>
              </a:rPr>
              <a:t> </a:t>
            </a:r>
            <a:r>
              <a:rPr lang="ru-RU" sz="1400" b="1" dirty="0">
                <a:solidFill>
                  <a:prstClr val="black"/>
                </a:solidFill>
                <a:latin typeface="Times New Roman" panose="02020603050405020304" pitchFamily="18" charset="0"/>
                <a:cs typeface="Times New Roman" panose="02020603050405020304" pitchFamily="18" charset="0"/>
              </a:rPr>
              <a:t>наниматели </a:t>
            </a:r>
            <a:r>
              <a:rPr lang="ru-RU" sz="1400" dirty="0">
                <a:solidFill>
                  <a:prstClr val="black"/>
                </a:solidFill>
                <a:latin typeface="Times New Roman" panose="02020603050405020304" pitchFamily="18" charset="0"/>
                <a:cs typeface="Times New Roman" panose="02020603050405020304" pitchFamily="18" charset="0"/>
              </a:rPr>
              <a:t>недвижимого имущества </a:t>
            </a:r>
            <a:r>
              <a:rPr lang="ru-RU" sz="1400" b="1" dirty="0">
                <a:solidFill>
                  <a:prstClr val="black"/>
                </a:solidFill>
                <a:latin typeface="Times New Roman" panose="02020603050405020304" pitchFamily="18" charset="0"/>
                <a:cs typeface="Times New Roman" panose="02020603050405020304" pitchFamily="18" charset="0"/>
              </a:rPr>
              <a:t>– </a:t>
            </a:r>
            <a:r>
              <a:rPr lang="ru-RU" sz="1400" dirty="0">
                <a:solidFill>
                  <a:prstClr val="black"/>
                </a:solidFill>
                <a:latin typeface="Times New Roman" panose="02020603050405020304" pitchFamily="18" charset="0"/>
                <a:cs typeface="Times New Roman" panose="02020603050405020304" pitchFamily="18" charset="0"/>
              </a:rPr>
              <a:t>в случае договора финансового лизинга;</a:t>
            </a:r>
            <a:r>
              <a:rPr lang="ru-RU" sz="1400" b="1" dirty="0">
                <a:solidFill>
                  <a:prstClr val="black"/>
                </a:solidFill>
                <a:latin typeface="Times New Roman" panose="02020603050405020304" pitchFamily="18" charset="0"/>
                <a:cs typeface="Times New Roman" panose="02020603050405020304" pitchFamily="18" charset="0"/>
              </a:rPr>
              <a:t> </a:t>
            </a:r>
          </a:p>
          <a:p>
            <a:pPr lvl="0" algn="just">
              <a:spcAft>
                <a:spcPts val="600"/>
              </a:spcAft>
              <a:buFont typeface="Wingdings" panose="05000000000000000000" pitchFamily="2" charset="2"/>
              <a:buChar char="Ø"/>
            </a:pPr>
            <a:r>
              <a:rPr lang="ru-RU" sz="1400" b="1" dirty="0">
                <a:solidFill>
                  <a:prstClr val="black"/>
                </a:solidFill>
                <a:latin typeface="Times New Roman" panose="02020603050405020304" pitchFamily="18" charset="0"/>
                <a:cs typeface="Times New Roman" panose="02020603050405020304" pitchFamily="18" charset="0"/>
              </a:rPr>
              <a:t>арендаторы или наниматели </a:t>
            </a:r>
            <a:r>
              <a:rPr lang="ru-RU" sz="1400" dirty="0">
                <a:solidFill>
                  <a:prstClr val="black"/>
                </a:solidFill>
                <a:latin typeface="Times New Roman" panose="02020603050405020304" pitchFamily="18" charset="0"/>
                <a:cs typeface="Times New Roman" panose="02020603050405020304" pitchFamily="18" charset="0"/>
              </a:rPr>
              <a:t>недвижимого имущества, являющегося частной собственностью нерезидентов, </a:t>
            </a:r>
            <a:r>
              <a:rPr lang="ru-RU" sz="1400" i="1" dirty="0">
                <a:solidFill>
                  <a:prstClr val="black"/>
                </a:solidFill>
                <a:latin typeface="Times New Roman" panose="02020603050405020304" pitchFamily="18" charset="0"/>
                <a:cs typeface="Times New Roman" panose="02020603050405020304" pitchFamily="18" charset="0"/>
              </a:rPr>
              <a:t>если договором аренды/ имущественного найма не предусмотрено иное</a:t>
            </a:r>
            <a:r>
              <a:rPr lang="en-US" sz="1400" i="1" dirty="0">
                <a:solidFill>
                  <a:prstClr val="black"/>
                </a:solidFill>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925741" y="4753792"/>
            <a:ext cx="2857500" cy="1600200"/>
          </a:xfrm>
          <a:prstGeom prst="rect">
            <a:avLst/>
          </a:prstGeom>
        </p:spPr>
      </p:pic>
    </p:spTree>
    <p:extLst>
      <p:ext uri="{BB962C8B-B14F-4D97-AF65-F5344CB8AC3E}">
        <p14:creationId xmlns:p14="http://schemas.microsoft.com/office/powerpoint/2010/main" val="119355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12714" y="252549"/>
            <a:ext cx="7366715" cy="546995"/>
          </a:xfrm>
          <a:prstGeom prst="rect">
            <a:avLst/>
          </a:prstGeom>
        </p:spPr>
        <p:txBody>
          <a:bodyPr vert="horz" lIns="82953" tIns="41476" rIns="82953" bIns="41476" rtlCol="0" anchor="b">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Сбор за рекламные устройства </a:t>
            </a:r>
            <a:endParaRPr lang="ro-RO"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1341120" y="2087494"/>
            <a:ext cx="4198658" cy="3901510"/>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2" algn="just">
              <a:lnSpc>
                <a:spcPct val="100000"/>
              </a:lnSpc>
              <a:spcBef>
                <a:spcPts val="544"/>
              </a:spcBef>
            </a:pPr>
            <a:r>
              <a:rPr lang="ru-RU" sz="1452" b="1" dirty="0">
                <a:solidFill>
                  <a:srgbClr val="7030A0"/>
                </a:solidFill>
                <a:latin typeface="Times New Roman" panose="02020603050405020304" pitchFamily="18" charset="0"/>
                <a:cs typeface="Times New Roman" panose="02020603050405020304" pitchFamily="18" charset="0"/>
              </a:rPr>
              <a:t>Субъектами налогообложения </a:t>
            </a:r>
            <a:r>
              <a:rPr lang="ru-RU" sz="1452" dirty="0">
                <a:latin typeface="Times New Roman" panose="02020603050405020304" pitchFamily="18" charset="0"/>
                <a:cs typeface="Times New Roman" panose="02020603050405020304" pitchFamily="18" charset="0"/>
              </a:rPr>
              <a:t>являются зарегистрированные в качестве предпринимателей физические лица и юридические лица, обладающие на праве владения/пользования или являющиеся собственниками рекламных устройств</a:t>
            </a:r>
            <a:r>
              <a:rPr lang="ro-RO" sz="1452" dirty="0">
                <a:latin typeface="Times New Roman" panose="02020603050405020304" pitchFamily="18" charset="0"/>
                <a:cs typeface="Times New Roman" panose="02020603050405020304" pitchFamily="18" charset="0"/>
              </a:rPr>
              <a:t>.</a:t>
            </a:r>
          </a:p>
          <a:p>
            <a:pPr indent="414772" algn="just">
              <a:lnSpc>
                <a:spcPct val="100000"/>
              </a:lnSpc>
              <a:spcBef>
                <a:spcPts val="544"/>
              </a:spcBef>
            </a:pPr>
            <a:r>
              <a:rPr lang="ru-RU" sz="1452" b="1" dirty="0">
                <a:solidFill>
                  <a:srgbClr val="7030A0"/>
                </a:solidFill>
                <a:latin typeface="Times New Roman" panose="02020603050405020304" pitchFamily="18" charset="0"/>
                <a:cs typeface="Times New Roman" panose="02020603050405020304" pitchFamily="18" charset="0"/>
              </a:rPr>
              <a:t>Объектом налогообложения </a:t>
            </a:r>
            <a:r>
              <a:rPr lang="ru-RU" sz="1452" dirty="0">
                <a:latin typeface="Times New Roman" panose="02020603050405020304" pitchFamily="18" charset="0"/>
                <a:cs typeface="Times New Roman" panose="02020603050405020304" pitchFamily="18" charset="0"/>
              </a:rPr>
              <a:t>является площадь поверхности (поверхностей) рекламного устройства, на которой размещена наружная реклама</a:t>
            </a:r>
            <a:r>
              <a:rPr lang="ro-RO" sz="1452" dirty="0">
                <a:latin typeface="Times New Roman" panose="02020603050405020304" pitchFamily="18" charset="0"/>
                <a:cs typeface="Times New Roman" panose="02020603050405020304" pitchFamily="18" charset="0"/>
              </a:rPr>
              <a:t>.</a:t>
            </a:r>
          </a:p>
          <a:p>
            <a:pPr indent="414772" algn="just">
              <a:lnSpc>
                <a:spcPct val="100000"/>
              </a:lnSpc>
              <a:spcBef>
                <a:spcPts val="544"/>
              </a:spcBef>
            </a:pPr>
            <a:endParaRPr lang="ru-RU" sz="1452" b="1" dirty="0">
              <a:solidFill>
                <a:srgbClr val="7030A0"/>
              </a:solidFill>
              <a:latin typeface="Times New Roman" panose="02020603050405020304" pitchFamily="18" charset="0"/>
              <a:cs typeface="Times New Roman" panose="02020603050405020304" pitchFamily="18" charset="0"/>
            </a:endParaRPr>
          </a:p>
          <a:p>
            <a:pPr indent="414772" algn="just">
              <a:lnSpc>
                <a:spcPct val="100000"/>
              </a:lnSpc>
              <a:spcBef>
                <a:spcPts val="544"/>
              </a:spcBef>
            </a:pPr>
            <a:r>
              <a:rPr lang="ru-RU" sz="1452" b="1" dirty="0">
                <a:solidFill>
                  <a:srgbClr val="7030A0"/>
                </a:solidFill>
                <a:latin typeface="Times New Roman" panose="02020603050405020304" pitchFamily="18" charset="0"/>
                <a:cs typeface="Times New Roman" panose="02020603050405020304" pitchFamily="18" charset="0"/>
              </a:rPr>
              <a:t>Налогооблагаемой базой </a:t>
            </a:r>
            <a:r>
              <a:rPr lang="ru-RU" sz="1452" dirty="0">
                <a:latin typeface="Times New Roman" panose="02020603050405020304" pitchFamily="18" charset="0"/>
                <a:cs typeface="Times New Roman" panose="02020603050405020304" pitchFamily="18" charset="0"/>
              </a:rPr>
              <a:t>является</a:t>
            </a:r>
            <a:r>
              <a:rPr lang="ru-RU" sz="1452" b="1" dirty="0">
                <a:latin typeface="Times New Roman" panose="02020603050405020304" pitchFamily="18" charset="0"/>
                <a:cs typeface="Times New Roman" panose="02020603050405020304" pitchFamily="18" charset="0"/>
              </a:rPr>
              <a:t> </a:t>
            </a:r>
            <a:r>
              <a:rPr lang="ru-RU" sz="1452" dirty="0">
                <a:latin typeface="Times New Roman" panose="02020603050405020304" pitchFamily="18" charset="0"/>
                <a:cs typeface="Times New Roman" panose="02020603050405020304" pitchFamily="18" charset="0"/>
              </a:rPr>
              <a:t>площадь поверхности (поверхностей) рекламного устройства</a:t>
            </a:r>
            <a:r>
              <a:rPr lang="ro-RO" sz="1452" dirty="0">
                <a:latin typeface="Times New Roman" panose="02020603050405020304" pitchFamily="18" charset="0"/>
                <a:cs typeface="Times New Roman" panose="02020603050405020304" pitchFamily="18" charset="0"/>
              </a:rPr>
              <a:t>.</a:t>
            </a:r>
          </a:p>
        </p:txBody>
      </p:sp>
      <p:sp>
        <p:nvSpPr>
          <p:cNvPr id="4" name="Стрелка вправо 3"/>
          <p:cNvSpPr/>
          <p:nvPr/>
        </p:nvSpPr>
        <p:spPr>
          <a:xfrm>
            <a:off x="1554165" y="5561338"/>
            <a:ext cx="229567" cy="93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633"/>
          </a:p>
        </p:txBody>
      </p:sp>
      <p:sp>
        <p:nvSpPr>
          <p:cNvPr id="16" name="Прямоугольник 15"/>
          <p:cNvSpPr/>
          <p:nvPr/>
        </p:nvSpPr>
        <p:spPr>
          <a:xfrm>
            <a:off x="6331131" y="1785715"/>
            <a:ext cx="5172891" cy="4176849"/>
          </a:xfrm>
          <a:prstGeom prst="rect">
            <a:avLst/>
          </a:prstGeom>
        </p:spPr>
        <p:txBody>
          <a:bodyPr wrap="square">
            <a:spAutoFit/>
          </a:bodyPr>
          <a:lstStyle/>
          <a:p>
            <a:pPr indent="414772" algn="ctr">
              <a:spcBef>
                <a:spcPts val="544"/>
              </a:spcBef>
            </a:pPr>
            <a:endParaRPr lang="ru-RU" sz="1270" b="1" dirty="0">
              <a:solidFill>
                <a:srgbClr val="7030A0"/>
              </a:solidFill>
              <a:latin typeface="Times New Roman" panose="02020603050405020304" pitchFamily="18" charset="0"/>
              <a:cs typeface="Times New Roman" panose="02020603050405020304" pitchFamily="18" charset="0"/>
            </a:endParaRPr>
          </a:p>
          <a:p>
            <a:pPr indent="414772" algn="just">
              <a:spcBef>
                <a:spcPts val="544"/>
              </a:spcBef>
            </a:pPr>
            <a:r>
              <a:rPr lang="ru-RU" sz="1270" b="1" dirty="0">
                <a:solidFill>
                  <a:srgbClr val="7030A0"/>
                </a:solidFill>
                <a:latin typeface="Times New Roman" panose="02020603050405020304" pitchFamily="18" charset="0"/>
                <a:cs typeface="Times New Roman" panose="02020603050405020304" pitchFamily="18" charset="0"/>
              </a:rPr>
              <a:t>Субъектами налогообложения </a:t>
            </a:r>
            <a:r>
              <a:rPr lang="ru-RU" sz="1270" dirty="0">
                <a:latin typeface="Times New Roman" panose="02020603050405020304" pitchFamily="18" charset="0"/>
                <a:cs typeface="Times New Roman" panose="02020603050405020304" pitchFamily="18" charset="0"/>
              </a:rPr>
              <a:t>являются зарегистрированные в качестве предпринимателей физические лица и юридические лица, обладающие на праве владения/пользования или являющиеся собственниками рекламных устройств</a:t>
            </a:r>
            <a:r>
              <a:rPr lang="ro-RO" sz="1270" dirty="0">
                <a:latin typeface="Times New Roman" panose="02020603050405020304" pitchFamily="18" charset="0"/>
                <a:cs typeface="Times New Roman" panose="02020603050405020304" pitchFamily="18" charset="0"/>
              </a:rPr>
              <a:t>.</a:t>
            </a:r>
            <a:endParaRPr lang="ru-RU" sz="1270" dirty="0">
              <a:latin typeface="Times New Roman" panose="02020603050405020304" pitchFamily="18" charset="0"/>
              <a:cs typeface="Times New Roman" panose="02020603050405020304" pitchFamily="18" charset="0"/>
            </a:endParaRPr>
          </a:p>
          <a:p>
            <a:pPr algn="just"/>
            <a:r>
              <a:rPr lang="ru-RU" sz="1270" b="1" dirty="0">
                <a:latin typeface="Times New Roman" panose="02020603050405020304" pitchFamily="18" charset="0"/>
                <a:cs typeface="Times New Roman" panose="02020603050405020304" pitchFamily="18" charset="0"/>
              </a:rPr>
              <a:t>     </a:t>
            </a:r>
          </a:p>
          <a:p>
            <a:pPr algn="just"/>
            <a:r>
              <a:rPr lang="ru-RU" sz="1270" b="1" dirty="0">
                <a:latin typeface="Times New Roman" panose="02020603050405020304" pitchFamily="18" charset="0"/>
                <a:cs typeface="Times New Roman" panose="02020603050405020304" pitchFamily="18" charset="0"/>
              </a:rPr>
              <a:t>         </a:t>
            </a:r>
            <a:r>
              <a:rPr lang="ru-RU" sz="1270" b="1" dirty="0">
                <a:solidFill>
                  <a:srgbClr val="7030A0"/>
                </a:solidFill>
                <a:latin typeface="Times New Roman" panose="02020603050405020304" pitchFamily="18" charset="0"/>
                <a:cs typeface="Times New Roman" panose="02020603050405020304" pitchFamily="18" charset="0"/>
              </a:rPr>
              <a:t>Объектом налогообложения </a:t>
            </a:r>
            <a:r>
              <a:rPr lang="ru-RU" sz="1270" dirty="0">
                <a:latin typeface="Times New Roman" panose="02020603050405020304" pitchFamily="18" charset="0"/>
                <a:cs typeface="Times New Roman" panose="02020603050405020304" pitchFamily="18" charset="0"/>
              </a:rPr>
              <a:t>является площадь поверхности (поверхностей) рекламного устройства, на которой размещена наружная реклама.</a:t>
            </a:r>
            <a:br>
              <a:rPr lang="ru-RU" sz="1270" dirty="0">
                <a:latin typeface="Times New Roman" panose="02020603050405020304" pitchFamily="18" charset="0"/>
                <a:cs typeface="Times New Roman" panose="02020603050405020304" pitchFamily="18" charset="0"/>
              </a:rPr>
            </a:br>
            <a:r>
              <a:rPr lang="ru-RU" sz="1270" dirty="0">
                <a:latin typeface="Times New Roman" panose="02020603050405020304" pitchFamily="18" charset="0"/>
                <a:cs typeface="Times New Roman" panose="02020603050405020304" pitchFamily="18" charset="0"/>
              </a:rPr>
              <a:t>         </a:t>
            </a:r>
            <a:r>
              <a:rPr lang="ru-RU" sz="1270" b="1" dirty="0">
                <a:solidFill>
                  <a:srgbClr val="7030A0"/>
                </a:solidFill>
                <a:latin typeface="Times New Roman" panose="02020603050405020304" pitchFamily="18" charset="0"/>
                <a:cs typeface="Times New Roman" panose="02020603050405020304" pitchFamily="18" charset="0"/>
              </a:rPr>
              <a:t> </a:t>
            </a:r>
            <a:r>
              <a:rPr lang="ru-RU" sz="1270" b="1" dirty="0">
                <a:solidFill>
                  <a:srgbClr val="7030A0"/>
                </a:solidFill>
                <a:latin typeface="Times New Roman" panose="02020603050405020304" pitchFamily="18" charset="0"/>
                <a:cs typeface="Times New Roman" panose="02020603050405020304" pitchFamily="18" charset="0"/>
              </a:rPr>
              <a:t>Налогооблагаемой базой </a:t>
            </a:r>
            <a:r>
              <a:rPr lang="ru-RU" sz="1270" dirty="0">
                <a:latin typeface="Times New Roman" panose="02020603050405020304" pitchFamily="18" charset="0"/>
                <a:cs typeface="Times New Roman" panose="02020603050405020304" pitchFamily="18" charset="0"/>
              </a:rPr>
              <a:t>является</a:t>
            </a:r>
            <a:r>
              <a:rPr lang="ru-RU" sz="1270" b="1" dirty="0">
                <a:latin typeface="Times New Roman" panose="02020603050405020304" pitchFamily="18" charset="0"/>
                <a:cs typeface="Times New Roman" panose="02020603050405020304" pitchFamily="18" charset="0"/>
              </a:rPr>
              <a:t> п</a:t>
            </a:r>
            <a:r>
              <a:rPr lang="ru-RU" sz="1270" dirty="0">
                <a:latin typeface="Times New Roman" panose="02020603050405020304" pitchFamily="18" charset="0"/>
                <a:cs typeface="Times New Roman" panose="02020603050405020304" pitchFamily="18" charset="0"/>
              </a:rPr>
              <a:t>лощадь поверхности (поверхностей) рекламного устройства </a:t>
            </a:r>
            <a:r>
              <a:rPr lang="ru-RU" sz="1270" b="1" dirty="0">
                <a:solidFill>
                  <a:srgbClr val="C00000"/>
                </a:solidFill>
                <a:latin typeface="Times New Roman" panose="02020603050405020304" pitchFamily="18" charset="0"/>
                <a:cs typeface="Times New Roman" panose="02020603050405020304" pitchFamily="18" charset="0"/>
              </a:rPr>
              <a:t>для продвижения собственных товаров и услуг, в том числе товарного </a:t>
            </a:r>
            <a:r>
              <a:rPr lang="ru-RU" sz="1270" b="1" dirty="0" smtClean="0">
                <a:solidFill>
                  <a:srgbClr val="C00000"/>
                </a:solidFill>
                <a:latin typeface="Times New Roman" panose="02020603050405020304" pitchFamily="18" charset="0"/>
                <a:cs typeface="Times New Roman" panose="02020603050405020304" pitchFamily="18" charset="0"/>
              </a:rPr>
              <a:t>знака</a:t>
            </a:r>
          </a:p>
          <a:p>
            <a:pPr algn="just"/>
            <a:endParaRPr lang="ru-RU" sz="1270" b="1" dirty="0">
              <a:solidFill>
                <a:srgbClr val="C00000"/>
              </a:solidFill>
              <a:latin typeface="Times New Roman" panose="02020603050405020304" pitchFamily="18" charset="0"/>
              <a:cs typeface="Times New Roman" panose="02020603050405020304" pitchFamily="18" charset="0"/>
            </a:endParaRPr>
          </a:p>
          <a:p>
            <a:pPr algn="just"/>
            <a:r>
              <a:rPr lang="ru-RU" sz="1270" dirty="0">
                <a:latin typeface="Times New Roman" panose="02020603050405020304" pitchFamily="18" charset="0"/>
                <a:cs typeface="Times New Roman" panose="02020603050405020304" pitchFamily="18" charset="0"/>
              </a:rPr>
              <a:t>         </a:t>
            </a:r>
            <a:r>
              <a:rPr lang="ru-RU" sz="1270" b="1" i="1" dirty="0" smtClean="0">
                <a:solidFill>
                  <a:schemeClr val="accent1"/>
                </a:solidFill>
                <a:latin typeface="Times New Roman" panose="02020603050405020304" pitchFamily="18" charset="0"/>
                <a:cs typeface="Times New Roman" panose="02020603050405020304" pitchFamily="18" charset="0"/>
              </a:rPr>
              <a:t>Льгота – </a:t>
            </a:r>
            <a:r>
              <a:rPr lang="ru-RU" sz="1270" b="1" dirty="0" smtClean="0">
                <a:latin typeface="Times New Roman" panose="02020603050405020304" pitchFamily="18" charset="0"/>
                <a:cs typeface="Times New Roman" panose="02020603050405020304" pitchFamily="18" charset="0"/>
              </a:rPr>
              <a:t>производители* </a:t>
            </a:r>
            <a:r>
              <a:rPr lang="ru-RU" sz="1270" b="1" dirty="0">
                <a:latin typeface="Times New Roman" panose="02020603050405020304" pitchFamily="18" charset="0"/>
                <a:cs typeface="Times New Roman" panose="02020603050405020304" pitchFamily="18" charset="0"/>
              </a:rPr>
              <a:t>и </a:t>
            </a:r>
            <a:r>
              <a:rPr lang="ru-RU" sz="1270" b="1" dirty="0" smtClean="0">
                <a:latin typeface="Times New Roman" panose="02020603050405020304" pitchFamily="18" charset="0"/>
                <a:cs typeface="Times New Roman" panose="02020603050405020304" pitchFamily="18" charset="0"/>
              </a:rPr>
              <a:t>распространители** </a:t>
            </a:r>
            <a:r>
              <a:rPr lang="ru-RU" sz="1270" i="1" dirty="0">
                <a:solidFill>
                  <a:schemeClr val="accent1"/>
                </a:solidFill>
                <a:latin typeface="Times New Roman" panose="02020603050405020304" pitchFamily="18" charset="0"/>
                <a:cs typeface="Times New Roman" panose="02020603050405020304" pitchFamily="18" charset="0"/>
              </a:rPr>
              <a:t>сообщений, представляющих общественный </a:t>
            </a:r>
            <a:r>
              <a:rPr lang="ru-RU" sz="1270" i="1" dirty="0" smtClean="0">
                <a:solidFill>
                  <a:schemeClr val="accent1"/>
                </a:solidFill>
                <a:latin typeface="Times New Roman" panose="02020603050405020304" pitchFamily="18" charset="0"/>
                <a:cs typeface="Times New Roman" panose="02020603050405020304" pitchFamily="18" charset="0"/>
              </a:rPr>
              <a:t>интерес***, </a:t>
            </a:r>
            <a:r>
              <a:rPr lang="ru-RU" sz="1270" i="1" dirty="0">
                <a:solidFill>
                  <a:schemeClr val="accent1"/>
                </a:solidFill>
                <a:latin typeface="Times New Roman" panose="02020603050405020304" pitchFamily="18" charset="0"/>
                <a:cs typeface="Times New Roman" panose="02020603050405020304" pitchFamily="18" charset="0"/>
              </a:rPr>
              <a:t>– на период показа сообщения, представляющего общественный интерес</a:t>
            </a:r>
            <a:r>
              <a:rPr lang="ru-RU" sz="1270" i="1" dirty="0">
                <a:solidFill>
                  <a:schemeClr val="accent1"/>
                </a:solidFill>
                <a:latin typeface="Times New Roman" panose="02020603050405020304" pitchFamily="18" charset="0"/>
                <a:cs typeface="Times New Roman" panose="02020603050405020304" pitchFamily="18" charset="0"/>
              </a:rPr>
              <a:t>.</a:t>
            </a:r>
          </a:p>
          <a:p>
            <a:endParaRPr lang="ru-RU" sz="1270" dirty="0">
              <a:latin typeface="Times New Roman" panose="02020603050405020304" pitchFamily="18" charset="0"/>
              <a:cs typeface="Times New Roman" panose="02020603050405020304" pitchFamily="18" charset="0"/>
            </a:endParaRPr>
          </a:p>
          <a:p>
            <a:endParaRPr lang="ru-RU" sz="907" dirty="0">
              <a:latin typeface="Times New Roman" panose="02020603050405020304" pitchFamily="18" charset="0"/>
              <a:cs typeface="Times New Roman" panose="02020603050405020304" pitchFamily="18" charset="0"/>
            </a:endParaRPr>
          </a:p>
          <a:p>
            <a:endParaRPr lang="ru-RU" sz="907" dirty="0">
              <a:latin typeface="Times New Roman" panose="02020603050405020304" pitchFamily="18" charset="0"/>
              <a:cs typeface="Times New Roman" panose="02020603050405020304" pitchFamily="18" charset="0"/>
            </a:endParaRPr>
          </a:p>
          <a:p>
            <a:endParaRPr lang="ru-RU" sz="907" dirty="0">
              <a:latin typeface="Times New Roman" panose="02020603050405020304" pitchFamily="18" charset="0"/>
              <a:cs typeface="Times New Roman" panose="02020603050405020304" pitchFamily="18" charset="0"/>
            </a:endParaRPr>
          </a:p>
          <a:p>
            <a:endParaRPr lang="ru-RU" sz="907" dirty="0">
              <a:latin typeface="Times New Roman" panose="02020603050405020304" pitchFamily="18" charset="0"/>
              <a:cs typeface="Times New Roman" panose="02020603050405020304" pitchFamily="18" charset="0"/>
            </a:endParaRPr>
          </a:p>
          <a:p>
            <a:endParaRPr lang="ro-RO" sz="907"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333898" y="799546"/>
            <a:ext cx="7698376" cy="986167"/>
          </a:xfrm>
          <a:prstGeom prst="rect">
            <a:avLst/>
          </a:prstGeom>
        </p:spPr>
        <p:txBody>
          <a:bodyPr wrap="square">
            <a:spAutoFit/>
          </a:bodyPr>
          <a:lstStyle/>
          <a:p>
            <a:pPr indent="414772" algn="just">
              <a:spcBef>
                <a:spcPts val="544"/>
              </a:spcBef>
            </a:pPr>
            <a:r>
              <a:rPr lang="ru-RU" sz="1452" b="1" i="1" dirty="0">
                <a:solidFill>
                  <a:srgbClr val="7030A0"/>
                </a:solidFill>
                <a:latin typeface="Times New Roman" panose="02020603050405020304" pitchFamily="18" charset="0"/>
                <a:cs typeface="Times New Roman" panose="02020603050405020304" pitchFamily="18" charset="0"/>
              </a:rPr>
              <a:t>Рекламное устройство </a:t>
            </a:r>
            <a:r>
              <a:rPr lang="ru-RU" sz="1452" b="1" i="1" dirty="0">
                <a:solidFill>
                  <a:prstClr val="black"/>
                </a:solidFill>
                <a:latin typeface="Times New Roman" panose="02020603050405020304" pitchFamily="18" charset="0"/>
                <a:cs typeface="Times New Roman" panose="02020603050405020304" pitchFamily="18" charset="0"/>
              </a:rPr>
              <a:t>- система визуальной коммуникации для размещения наружной рекламы</a:t>
            </a:r>
            <a:r>
              <a:rPr lang="ru-RU" sz="1452" i="1" dirty="0">
                <a:solidFill>
                  <a:prstClr val="black"/>
                </a:solidFill>
                <a:latin typeface="Times New Roman" panose="02020603050405020304" pitchFamily="18" charset="0"/>
                <a:cs typeface="Times New Roman" panose="02020603050405020304" pitchFamily="18" charset="0"/>
              </a:rPr>
              <a:t> как то: плакаты, щиты, стенды, сооружения и конструкции (отдельно стоящие или расположенные на стенах и крышах зданий), трехмерная и световая реклама, электромеханические и электронные подвесные табло, иные технические средства.</a:t>
            </a:r>
          </a:p>
        </p:txBody>
      </p:sp>
      <p:sp>
        <p:nvSpPr>
          <p:cNvPr id="18" name="Прямоугольник 17"/>
          <p:cNvSpPr/>
          <p:nvPr/>
        </p:nvSpPr>
        <p:spPr>
          <a:xfrm>
            <a:off x="2875362" y="4543116"/>
            <a:ext cx="5914917" cy="371512"/>
          </a:xfrm>
          <a:prstGeom prst="rect">
            <a:avLst/>
          </a:prstGeom>
        </p:spPr>
        <p:txBody>
          <a:bodyPr wrap="square">
            <a:spAutoFit/>
          </a:bodyPr>
          <a:lstStyle/>
          <a:p>
            <a:pPr lvl="0"/>
            <a:endParaRPr lang="ru-RU" sz="907" dirty="0">
              <a:solidFill>
                <a:prstClr val="black"/>
              </a:solidFill>
              <a:latin typeface="Times New Roman" panose="02020603050405020304" pitchFamily="18" charset="0"/>
              <a:cs typeface="Times New Roman" panose="02020603050405020304" pitchFamily="18" charset="0"/>
            </a:endParaRPr>
          </a:p>
          <a:p>
            <a:pPr lvl="0" algn="just"/>
            <a:r>
              <a:rPr lang="ru-RU" sz="907" i="1" dirty="0">
                <a:solidFill>
                  <a:srgbClr val="7030A0"/>
                </a:solidFill>
                <a:latin typeface="Times New Roman" panose="02020603050405020304" pitchFamily="18" charset="0"/>
                <a:cs typeface="Times New Roman" panose="02020603050405020304" pitchFamily="18" charset="0"/>
              </a:rPr>
              <a:t> </a:t>
            </a:r>
            <a:endParaRPr lang="ru-RU" sz="1089" dirty="0">
              <a:solidFill>
                <a:prstClr val="black"/>
              </a:solidFill>
              <a:latin typeface="Times New Roman" panose="02020603050405020304" pitchFamily="18" charset="0"/>
              <a:cs typeface="Times New Roman" panose="02020603050405020304" pitchFamily="18" charset="0"/>
            </a:endParaRPr>
          </a:p>
        </p:txBody>
      </p:sp>
      <p:sp>
        <p:nvSpPr>
          <p:cNvPr id="19" name="Стрелка вправо 18"/>
          <p:cNvSpPr/>
          <p:nvPr/>
        </p:nvSpPr>
        <p:spPr>
          <a:xfrm>
            <a:off x="5883648" y="2508571"/>
            <a:ext cx="168359" cy="529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6" name="TextBox 5"/>
          <p:cNvSpPr txBox="1"/>
          <p:nvPr/>
        </p:nvSpPr>
        <p:spPr>
          <a:xfrm>
            <a:off x="6244046" y="5277394"/>
            <a:ext cx="5320937" cy="1477328"/>
          </a:xfrm>
          <a:prstGeom prst="rect">
            <a:avLst/>
          </a:prstGeom>
          <a:noFill/>
        </p:spPr>
        <p:txBody>
          <a:bodyPr wrap="square" rtlCol="0">
            <a:spAutoFit/>
          </a:bodyPr>
          <a:lstStyle/>
          <a:p>
            <a:r>
              <a:rPr lang="ru-RU" sz="1000" b="1" dirty="0" smtClean="0">
                <a:solidFill>
                  <a:srgbClr val="7030A0"/>
                </a:solidFill>
                <a:latin typeface="Times New Roman" panose="02020603050405020304" pitchFamily="18" charset="0"/>
                <a:cs typeface="Times New Roman" panose="02020603050405020304" pitchFamily="18" charset="0"/>
              </a:rPr>
              <a:t>*</a:t>
            </a:r>
            <a:r>
              <a:rPr lang="ru-RU" sz="1000" dirty="0" smtClean="0">
                <a:solidFill>
                  <a:srgbClr val="7030A0"/>
                </a:solidFill>
                <a:latin typeface="Times New Roman" panose="02020603050405020304" pitchFamily="18" charset="0"/>
                <a:cs typeface="Times New Roman" panose="02020603050405020304" pitchFamily="18" charset="0"/>
              </a:rPr>
              <a:t> </a:t>
            </a:r>
            <a:r>
              <a:rPr lang="ru-RU" sz="1000" b="1" i="1" dirty="0" err="1">
                <a:solidFill>
                  <a:srgbClr val="7030A0"/>
                </a:solidFill>
                <a:latin typeface="Times New Roman" panose="02020603050405020304" pitchFamily="18" charset="0"/>
                <a:cs typeface="Times New Roman" panose="02020603050405020304" pitchFamily="18" charset="0"/>
              </a:rPr>
              <a:t>Рекламопроизводитель</a:t>
            </a:r>
            <a:r>
              <a:rPr lang="ru-RU" sz="1000" b="1" dirty="0">
                <a:solidFill>
                  <a:srgbClr val="7030A0"/>
                </a:solidFill>
                <a:latin typeface="Times New Roman" panose="02020603050405020304" pitchFamily="18" charset="0"/>
                <a:cs typeface="Times New Roman" panose="02020603050405020304" pitchFamily="18" charset="0"/>
              </a:rPr>
              <a:t> –</a:t>
            </a:r>
            <a:r>
              <a:rPr lang="ru-RU" sz="1000" dirty="0">
                <a:solidFill>
                  <a:srgbClr val="7030A0"/>
                </a:solidFill>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лицо, полностью или частично придающее рекламе окончательную форму, необходимую для </a:t>
            </a:r>
            <a:r>
              <a:rPr lang="ru-RU" sz="1000" dirty="0" smtClean="0">
                <a:latin typeface="Times New Roman" panose="02020603050405020304" pitchFamily="18" charset="0"/>
                <a:cs typeface="Times New Roman" panose="02020603050405020304" pitchFamily="18" charset="0"/>
              </a:rPr>
              <a:t>распространения (ч. 6) ст. 228).</a:t>
            </a:r>
            <a:endParaRPr lang="ru-RU" sz="1000" dirty="0">
              <a:latin typeface="Times New Roman" panose="02020603050405020304" pitchFamily="18" charset="0"/>
              <a:cs typeface="Times New Roman" panose="02020603050405020304" pitchFamily="18" charset="0"/>
            </a:endParaRPr>
          </a:p>
          <a:p>
            <a:r>
              <a:rPr lang="ru-RU" sz="1000" b="1" dirty="0" smtClean="0">
                <a:solidFill>
                  <a:srgbClr val="7030A0"/>
                </a:solidFill>
                <a:latin typeface="Times New Roman" panose="02020603050405020304" pitchFamily="18" charset="0"/>
                <a:cs typeface="Times New Roman" panose="02020603050405020304" pitchFamily="18" charset="0"/>
              </a:rPr>
              <a:t>**</a:t>
            </a:r>
            <a:r>
              <a:rPr lang="ru-RU" sz="1000" dirty="0" smtClean="0">
                <a:solidFill>
                  <a:srgbClr val="7030A0"/>
                </a:solidFill>
                <a:latin typeface="Times New Roman" panose="02020603050405020304" pitchFamily="18" charset="0"/>
                <a:cs typeface="Times New Roman" panose="02020603050405020304" pitchFamily="18" charset="0"/>
              </a:rPr>
              <a:t>  </a:t>
            </a:r>
            <a:r>
              <a:rPr lang="ru-RU" sz="1000" b="1" i="1" dirty="0" err="1">
                <a:solidFill>
                  <a:srgbClr val="7030A0"/>
                </a:solidFill>
                <a:latin typeface="Times New Roman" panose="02020603050405020304" pitchFamily="18" charset="0"/>
                <a:cs typeface="Times New Roman" panose="02020603050405020304" pitchFamily="18" charset="0"/>
              </a:rPr>
              <a:t>Рекламораспространитель</a:t>
            </a:r>
            <a:r>
              <a:rPr lang="ru-RU" sz="1000" dirty="0">
                <a:solidFill>
                  <a:srgbClr val="7030A0"/>
                </a:solidFill>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 любое лицо, включая средства массовой информации, распространяющее рекламу потребителям рекламы (ч. 7)) ст. 288).</a:t>
            </a:r>
          </a:p>
          <a:p>
            <a:r>
              <a:rPr lang="ru-RU" sz="1000" b="1" dirty="0" smtClean="0">
                <a:solidFill>
                  <a:srgbClr val="7030A0"/>
                </a:solidFill>
                <a:latin typeface="Times New Roman" panose="02020603050405020304" pitchFamily="18" charset="0"/>
                <a:cs typeface="Times New Roman" panose="02020603050405020304" pitchFamily="18" charset="0"/>
              </a:rPr>
              <a:t>*** </a:t>
            </a:r>
            <a:r>
              <a:rPr lang="ru-RU" sz="1000" dirty="0" smtClean="0">
                <a:solidFill>
                  <a:srgbClr val="7030A0"/>
                </a:solidFill>
                <a:latin typeface="Times New Roman" panose="02020603050405020304" pitchFamily="18" charset="0"/>
                <a:cs typeface="Times New Roman" panose="02020603050405020304" pitchFamily="18" charset="0"/>
              </a:rPr>
              <a:t> </a:t>
            </a:r>
            <a:r>
              <a:rPr lang="ru-RU" sz="1000" b="1" i="1" dirty="0">
                <a:solidFill>
                  <a:srgbClr val="7030A0"/>
                </a:solidFill>
                <a:latin typeface="Times New Roman" panose="02020603050405020304" pitchFamily="18" charset="0"/>
                <a:cs typeface="Times New Roman" panose="02020603050405020304" pitchFamily="18" charset="0"/>
              </a:rPr>
              <a:t>Сообщение, представляющее общественный интерес</a:t>
            </a:r>
            <a:r>
              <a:rPr lang="ru-RU" sz="1000" i="1" dirty="0">
                <a:solidFill>
                  <a:srgbClr val="7030A0"/>
                </a:solidFill>
                <a:latin typeface="Times New Roman" panose="02020603050405020304" pitchFamily="18" charset="0"/>
                <a:cs typeface="Times New Roman" panose="02020603050405020304" pitchFamily="18" charset="0"/>
              </a:rPr>
              <a:t> </a:t>
            </a:r>
            <a:r>
              <a:rPr lang="ru-RU" sz="1000" dirty="0">
                <a:solidFill>
                  <a:srgbClr val="7030A0"/>
                </a:solidFill>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 реклама, предметом которой является продвижение ценностей, идей и/или целей общественного либо </a:t>
            </a:r>
            <a:r>
              <a:rPr lang="ru-RU" sz="1000" dirty="0" err="1">
                <a:latin typeface="Times New Roman" panose="02020603050405020304" pitchFamily="18" charset="0"/>
                <a:cs typeface="Times New Roman" panose="02020603050405020304" pitchFamily="18" charset="0"/>
              </a:rPr>
              <a:t>коммунитарного</a:t>
            </a:r>
            <a:r>
              <a:rPr lang="ru-RU" sz="1000" dirty="0">
                <a:latin typeface="Times New Roman" panose="02020603050405020304" pitchFamily="18" charset="0"/>
                <a:cs typeface="Times New Roman" panose="02020603050405020304" pitchFamily="18" charset="0"/>
              </a:rPr>
              <a:t> значения, распространяемая в целях повышения степени осведомленности, изменения отношения и социального поведения, предотвращения и противодействия социальным порокам. (ч. 9) ст. 288)</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980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3726" y="182881"/>
            <a:ext cx="6261462" cy="757646"/>
          </a:xfrm>
        </p:spPr>
        <p:txBody>
          <a:bodyPr>
            <a:normAutofit/>
          </a:bodyPr>
          <a:lstStyle/>
          <a:p>
            <a:pPr algn="ctr"/>
            <a:r>
              <a:rPr lang="ru-RU" sz="20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использование местной символики </a:t>
            </a:r>
            <a:r>
              <a:rPr lang="ro-RO" sz="20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o-RO" sz="20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20388" y="1645919"/>
            <a:ext cx="8673737" cy="3701143"/>
          </a:xfrm>
        </p:spPr>
        <p:txBody>
          <a:bodyPr>
            <a:normAutofit lnSpcReduction="10000"/>
          </a:bodyPr>
          <a:lstStyle/>
          <a:p>
            <a:pPr marL="0" lvl="0" indent="457200" algn="just" defTabSz="457200">
              <a:spcBef>
                <a:spcPts val="300"/>
              </a:spcBef>
              <a:buClrTx/>
              <a:buSzTx/>
              <a:buNone/>
            </a:pPr>
            <a:r>
              <a:rPr lang="ru-RU" sz="1800" b="1" cap="none" dirty="0">
                <a:solidFill>
                  <a:prstClr val="black"/>
                </a:solidFill>
                <a:latin typeface="Times New Roman" panose="02020603050405020304" pitchFamily="18" charset="0"/>
                <a:cs typeface="Times New Roman" panose="02020603050405020304" pitchFamily="18" charset="0"/>
              </a:rPr>
              <a:t>Субъектами налогообложения </a:t>
            </a:r>
            <a:r>
              <a:rPr lang="ru-RU" sz="1800" cap="none" dirty="0">
                <a:solidFill>
                  <a:prstClr val="black"/>
                </a:solidFill>
                <a:latin typeface="Times New Roman" panose="02020603050405020304" pitchFamily="18" charset="0"/>
                <a:cs typeface="Times New Roman" panose="02020603050405020304" pitchFamily="18" charset="0"/>
              </a:rPr>
              <a:t>являются</a:t>
            </a:r>
            <a:r>
              <a:rPr lang="ro-RO" sz="1800" cap="none" dirty="0">
                <a:solidFill>
                  <a:prstClr val="black"/>
                </a:solidFill>
                <a:latin typeface="Times New Roman" panose="02020603050405020304" pitchFamily="18" charset="0"/>
                <a:cs typeface="Times New Roman" panose="02020603050405020304" pitchFamily="18" charset="0"/>
              </a:rPr>
              <a:t> </a:t>
            </a:r>
            <a:r>
              <a:rPr lang="ru-RU" sz="1800" cap="none" dirty="0">
                <a:solidFill>
                  <a:prstClr val="black"/>
                </a:solidFill>
                <a:latin typeface="Times New Roman" panose="02020603050405020304" pitchFamily="18" charset="0"/>
                <a:cs typeface="Times New Roman" panose="02020603050405020304" pitchFamily="18" charset="0"/>
              </a:rPr>
              <a:t>юридические или физические лица, зарегистрированные в качестве предпринимателей и </a:t>
            </a:r>
            <a:r>
              <a:rPr lang="ru-RU" sz="1800" b="1" cap="none" dirty="0">
                <a:solidFill>
                  <a:srgbClr val="C00000"/>
                </a:solidFill>
                <a:latin typeface="Times New Roman" panose="02020603050405020304" pitchFamily="18" charset="0"/>
                <a:cs typeface="Times New Roman" panose="02020603050405020304" pitchFamily="18" charset="0"/>
              </a:rPr>
              <a:t>использующие местную символику на производимой ими продукции</a:t>
            </a:r>
            <a:r>
              <a:rPr lang="ro-RO" sz="1800" cap="none" dirty="0">
                <a:solidFill>
                  <a:prstClr val="black"/>
                </a:solidFill>
                <a:latin typeface="Times New Roman" panose="02020603050405020304" pitchFamily="18" charset="0"/>
                <a:cs typeface="Times New Roman" panose="02020603050405020304" pitchFamily="18" charset="0"/>
              </a:rPr>
              <a:t>.</a:t>
            </a:r>
            <a:endParaRPr lang="ru-RU" sz="1800" cap="none" dirty="0">
              <a:solidFill>
                <a:prstClr val="black"/>
              </a:solidFill>
              <a:latin typeface="Times New Roman" panose="02020603050405020304" pitchFamily="18" charset="0"/>
              <a:cs typeface="Times New Roman" panose="02020603050405020304" pitchFamily="18" charset="0"/>
            </a:endParaRPr>
          </a:p>
          <a:p>
            <a:pPr marL="0" lvl="0" indent="457200" algn="just" defTabSz="457200">
              <a:spcBef>
                <a:spcPts val="300"/>
              </a:spcBef>
              <a:buClrTx/>
              <a:buSzTx/>
              <a:buNone/>
            </a:pPr>
            <a:r>
              <a:rPr lang="ru-RU" sz="1800" b="1" cap="none" dirty="0">
                <a:solidFill>
                  <a:prstClr val="black"/>
                </a:solidFill>
                <a:latin typeface="Times New Roman" panose="02020603050405020304" pitchFamily="18" charset="0"/>
                <a:cs typeface="Times New Roman" panose="02020603050405020304" pitchFamily="18" charset="0"/>
              </a:rPr>
              <a:t>Объектом налогообложения </a:t>
            </a:r>
            <a:r>
              <a:rPr lang="ru-RU" sz="1800" cap="none" dirty="0">
                <a:solidFill>
                  <a:prstClr val="black"/>
                </a:solidFill>
                <a:latin typeface="Times New Roman" panose="02020603050405020304" pitchFamily="18" charset="0"/>
                <a:cs typeface="Times New Roman" panose="02020603050405020304" pitchFamily="18" charset="0"/>
              </a:rPr>
              <a:t>является продукция, производимая с использованием местной символики;</a:t>
            </a:r>
            <a:endParaRPr lang="ro-RO" sz="1800" cap="none" dirty="0">
              <a:solidFill>
                <a:prstClr val="black"/>
              </a:solidFill>
              <a:latin typeface="Times New Roman" panose="02020603050405020304" pitchFamily="18" charset="0"/>
              <a:cs typeface="Times New Roman" panose="02020603050405020304" pitchFamily="18" charset="0"/>
            </a:endParaRPr>
          </a:p>
          <a:p>
            <a:pPr marL="0" lvl="0" indent="457200" algn="just" defTabSz="457200">
              <a:spcBef>
                <a:spcPts val="300"/>
              </a:spcBef>
              <a:buClrTx/>
              <a:buSzTx/>
              <a:buNone/>
            </a:pPr>
            <a:r>
              <a:rPr lang="ru-RU" sz="1800" b="1" cap="none" dirty="0">
                <a:solidFill>
                  <a:prstClr val="black"/>
                </a:solidFill>
                <a:latin typeface="Times New Roman" panose="02020603050405020304" pitchFamily="18" charset="0"/>
                <a:cs typeface="Times New Roman" panose="02020603050405020304" pitchFamily="18" charset="0"/>
              </a:rPr>
              <a:t>Налогооблагаемой базой </a:t>
            </a:r>
            <a:r>
              <a:rPr lang="ru-RU" sz="1800" cap="none" dirty="0">
                <a:solidFill>
                  <a:prstClr val="black"/>
                </a:solidFill>
                <a:latin typeface="Times New Roman" panose="02020603050405020304" pitchFamily="18" charset="0"/>
                <a:cs typeface="Times New Roman" panose="02020603050405020304" pitchFamily="18" charset="0"/>
              </a:rPr>
              <a:t>является доход от продажи продукции, производимой с использованием местной символики</a:t>
            </a:r>
            <a:r>
              <a:rPr lang="ro-RO" sz="1800" cap="none" dirty="0">
                <a:solidFill>
                  <a:prstClr val="black"/>
                </a:solidFill>
                <a:latin typeface="Times New Roman" panose="02020603050405020304" pitchFamily="18" charset="0"/>
                <a:cs typeface="Times New Roman" panose="02020603050405020304" pitchFamily="18" charset="0"/>
              </a:rPr>
              <a:t>.</a:t>
            </a:r>
          </a:p>
          <a:p>
            <a:pPr marL="0" lvl="0" indent="457200" algn="just" defTabSz="457200">
              <a:spcBef>
                <a:spcPts val="300"/>
              </a:spcBef>
              <a:buClrTx/>
              <a:buSzTx/>
              <a:buNone/>
            </a:pPr>
            <a:endParaRPr lang="ru-RU" sz="1800" b="1" i="1" cap="none" dirty="0" smtClean="0">
              <a:solidFill>
                <a:prstClr val="black"/>
              </a:solidFill>
              <a:latin typeface="Times New Roman" panose="02020603050405020304" pitchFamily="18" charset="0"/>
              <a:cs typeface="Times New Roman" panose="02020603050405020304" pitchFamily="18" charset="0"/>
            </a:endParaRPr>
          </a:p>
          <a:p>
            <a:pPr marL="0" lvl="0" indent="457200" algn="just" defTabSz="457200">
              <a:spcBef>
                <a:spcPts val="300"/>
              </a:spcBef>
              <a:buClrTx/>
              <a:buSzTx/>
              <a:buNone/>
            </a:pPr>
            <a:r>
              <a:rPr lang="ru-RU" sz="1600" b="1" i="1" cap="none" dirty="0" smtClean="0">
                <a:solidFill>
                  <a:prstClr val="black"/>
                </a:solidFill>
                <a:latin typeface="Times New Roman" panose="02020603050405020304" pitchFamily="18" charset="0"/>
                <a:cs typeface="Times New Roman" panose="02020603050405020304" pitchFamily="18" charset="0"/>
              </a:rPr>
              <a:t>Местная </a:t>
            </a:r>
            <a:r>
              <a:rPr lang="ru-RU" sz="1600" b="1" i="1" cap="none" dirty="0">
                <a:solidFill>
                  <a:prstClr val="black"/>
                </a:solidFill>
                <a:latin typeface="Times New Roman" panose="02020603050405020304" pitchFamily="18" charset="0"/>
                <a:cs typeface="Times New Roman" panose="02020603050405020304" pitchFamily="18" charset="0"/>
              </a:rPr>
              <a:t>символика </a:t>
            </a:r>
            <a:r>
              <a:rPr lang="ru-RU" sz="1600" i="1" cap="none" dirty="0">
                <a:solidFill>
                  <a:prstClr val="black"/>
                </a:solidFill>
                <a:latin typeface="Times New Roman" panose="02020603050405020304" pitchFamily="18" charset="0"/>
                <a:cs typeface="Times New Roman" panose="02020603050405020304" pitchFamily="18" charset="0"/>
              </a:rPr>
              <a:t>– герб города или иного населенного пункта, его название (в качестве названия произведенного продукта) или изображение памятников архитектуры, истории.</a:t>
            </a:r>
          </a:p>
          <a:p>
            <a:pPr marL="0" lvl="0" indent="0" defTabSz="457200">
              <a:lnSpc>
                <a:spcPct val="100000"/>
              </a:lnSpc>
              <a:spcBef>
                <a:spcPts val="0"/>
              </a:spcBef>
              <a:buClrTx/>
              <a:buSzTx/>
              <a:buNone/>
            </a:pPr>
            <a:r>
              <a:rPr lang="ru-RU" sz="1800" b="1" cap="none" dirty="0" smtClean="0">
                <a:solidFill>
                  <a:srgbClr val="DE7E18"/>
                </a:solidFill>
                <a:latin typeface="Times New Roman" panose="02020603050405020304" pitchFamily="18" charset="0"/>
                <a:cs typeface="Times New Roman" panose="02020603050405020304" pitchFamily="18" charset="0"/>
              </a:rPr>
              <a:t>           Порядок </a:t>
            </a:r>
            <a:r>
              <a:rPr lang="ru-RU" sz="1800" b="1" cap="none" dirty="0">
                <a:solidFill>
                  <a:srgbClr val="DE7E18"/>
                </a:solidFill>
                <a:latin typeface="Times New Roman" panose="02020603050405020304" pitchFamily="18" charset="0"/>
                <a:cs typeface="Times New Roman" panose="02020603050405020304" pitchFamily="18" charset="0"/>
              </a:rPr>
              <a:t>исчисления сбора</a:t>
            </a:r>
          </a:p>
          <a:p>
            <a:pPr marL="0" lvl="0" indent="0" algn="just" defTabSz="457200">
              <a:lnSpc>
                <a:spcPct val="100000"/>
              </a:lnSpc>
              <a:spcBef>
                <a:spcPts val="0"/>
              </a:spcBef>
              <a:buClrTx/>
              <a:buSzTx/>
              <a:buNone/>
            </a:pPr>
            <a:r>
              <a:rPr lang="ru-RU" sz="1800" cap="none" dirty="0">
                <a:solidFill>
                  <a:prstClr val="black"/>
                </a:solidFill>
                <a:latin typeface="Times New Roman" panose="02020603050405020304" pitchFamily="18" charset="0"/>
                <a:cs typeface="Times New Roman" panose="02020603050405020304" pitchFamily="18" charset="0"/>
              </a:rPr>
              <a:t>      Налогооблагаемая база </a:t>
            </a:r>
            <a:r>
              <a:rPr lang="ro-MD" sz="1800" b="1" cap="none" dirty="0">
                <a:solidFill>
                  <a:prstClr val="black"/>
                </a:solidFill>
                <a:latin typeface="Times New Roman" panose="02020603050405020304" pitchFamily="18" charset="0"/>
                <a:cs typeface="Times New Roman" panose="02020603050405020304" pitchFamily="18" charset="0"/>
              </a:rPr>
              <a:t>X</a:t>
            </a:r>
            <a:r>
              <a:rPr lang="ro-MD" sz="1800" cap="none" dirty="0">
                <a:solidFill>
                  <a:prstClr val="black"/>
                </a:solidFill>
                <a:latin typeface="Times New Roman" panose="02020603050405020304" pitchFamily="18" charset="0"/>
                <a:cs typeface="Times New Roman" panose="02020603050405020304" pitchFamily="18" charset="0"/>
              </a:rPr>
              <a:t> </a:t>
            </a:r>
            <a:r>
              <a:rPr lang="ru-RU" sz="1800" cap="none" dirty="0">
                <a:solidFill>
                  <a:prstClr val="black"/>
                </a:solidFill>
                <a:latin typeface="Times New Roman" panose="02020603050405020304" pitchFamily="18" charset="0"/>
                <a:cs typeface="Times New Roman" panose="02020603050405020304" pitchFamily="18" charset="0"/>
              </a:rPr>
              <a:t>ставку, установленную ОМПУ, чья местная символика используется </a:t>
            </a:r>
          </a:p>
          <a:p>
            <a:endParaRPr lang="ru-RU" dirty="0"/>
          </a:p>
        </p:txBody>
      </p:sp>
    </p:spTree>
    <p:extLst>
      <p:ext uri="{BB962C8B-B14F-4D97-AF65-F5344CB8AC3E}">
        <p14:creationId xmlns:p14="http://schemas.microsoft.com/office/powerpoint/2010/main" val="2148907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2010" y="0"/>
            <a:ext cx="7297783" cy="1436914"/>
          </a:xfrm>
        </p:spPr>
        <p:txBody>
          <a:bodyPr>
            <a:normAutofit/>
          </a:bodyPr>
          <a:lstStyle/>
          <a:p>
            <a:pPr lvl="0" algn="ctr" defTabSz="457200">
              <a:lnSpc>
                <a:spcPct val="100000"/>
              </a:lnSpc>
              <a:spcBef>
                <a:spcPts val="0"/>
              </a:spcBef>
              <a:tabLst>
                <a:tab pos="685800" algn="l"/>
              </a:tabLst>
            </a:pPr>
            <a:r>
              <a:rPr lang="ru-RU" sz="2600" b="1" i="1" cap="none"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Сбор за объекты торговли и/или </a:t>
            </a:r>
            <a:r>
              <a:rPr lang="ru-RU" sz="2600" b="1" i="1" cap="none"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объекты </a:t>
            </a:r>
            <a:r>
              <a:rPr lang="ru-RU" sz="2600" b="1" i="1" cap="none"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по оказанию услуг </a:t>
            </a:r>
            <a:r>
              <a:rPr lang="ro-RO" sz="2600" b="1" i="1" cap="none"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ro-RO" sz="2600" b="1" i="1" cap="none"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endParaRPr lang="ru-RU" dirty="0">
              <a:solidFill>
                <a:srgbClr val="C00000"/>
              </a:solidFill>
            </a:endParaRPr>
          </a:p>
        </p:txBody>
      </p:sp>
      <p:sp>
        <p:nvSpPr>
          <p:cNvPr id="3" name="Объект 2"/>
          <p:cNvSpPr>
            <a:spLocks noGrp="1"/>
          </p:cNvSpPr>
          <p:nvPr>
            <p:ph idx="1"/>
          </p:nvPr>
        </p:nvSpPr>
        <p:spPr>
          <a:xfrm>
            <a:off x="653143" y="1201783"/>
            <a:ext cx="4380410" cy="3013167"/>
          </a:xfrm>
        </p:spPr>
        <p:txBody>
          <a:bodyPr>
            <a:normAutofit lnSpcReduction="10000"/>
          </a:bodyPr>
          <a:lstStyle/>
          <a:p>
            <a:pPr marL="0" lvl="0" indent="360000" algn="just" defTabSz="457200">
              <a:lnSpc>
                <a:spcPct val="100000"/>
              </a:lnSpc>
              <a:spcBef>
                <a:spcPts val="0"/>
              </a:spcBef>
              <a:buClrTx/>
              <a:buSzTx/>
              <a:buNone/>
              <a:tabLst>
                <a:tab pos="685800" algn="l"/>
              </a:tabLst>
            </a:pPr>
            <a:r>
              <a:rPr lang="ru-RU" sz="1400" b="1" cap="none" dirty="0">
                <a:solidFill>
                  <a:prstClr val="black"/>
                </a:solidFill>
                <a:latin typeface="Times New Roman" panose="02020603050405020304" pitchFamily="18" charset="0"/>
                <a:cs typeface="Times New Roman" panose="02020603050405020304" pitchFamily="18" charset="0"/>
              </a:rPr>
              <a:t>Субъектами налогообложения </a:t>
            </a:r>
            <a:r>
              <a:rPr lang="ru-RU" sz="1400" cap="none" dirty="0">
                <a:solidFill>
                  <a:prstClr val="black"/>
                </a:solidFill>
                <a:latin typeface="Times New Roman" panose="02020603050405020304" pitchFamily="18" charset="0"/>
                <a:cs typeface="Times New Roman" panose="02020603050405020304" pitchFamily="18" charset="0"/>
              </a:rPr>
              <a:t>являются физические лица, осуществляющие предпринимательскую деятельность, и юридические лица, которые имеют объекты налогообложения;</a:t>
            </a:r>
          </a:p>
          <a:p>
            <a:pPr marL="0" lvl="0" indent="360000" algn="just" defTabSz="457200">
              <a:lnSpc>
                <a:spcPct val="100000"/>
              </a:lnSpc>
              <a:spcBef>
                <a:spcPts val="0"/>
              </a:spcBef>
              <a:buClrTx/>
              <a:buSzTx/>
              <a:buNone/>
              <a:tabLst>
                <a:tab pos="685800" algn="l"/>
              </a:tabLst>
            </a:pPr>
            <a:r>
              <a:rPr lang="ru-RU" sz="1400" b="1" cap="none" dirty="0">
                <a:solidFill>
                  <a:prstClr val="black"/>
                </a:solidFill>
                <a:latin typeface="Times New Roman" panose="02020603050405020304" pitchFamily="18" charset="0"/>
                <a:cs typeface="Times New Roman" panose="02020603050405020304" pitchFamily="18" charset="0"/>
              </a:rPr>
              <a:t>Объектом налогообложения </a:t>
            </a:r>
            <a:r>
              <a:rPr lang="ru-RU" sz="1400" cap="none" dirty="0">
                <a:solidFill>
                  <a:prstClr val="black"/>
                </a:solidFill>
                <a:latin typeface="Times New Roman" panose="02020603050405020304" pitchFamily="18" charset="0"/>
                <a:cs typeface="Times New Roman" panose="02020603050405020304" pitchFamily="18" charset="0"/>
              </a:rPr>
              <a:t>являются </a:t>
            </a:r>
            <a:r>
              <a:rPr lang="ru-RU" sz="1400" cap="none" dirty="0">
                <a:solidFill>
                  <a:srgbClr val="FF0000"/>
                </a:solidFill>
                <a:latin typeface="Times New Roman" panose="02020603050405020304" pitchFamily="18" charset="0"/>
                <a:cs typeface="Times New Roman" panose="02020603050405020304" pitchFamily="18" charset="0"/>
              </a:rPr>
              <a:t>объекты, которые </a:t>
            </a:r>
            <a:r>
              <a:rPr lang="ru-RU" sz="1400" cap="none" dirty="0">
                <a:solidFill>
                  <a:prstClr val="black"/>
                </a:solidFill>
                <a:latin typeface="Times New Roman" panose="02020603050405020304" pitchFamily="18" charset="0"/>
                <a:cs typeface="Times New Roman" panose="02020603050405020304" pitchFamily="18" charset="0"/>
              </a:rPr>
              <a:t>согласно Классификатору видов экономической деятельности Молдовы </a:t>
            </a:r>
            <a:r>
              <a:rPr lang="ru-RU" sz="1400" cap="none" dirty="0">
                <a:solidFill>
                  <a:srgbClr val="FF0000"/>
                </a:solidFill>
                <a:latin typeface="Times New Roman" panose="02020603050405020304" pitchFamily="18" charset="0"/>
                <a:cs typeface="Times New Roman" panose="02020603050405020304" pitchFamily="18" charset="0"/>
              </a:rPr>
              <a:t>соответствуют видам деятельности, перечисленным в приложении 1 </a:t>
            </a:r>
            <a:r>
              <a:rPr lang="ru-RU" sz="1400" cap="none" dirty="0">
                <a:solidFill>
                  <a:prstClr val="black"/>
                </a:solidFill>
                <a:latin typeface="Times New Roman" panose="02020603050405020304" pitchFamily="18" charset="0"/>
                <a:cs typeface="Times New Roman" panose="02020603050405020304" pitchFamily="18" charset="0"/>
              </a:rPr>
              <a:t>к Закону «О внутренней торговле» № 231 от 23 сентября 2010 года.</a:t>
            </a:r>
          </a:p>
          <a:p>
            <a:pPr marL="0" lvl="0" indent="360000" algn="just" defTabSz="457200">
              <a:lnSpc>
                <a:spcPct val="100000"/>
              </a:lnSpc>
              <a:spcBef>
                <a:spcPts val="0"/>
              </a:spcBef>
              <a:buClrTx/>
              <a:buSzTx/>
              <a:buNone/>
              <a:tabLst>
                <a:tab pos="685800" algn="l"/>
              </a:tabLst>
            </a:pPr>
            <a:r>
              <a:rPr lang="ru-RU" sz="1400" cap="none" dirty="0">
                <a:solidFill>
                  <a:prstClr val="black"/>
                </a:solidFill>
                <a:latin typeface="Times New Roman" panose="02020603050405020304" pitchFamily="18" charset="0"/>
                <a:cs typeface="Times New Roman" panose="02020603050405020304" pitchFamily="18" charset="0"/>
              </a:rPr>
              <a:t>   Налогооблагаемой базой являются </a:t>
            </a:r>
            <a:r>
              <a:rPr lang="ru-RU" sz="1400" cap="none" dirty="0">
                <a:solidFill>
                  <a:srgbClr val="FF0000"/>
                </a:solidFill>
                <a:latin typeface="Times New Roman" panose="02020603050405020304" pitchFamily="18" charset="0"/>
                <a:cs typeface="Times New Roman" panose="02020603050405020304" pitchFamily="18" charset="0"/>
              </a:rPr>
              <a:t>объекты </a:t>
            </a:r>
            <a:r>
              <a:rPr lang="ru-RU" sz="1400" cap="none" dirty="0">
                <a:solidFill>
                  <a:prstClr val="black"/>
                </a:solidFill>
                <a:latin typeface="Times New Roman" panose="02020603050405020304" pitchFamily="18" charset="0"/>
                <a:cs typeface="Times New Roman" panose="02020603050405020304" pitchFamily="18" charset="0"/>
              </a:rPr>
              <a:t>торговли и/или объекты по оказанию услуг, </a:t>
            </a:r>
            <a:r>
              <a:rPr lang="ru-RU" sz="1400" cap="none" dirty="0">
                <a:solidFill>
                  <a:srgbClr val="FF0000"/>
                </a:solidFill>
                <a:latin typeface="Times New Roman" panose="02020603050405020304" pitchFamily="18" charset="0"/>
                <a:cs typeface="Times New Roman" panose="02020603050405020304" pitchFamily="18" charset="0"/>
              </a:rPr>
              <a:t>соответствующие деятельности, указанной в приложении 1 </a:t>
            </a:r>
            <a:r>
              <a:rPr lang="ru-RU" sz="1400" cap="none" dirty="0">
                <a:solidFill>
                  <a:prstClr val="black"/>
                </a:solidFill>
                <a:latin typeface="Times New Roman" panose="02020603050405020304" pitchFamily="18" charset="0"/>
                <a:cs typeface="Times New Roman" panose="02020603050405020304" pitchFamily="18" charset="0"/>
              </a:rPr>
              <a:t>к Закону о внутренней торговле № 231/2010</a:t>
            </a:r>
            <a:endParaRPr lang="ru-RU" dirty="0"/>
          </a:p>
        </p:txBody>
      </p:sp>
      <p:sp>
        <p:nvSpPr>
          <p:cNvPr id="4" name="TextBox 3"/>
          <p:cNvSpPr txBox="1"/>
          <p:nvPr/>
        </p:nvSpPr>
        <p:spPr>
          <a:xfrm>
            <a:off x="6156960" y="1097281"/>
            <a:ext cx="5538651" cy="2893100"/>
          </a:xfrm>
          <a:prstGeom prst="rect">
            <a:avLst/>
          </a:prstGeom>
          <a:noFill/>
        </p:spPr>
        <p:txBody>
          <a:bodyPr wrap="square" rtlCol="0">
            <a:spAutoFit/>
          </a:bodyPr>
          <a:lstStyle/>
          <a:p>
            <a:pPr lvl="0" indent="360000" algn="just">
              <a:tabLst>
                <a:tab pos="685800" algn="l"/>
              </a:tabLst>
            </a:pPr>
            <a:r>
              <a:rPr lang="ru-RU" sz="1400" b="1" dirty="0">
                <a:solidFill>
                  <a:prstClr val="black"/>
                </a:solidFill>
                <a:latin typeface="Times New Roman" panose="02020603050405020304" pitchFamily="18" charset="0"/>
                <a:cs typeface="Times New Roman" panose="02020603050405020304" pitchFamily="18" charset="0"/>
              </a:rPr>
              <a:t>Субъектами налогообложения </a:t>
            </a:r>
            <a:r>
              <a:rPr lang="ru-RU" sz="1400" dirty="0">
                <a:solidFill>
                  <a:prstClr val="black"/>
                </a:solidFill>
                <a:latin typeface="Times New Roman" panose="02020603050405020304" pitchFamily="18" charset="0"/>
                <a:cs typeface="Times New Roman" panose="02020603050405020304" pitchFamily="18" charset="0"/>
              </a:rPr>
              <a:t>являются физические лица, осуществляющие предпринимательскую деятельность, и юридические лица, </a:t>
            </a:r>
            <a:r>
              <a:rPr lang="ru-RU" sz="1400" b="1" i="1" dirty="0">
                <a:solidFill>
                  <a:prstClr val="black"/>
                </a:solidFill>
                <a:latin typeface="Times New Roman" panose="02020603050405020304" pitchFamily="18" charset="0"/>
                <a:cs typeface="Times New Roman" panose="02020603050405020304" pitchFamily="18" charset="0"/>
              </a:rPr>
              <a:t>которые имеют объекты налогообложения;</a:t>
            </a:r>
          </a:p>
          <a:p>
            <a:pPr lvl="0" indent="360000" algn="just">
              <a:tabLst>
                <a:tab pos="685800" algn="l"/>
              </a:tabLst>
            </a:pPr>
            <a:endParaRPr lang="ro-RO" sz="1400" dirty="0">
              <a:solidFill>
                <a:prstClr val="black"/>
              </a:solidFill>
              <a:latin typeface="Times New Roman" panose="02020603050405020304" pitchFamily="18" charset="0"/>
              <a:cs typeface="Times New Roman" panose="02020603050405020304" pitchFamily="18" charset="0"/>
            </a:endParaRPr>
          </a:p>
          <a:p>
            <a:pPr lvl="0" algn="just"/>
            <a:r>
              <a:rPr lang="ru-RU" sz="1400" b="1" dirty="0">
                <a:solidFill>
                  <a:prstClr val="black"/>
                </a:solidFill>
                <a:latin typeface="Times New Roman" panose="02020603050405020304" pitchFamily="18" charset="0"/>
                <a:cs typeface="Times New Roman" panose="02020603050405020304" pitchFamily="18" charset="0"/>
              </a:rPr>
              <a:t>     Объектом налогообложения </a:t>
            </a:r>
            <a:r>
              <a:rPr lang="ru-RU" sz="1400" dirty="0">
                <a:solidFill>
                  <a:prstClr val="black"/>
                </a:solidFill>
                <a:latin typeface="Times New Roman" panose="02020603050405020304" pitchFamily="18" charset="0"/>
                <a:cs typeface="Times New Roman" panose="02020603050405020304" pitchFamily="18" charset="0"/>
              </a:rPr>
              <a:t>являются </a:t>
            </a:r>
            <a:r>
              <a:rPr lang="ru-RU" sz="1400" b="1" i="1" dirty="0">
                <a:solidFill>
                  <a:srgbClr val="A53010"/>
                </a:solidFill>
                <a:latin typeface="Times New Roman" panose="02020603050405020304" pitchFamily="18" charset="0"/>
                <a:cs typeface="Times New Roman" panose="02020603050405020304" pitchFamily="18" charset="0"/>
              </a:rPr>
              <a:t>объекты,</a:t>
            </a:r>
            <a:r>
              <a:rPr lang="ru-RU" sz="1400" b="1" dirty="0">
                <a:solidFill>
                  <a:srgbClr val="A53010"/>
                </a:solidFill>
                <a:latin typeface="Times New Roman" panose="02020603050405020304" pitchFamily="18" charset="0"/>
                <a:cs typeface="Times New Roman" panose="02020603050405020304" pitchFamily="18" charset="0"/>
              </a:rPr>
              <a:t> которые соответствуют типологии торговых единиц, установленной в соответствии с номенклатурой, приведенной в приложении 5 к Закону </a:t>
            </a:r>
            <a:r>
              <a:rPr lang="ru-RU" sz="1400" dirty="0">
                <a:solidFill>
                  <a:prstClr val="black"/>
                </a:solidFill>
                <a:latin typeface="Times New Roman" panose="02020603050405020304" pitchFamily="18" charset="0"/>
                <a:cs typeface="Times New Roman" panose="02020603050405020304" pitchFamily="18" charset="0"/>
              </a:rPr>
              <a:t>о внутренней торговле № 231/2010;</a:t>
            </a:r>
          </a:p>
          <a:p>
            <a:pPr lvl="0" algn="just"/>
            <a:r>
              <a:rPr lang="ru-RU" sz="1400" b="1" dirty="0">
                <a:solidFill>
                  <a:prstClr val="black"/>
                </a:solidFill>
                <a:latin typeface="Times New Roman" panose="02020603050405020304" pitchFamily="18" charset="0"/>
                <a:cs typeface="Times New Roman" panose="02020603050405020304" pitchFamily="18" charset="0"/>
              </a:rPr>
              <a:t>     Налогооблагаемой базой </a:t>
            </a:r>
            <a:r>
              <a:rPr lang="ru-RU" sz="1400" dirty="0">
                <a:solidFill>
                  <a:prstClr val="black"/>
                </a:solidFill>
                <a:latin typeface="Times New Roman" panose="02020603050405020304" pitchFamily="18" charset="0"/>
                <a:cs typeface="Times New Roman" panose="02020603050405020304" pitchFamily="18" charset="0"/>
              </a:rPr>
              <a:t>являются </a:t>
            </a:r>
            <a:r>
              <a:rPr lang="ru-RU" sz="1400" b="1" i="1" dirty="0">
                <a:solidFill>
                  <a:srgbClr val="A53010"/>
                </a:solidFill>
                <a:latin typeface="Times New Roman" panose="02020603050405020304" pitchFamily="18" charset="0"/>
                <a:cs typeface="Times New Roman" panose="02020603050405020304" pitchFamily="18" charset="0"/>
              </a:rPr>
              <a:t>объекты</a:t>
            </a:r>
            <a:r>
              <a:rPr lang="ru-RU" sz="1400" b="1" dirty="0">
                <a:solidFill>
                  <a:srgbClr val="A53010"/>
                </a:solidFill>
                <a:latin typeface="Times New Roman" panose="02020603050405020304" pitchFamily="18" charset="0"/>
                <a:cs typeface="Times New Roman" panose="02020603050405020304" pitchFamily="18" charset="0"/>
              </a:rPr>
              <a:t> торговли и/или объекты по оказанию услуг, соответствующие типологии торговых единиц, установленной в соответствии с номенклатурой, приведенной в приложении 5 </a:t>
            </a:r>
            <a:r>
              <a:rPr lang="ru-RU" sz="1400" dirty="0">
                <a:solidFill>
                  <a:prstClr val="black"/>
                </a:solidFill>
                <a:latin typeface="Times New Roman" panose="02020603050405020304" pitchFamily="18" charset="0"/>
                <a:cs typeface="Times New Roman" panose="02020603050405020304" pitchFamily="18" charset="0"/>
              </a:rPr>
              <a:t>к Закону о внутренней торговле № 231/2010.</a:t>
            </a:r>
          </a:p>
        </p:txBody>
      </p:sp>
      <p:sp>
        <p:nvSpPr>
          <p:cNvPr id="5" name="TextBox 4"/>
          <p:cNvSpPr txBox="1"/>
          <p:nvPr/>
        </p:nvSpPr>
        <p:spPr>
          <a:xfrm>
            <a:off x="2769327" y="4563292"/>
            <a:ext cx="6122124" cy="1323439"/>
          </a:xfrm>
          <a:prstGeom prst="rect">
            <a:avLst/>
          </a:prstGeom>
          <a:noFill/>
        </p:spPr>
        <p:txBody>
          <a:bodyPr wrap="square" rtlCol="0">
            <a:spAutoFit/>
          </a:bodyPr>
          <a:lstStyle/>
          <a:p>
            <a:pPr lvl="0" algn="just"/>
            <a:r>
              <a:rPr lang="ru-RU" dirty="0">
                <a:solidFill>
                  <a:srgbClr val="C00000"/>
                </a:solidFill>
                <a:latin typeface="Times New Roman" panose="02020603050405020304" pitchFamily="18" charset="0"/>
                <a:cs typeface="Times New Roman" panose="02020603050405020304" pitchFamily="18" charset="0"/>
              </a:rPr>
              <a:t>►</a:t>
            </a:r>
            <a:r>
              <a:rPr lang="ru-RU" dirty="0">
                <a:solidFill>
                  <a:prstClr val="black"/>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Типология торговых единиц устанавливается согласно номенклатуре, предусмотренной приложением 5 к Закону. </a:t>
            </a:r>
            <a:r>
              <a:rPr lang="ru-RU" sz="1200" dirty="0">
                <a:solidFill>
                  <a:prstClr val="black"/>
                </a:solidFill>
                <a:latin typeface="Times New Roman" panose="02020603050405020304" pitchFamily="18" charset="0"/>
                <a:cs typeface="Times New Roman" panose="02020603050405020304" pitchFamily="18" charset="0"/>
              </a:rPr>
              <a:t>Незначительные отклонения от типов не могут считаться несоответствием указанному в уведомлении типу. Незначительными отклонениями являются отклонения, продиктованные рыночной конъюнктурой (спросом и предложением), спецификой рынка или другими (сезонными) условиями торговой деятельности либо условиями, которых невозможно избежать</a:t>
            </a:r>
            <a:r>
              <a:rPr lang="ru-RU" sz="1400" dirty="0">
                <a:solidFill>
                  <a:prstClr val="black"/>
                </a:solidFill>
                <a:latin typeface="Times New Roman" panose="02020603050405020304" pitchFamily="18" charset="0"/>
                <a:cs typeface="Times New Roman" panose="02020603050405020304" pitchFamily="18" charset="0"/>
              </a:rPr>
              <a:t>.</a:t>
            </a:r>
            <a:endParaRPr lang="ro-RO" sz="1400" dirty="0">
              <a:solidFill>
                <a:prstClr val="black"/>
              </a:solidFill>
              <a:latin typeface="Times New Roman" panose="02020603050405020304" pitchFamily="18" charset="0"/>
              <a:cs typeface="Times New Roman" panose="02020603050405020304" pitchFamily="18" charset="0"/>
            </a:endParaRPr>
          </a:p>
        </p:txBody>
      </p:sp>
      <p:sp>
        <p:nvSpPr>
          <p:cNvPr id="6" name="Стрелка вправо 5"/>
          <p:cNvSpPr/>
          <p:nvPr/>
        </p:nvSpPr>
        <p:spPr>
          <a:xfrm>
            <a:off x="5338354" y="2412275"/>
            <a:ext cx="539932" cy="200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2002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486" y="243840"/>
            <a:ext cx="8557197" cy="1227909"/>
          </a:xfrm>
        </p:spPr>
        <p:txBody>
          <a:bodyPr>
            <a:normAutofit/>
          </a:bodyPr>
          <a:lstStyle/>
          <a:p>
            <a:pPr lvl="0" algn="ctr" defTabSz="457200">
              <a:lnSpc>
                <a:spcPct val="100000"/>
              </a:lnSpc>
              <a:spcBef>
                <a:spcPts val="0"/>
              </a:spcBef>
            </a:pPr>
            <a:r>
              <a:rPr lang="ru-RU" sz="1800" b="1" cap="none" dirty="0">
                <a:solidFill>
                  <a:srgbClr val="C00000"/>
                </a:solidFill>
                <a:latin typeface="Times New Roman" panose="02020603050405020304" pitchFamily="18" charset="0"/>
                <a:ea typeface="+mn-ea"/>
                <a:cs typeface="Times New Roman" panose="02020603050405020304" pitchFamily="18" charset="0"/>
              </a:rPr>
              <a:t>Порядок подачи уведомления о начале торговой деятельности и исчисления сбора за объекты торговли и/или объекты по оказанию </a:t>
            </a:r>
            <a:r>
              <a:rPr lang="ru-RU" sz="1800" b="1" cap="none" dirty="0" smtClean="0">
                <a:solidFill>
                  <a:srgbClr val="C00000"/>
                </a:solidFill>
                <a:latin typeface="Times New Roman" panose="02020603050405020304" pitchFamily="18" charset="0"/>
                <a:ea typeface="+mn-ea"/>
                <a:cs typeface="Times New Roman" panose="02020603050405020304" pitchFamily="18" charset="0"/>
              </a:rPr>
              <a:t>услуг</a:t>
            </a:r>
            <a:endParaRPr lang="ru-RU" dirty="0"/>
          </a:p>
        </p:txBody>
      </p:sp>
      <p:sp>
        <p:nvSpPr>
          <p:cNvPr id="3" name="Объект 2"/>
          <p:cNvSpPr>
            <a:spLocks noGrp="1"/>
          </p:cNvSpPr>
          <p:nvPr>
            <p:ph idx="1"/>
          </p:nvPr>
        </p:nvSpPr>
        <p:spPr>
          <a:xfrm>
            <a:off x="1219200" y="1193074"/>
            <a:ext cx="10189028" cy="5138058"/>
          </a:xfrm>
        </p:spPr>
        <p:txBody>
          <a:bodyPr>
            <a:normAutofit/>
          </a:bodyPr>
          <a:lstStyle/>
          <a:p>
            <a:pPr marL="0" lvl="0" indent="0" defTabSz="457200">
              <a:lnSpc>
                <a:spcPct val="100000"/>
              </a:lnSpc>
              <a:spcBef>
                <a:spcPts val="0"/>
              </a:spcBef>
              <a:buClrTx/>
              <a:buSzTx/>
              <a:buNone/>
            </a:pPr>
            <a:r>
              <a:rPr lang="ru-RU" sz="1100" cap="none" dirty="0">
                <a:solidFill>
                  <a:prstClr val="black"/>
                </a:solidFill>
                <a:latin typeface="Century Gothic" panose="020B0502020202020204"/>
              </a:rPr>
              <a:t> </a:t>
            </a:r>
            <a:r>
              <a:rPr lang="ru-RU" sz="1200" cap="none" dirty="0">
                <a:solidFill>
                  <a:prstClr val="black"/>
                </a:solidFill>
                <a:latin typeface="Times New Roman" panose="02020603050405020304" pitchFamily="18" charset="0"/>
                <a:cs typeface="Times New Roman" panose="02020603050405020304" pitchFamily="18" charset="0"/>
              </a:rPr>
              <a:t>Торговая деятельность обусловливается подачей уведомления в сфере торговли лицом, зарегистрированным в соответствии с законом. Торговая деятельность </a:t>
            </a:r>
            <a:r>
              <a:rPr lang="ru-RU" sz="1200" b="1" cap="none" dirty="0">
                <a:solidFill>
                  <a:srgbClr val="DE7E18"/>
                </a:solidFill>
                <a:latin typeface="Times New Roman" panose="02020603050405020304" pitchFamily="18" charset="0"/>
                <a:cs typeface="Times New Roman" panose="02020603050405020304" pitchFamily="18" charset="0"/>
              </a:rPr>
              <a:t>начинается со дня выдачи </a:t>
            </a:r>
            <a:r>
              <a:rPr lang="ru-RU" sz="1200" cap="none" dirty="0">
                <a:solidFill>
                  <a:prstClr val="black"/>
                </a:solidFill>
                <a:latin typeface="Times New Roman" panose="02020603050405020304" pitchFamily="18" charset="0"/>
                <a:cs typeface="Times New Roman" panose="02020603050405020304" pitchFamily="18" charset="0"/>
              </a:rPr>
              <a:t>посредством информационного ресурса в сфере торговли </a:t>
            </a:r>
            <a:r>
              <a:rPr lang="ro-RO" sz="1200" cap="none" dirty="0">
                <a:solidFill>
                  <a:prstClr val="black"/>
                </a:solidFill>
                <a:latin typeface="Times New Roman" panose="02020603050405020304" pitchFamily="18" charset="0"/>
                <a:cs typeface="Times New Roman" panose="02020603050405020304" pitchFamily="18" charset="0"/>
              </a:rPr>
              <a:t> </a:t>
            </a:r>
            <a:r>
              <a:rPr lang="ru-RU" sz="1200" b="1" cap="none" dirty="0">
                <a:solidFill>
                  <a:srgbClr val="DE7E18"/>
                </a:solidFill>
                <a:latin typeface="Times New Roman" panose="02020603050405020304" pitchFamily="18" charset="0"/>
                <a:cs typeface="Times New Roman" panose="02020603050405020304" pitchFamily="18" charset="0"/>
              </a:rPr>
              <a:t>ОМПУ справки о приеме</a:t>
            </a:r>
            <a:r>
              <a:rPr lang="ru-RU" sz="1200" cap="none" dirty="0">
                <a:solidFill>
                  <a:prstClr val="black"/>
                </a:solidFill>
                <a:latin typeface="Times New Roman" panose="02020603050405020304" pitchFamily="18" charset="0"/>
                <a:cs typeface="Times New Roman" panose="02020603050405020304" pitchFamily="18" charset="0"/>
              </a:rPr>
              <a:t>.</a:t>
            </a:r>
          </a:p>
          <a:p>
            <a:pPr marL="0" lvl="0" indent="0" defTabSz="457200">
              <a:lnSpc>
                <a:spcPct val="100000"/>
              </a:lnSpc>
              <a:spcBef>
                <a:spcPts val="0"/>
              </a:spcBef>
              <a:buClrTx/>
              <a:buSzTx/>
              <a:buNone/>
            </a:pPr>
            <a:r>
              <a:rPr lang="ru-RU" sz="1200" b="1" cap="none" dirty="0">
                <a:solidFill>
                  <a:prstClr val="black"/>
                </a:solidFill>
                <a:latin typeface="Times New Roman" panose="02020603050405020304" pitchFamily="18" charset="0"/>
                <a:cs typeface="Times New Roman" panose="02020603050405020304" pitchFamily="18" charset="0"/>
              </a:rPr>
              <a:t>     Уведомление должно содержать </a:t>
            </a:r>
            <a:r>
              <a:rPr lang="ru-RU" sz="1200" cap="none" dirty="0">
                <a:solidFill>
                  <a:prstClr val="black"/>
                </a:solidFill>
                <a:latin typeface="Times New Roman" panose="02020603050405020304" pitchFamily="18" charset="0"/>
                <a:cs typeface="Times New Roman" panose="02020603050405020304" pitchFamily="18" charset="0"/>
              </a:rPr>
              <a:t>общие данные, обязательные согласно части (6) ст. 14 Закона, а также другие данные, соответственно специфике деятельности, типу торговой единицы, согласно приложению 5 и условиям деятельности согласно формам, предусмотренным приложением 7.</a:t>
            </a:r>
          </a:p>
          <a:p>
            <a:pPr marL="0" lvl="0" indent="0" defTabSz="457200">
              <a:lnSpc>
                <a:spcPct val="100000"/>
              </a:lnSpc>
              <a:spcBef>
                <a:spcPts val="0"/>
              </a:spcBef>
              <a:buClrTx/>
              <a:buSzTx/>
              <a:buNone/>
            </a:pPr>
            <a:r>
              <a:rPr lang="ru-RU" sz="1200" b="1" i="1" cap="none" dirty="0">
                <a:solidFill>
                  <a:srgbClr val="7030A0"/>
                </a:solidFill>
                <a:latin typeface="Times New Roman" panose="02020603050405020304" pitchFamily="18" charset="0"/>
                <a:cs typeface="Times New Roman" panose="02020603050405020304" pitchFamily="18" charset="0"/>
              </a:rPr>
              <a:t>     </a:t>
            </a:r>
            <a:r>
              <a:rPr lang="ru-RU" sz="1200" b="1" i="1" cap="none" dirty="0">
                <a:solidFill>
                  <a:srgbClr val="C00000"/>
                </a:solidFill>
                <a:latin typeface="Times New Roman" panose="02020603050405020304" pitchFamily="18" charset="0"/>
                <a:cs typeface="Times New Roman" panose="02020603050405020304" pitchFamily="18" charset="0"/>
              </a:rPr>
              <a:t>Уведомление о начале торговой деятельности </a:t>
            </a:r>
            <a:r>
              <a:rPr lang="ru-RU" sz="1200" cap="none" dirty="0">
                <a:solidFill>
                  <a:prstClr val="black"/>
                </a:solidFill>
                <a:latin typeface="Times New Roman" panose="02020603050405020304" pitchFamily="18" charset="0"/>
                <a:cs typeface="Times New Roman" panose="02020603050405020304" pitchFamily="18" charset="0"/>
              </a:rPr>
              <a:t>подается коммерсантом </a:t>
            </a:r>
            <a:r>
              <a:rPr lang="ru-RU" sz="1200" b="1" cap="none" dirty="0">
                <a:solidFill>
                  <a:srgbClr val="7030A0"/>
                </a:solidFill>
                <a:latin typeface="Times New Roman" panose="02020603050405020304" pitchFamily="18" charset="0"/>
                <a:cs typeface="Times New Roman" panose="02020603050405020304" pitchFamily="18" charset="0"/>
              </a:rPr>
              <a:t>отдельно в отношении каждой торговой единицы</a:t>
            </a:r>
            <a:r>
              <a:rPr lang="ru-RU" sz="1200" cap="none" dirty="0">
                <a:solidFill>
                  <a:prstClr val="black"/>
                </a:solidFill>
                <a:latin typeface="Times New Roman" panose="02020603050405020304" pitchFamily="18" charset="0"/>
                <a:cs typeface="Times New Roman" panose="02020603050405020304" pitchFamily="18" charset="0"/>
              </a:rPr>
              <a:t>, за исключением случаев, предусмотренных частью (5) статьи 12 и частью (1) статьи 12</a:t>
            </a:r>
            <a:r>
              <a:rPr lang="ru-RU" sz="1200" cap="none" baseline="30000" dirty="0">
                <a:solidFill>
                  <a:prstClr val="black"/>
                </a:solidFill>
                <a:latin typeface="Times New Roman" panose="02020603050405020304" pitchFamily="18" charset="0"/>
                <a:cs typeface="Times New Roman" panose="02020603050405020304" pitchFamily="18" charset="0"/>
              </a:rPr>
              <a:t>1</a:t>
            </a:r>
            <a:r>
              <a:rPr lang="ru-RU" sz="1200" cap="none" dirty="0">
                <a:solidFill>
                  <a:prstClr val="black"/>
                </a:solidFill>
                <a:latin typeface="Times New Roman" panose="02020603050405020304" pitchFamily="18" charset="0"/>
                <a:cs typeface="Times New Roman" panose="02020603050405020304" pitchFamily="18" charset="0"/>
              </a:rPr>
              <a:t>.</a:t>
            </a:r>
          </a:p>
          <a:p>
            <a:pPr marL="0" lvl="0" indent="0" defTabSz="457200">
              <a:lnSpc>
                <a:spcPct val="100000"/>
              </a:lnSpc>
              <a:spcBef>
                <a:spcPts val="0"/>
              </a:spcBef>
              <a:buClrTx/>
              <a:buSzTx/>
              <a:buNone/>
            </a:pPr>
            <a:r>
              <a:rPr lang="ru-RU" sz="1200" cap="none" dirty="0" smtClean="0">
                <a:solidFill>
                  <a:prstClr val="black"/>
                </a:solidFill>
                <a:latin typeface="Times New Roman" panose="02020603050405020304" pitchFamily="18" charset="0"/>
                <a:cs typeface="Times New Roman" panose="02020603050405020304" pitchFamily="18" charset="0"/>
              </a:rPr>
              <a:t>Уведомление </a:t>
            </a:r>
            <a:r>
              <a:rPr lang="ru-RU" sz="1200" cap="none" dirty="0">
                <a:solidFill>
                  <a:prstClr val="black"/>
                </a:solidFill>
                <a:latin typeface="Times New Roman" panose="02020603050405020304" pitchFamily="18" charset="0"/>
                <a:cs typeface="Times New Roman" panose="02020603050405020304" pitchFamily="18" charset="0"/>
              </a:rPr>
              <a:t>о начале, изменении, приостановлении или прекращении торговой деятельности подается в ОМПУ (</a:t>
            </a:r>
            <a:r>
              <a:rPr lang="ru-RU" sz="1200" cap="none" dirty="0" err="1">
                <a:solidFill>
                  <a:prstClr val="black"/>
                </a:solidFill>
                <a:latin typeface="Times New Roman" panose="02020603050405020304" pitchFamily="18" charset="0"/>
                <a:cs typeface="Times New Roman" panose="02020603050405020304" pitchFamily="18" charset="0"/>
              </a:rPr>
              <a:t>примэрию</a:t>
            </a:r>
            <a:r>
              <a:rPr lang="ru-RU" sz="1200" cap="none" dirty="0">
                <a:solidFill>
                  <a:prstClr val="black"/>
                </a:solidFill>
                <a:latin typeface="Times New Roman" panose="02020603050405020304" pitchFamily="18" charset="0"/>
                <a:cs typeface="Times New Roman" panose="02020603050405020304" pitchFamily="18" charset="0"/>
              </a:rPr>
              <a:t> села (коммуны), города или муниципия) </a:t>
            </a:r>
            <a:r>
              <a:rPr lang="ru-RU" sz="1200" b="1" cap="none" dirty="0">
                <a:solidFill>
                  <a:srgbClr val="C00000"/>
                </a:solidFill>
                <a:latin typeface="Times New Roman" panose="02020603050405020304" pitchFamily="18" charset="0"/>
                <a:cs typeface="Times New Roman" panose="02020603050405020304" pitchFamily="18" charset="0"/>
              </a:rPr>
              <a:t>по месту планируемой или осуществляемой торговой деятельности</a:t>
            </a:r>
            <a:r>
              <a:rPr lang="ru-RU" sz="1200" cap="none" dirty="0">
                <a:solidFill>
                  <a:prstClr val="black"/>
                </a:solidFill>
                <a:latin typeface="Times New Roman" panose="02020603050405020304" pitchFamily="18" charset="0"/>
                <a:cs typeface="Times New Roman" panose="02020603050405020304" pitchFamily="18" charset="0"/>
              </a:rPr>
              <a:t>, который может быть иным чем </a:t>
            </a:r>
            <a:r>
              <a:rPr lang="ru-RU" sz="1200" cap="none" dirty="0" err="1">
                <a:solidFill>
                  <a:prstClr val="black"/>
                </a:solidFill>
                <a:latin typeface="Times New Roman" panose="02020603050405020304" pitchFamily="18" charset="0"/>
                <a:cs typeface="Times New Roman" panose="02020603050405020304" pitchFamily="18" charset="0"/>
              </a:rPr>
              <a:t>примэрия</a:t>
            </a:r>
            <a:r>
              <a:rPr lang="ru-RU" sz="1200" cap="none" dirty="0">
                <a:solidFill>
                  <a:prstClr val="black"/>
                </a:solidFill>
                <a:latin typeface="Times New Roman" panose="02020603050405020304" pitchFamily="18" charset="0"/>
                <a:cs typeface="Times New Roman" panose="02020603050405020304" pitchFamily="18" charset="0"/>
              </a:rPr>
              <a:t>, на чьей подведомственной территории лицо имеет юридический адрес или место проживания</a:t>
            </a:r>
            <a:r>
              <a:rPr lang="ru-RU" sz="1200" cap="none" dirty="0" smtClean="0">
                <a:solidFill>
                  <a:prstClr val="black"/>
                </a:solidFill>
                <a:latin typeface="Times New Roman" panose="02020603050405020304" pitchFamily="18" charset="0"/>
                <a:cs typeface="Times New Roman" panose="02020603050405020304" pitchFamily="18" charset="0"/>
              </a:rPr>
              <a:t>.</a:t>
            </a:r>
            <a:endParaRPr lang="ro-RO" sz="1200" cap="none" dirty="0" smtClean="0">
              <a:solidFill>
                <a:prstClr val="black"/>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ClrTx/>
              <a:buSzTx/>
              <a:buNone/>
            </a:pPr>
            <a:r>
              <a:rPr lang="ro-RO" sz="1200" b="1" cap="none" dirty="0" smtClean="0">
                <a:solidFill>
                  <a:srgbClr val="7030A0"/>
                </a:solidFill>
                <a:latin typeface="Times New Roman" panose="02020603050405020304" pitchFamily="18" charset="0"/>
                <a:cs typeface="Times New Roman" panose="02020603050405020304" pitchFamily="18" charset="0"/>
              </a:rPr>
              <a:t>    </a:t>
            </a:r>
            <a:r>
              <a:rPr lang="ru-RU" sz="1200" b="1" cap="none" dirty="0" smtClean="0">
                <a:solidFill>
                  <a:srgbClr val="7030A0"/>
                </a:solidFill>
                <a:latin typeface="Times New Roman" panose="02020603050405020304" pitchFamily="18" charset="0"/>
                <a:cs typeface="Times New Roman" panose="02020603050405020304" pitchFamily="18" charset="0"/>
              </a:rPr>
              <a:t>Торговая </a:t>
            </a:r>
            <a:r>
              <a:rPr lang="ru-RU" sz="1200" b="1" cap="none" dirty="0">
                <a:solidFill>
                  <a:srgbClr val="7030A0"/>
                </a:solidFill>
                <a:latin typeface="Times New Roman" panose="02020603050405020304" pitchFamily="18" charset="0"/>
                <a:cs typeface="Times New Roman" panose="02020603050405020304" pitchFamily="18" charset="0"/>
              </a:rPr>
              <a:t>деятельность приостанавливается (ограничивается) органами, наделенными функциями контроля</a:t>
            </a:r>
            <a:r>
              <a:rPr lang="ru-RU" sz="1200" cap="none" dirty="0">
                <a:solidFill>
                  <a:prstClr val="black"/>
                </a:solidFill>
                <a:latin typeface="Times New Roman" panose="02020603050405020304" pitchFamily="18" charset="0"/>
                <a:cs typeface="Times New Roman" panose="02020603050405020304" pitchFamily="18" charset="0"/>
              </a:rPr>
              <a:t>,</a:t>
            </a:r>
          </a:p>
          <a:p>
            <a:pPr marL="0" lvl="0" indent="0" defTabSz="457200">
              <a:lnSpc>
                <a:spcPct val="100000"/>
              </a:lnSpc>
              <a:spcBef>
                <a:spcPts val="0"/>
              </a:spcBef>
              <a:buClrTx/>
              <a:buSzTx/>
              <a:buNone/>
            </a:pPr>
            <a:r>
              <a:rPr lang="ru-RU" sz="1200" cap="none" dirty="0">
                <a:solidFill>
                  <a:prstClr val="black"/>
                </a:solidFill>
                <a:latin typeface="Times New Roman" panose="02020603050405020304" pitchFamily="18" charset="0"/>
                <a:cs typeface="Times New Roman" panose="02020603050405020304" pitchFamily="18" charset="0"/>
              </a:rPr>
              <a:t> </a:t>
            </a:r>
            <a:r>
              <a:rPr lang="ru-RU" sz="1050" cap="none" dirty="0">
                <a:solidFill>
                  <a:prstClr val="black"/>
                </a:solidFill>
                <a:latin typeface="Times New Roman" panose="02020603050405020304" pitchFamily="18" charset="0"/>
                <a:cs typeface="Times New Roman" panose="02020603050405020304" pitchFamily="18" charset="0"/>
              </a:rPr>
              <a:t>ОМПУ вправе обратиться в судебную инстанцию в целях приостановления торговой деятельности в следующих случаях:</a:t>
            </a:r>
          </a:p>
          <a:p>
            <a:pPr marL="0" lvl="0" indent="0" defTabSz="457200">
              <a:lnSpc>
                <a:spcPct val="100000"/>
              </a:lnSpc>
              <a:spcBef>
                <a:spcPts val="0"/>
              </a:spcBef>
              <a:buClrTx/>
              <a:buSzTx/>
              <a:buNone/>
            </a:pPr>
            <a:r>
              <a:rPr lang="ru-RU" sz="1050" cap="none" dirty="0">
                <a:solidFill>
                  <a:prstClr val="black"/>
                </a:solidFill>
                <a:latin typeface="Times New Roman" panose="02020603050405020304" pitchFamily="18" charset="0"/>
                <a:cs typeface="Times New Roman" panose="02020603050405020304" pitchFamily="18" charset="0"/>
              </a:rPr>
              <a:t>   a) установление несоответствия условий осуществления торговой деятельности указанным в уведомлении данным или нарушения положения о местной торговле;</a:t>
            </a:r>
          </a:p>
          <a:p>
            <a:pPr marL="0" lvl="0" indent="0" defTabSz="457200">
              <a:lnSpc>
                <a:spcPct val="100000"/>
              </a:lnSpc>
              <a:spcBef>
                <a:spcPts val="0"/>
              </a:spcBef>
              <a:buClrTx/>
              <a:buSzTx/>
              <a:buNone/>
            </a:pPr>
            <a:r>
              <a:rPr lang="ru-RU" sz="1050" cap="none" dirty="0">
                <a:solidFill>
                  <a:prstClr val="black"/>
                </a:solidFill>
                <a:latin typeface="Times New Roman" panose="02020603050405020304" pitchFamily="18" charset="0"/>
                <a:cs typeface="Times New Roman" panose="02020603050405020304" pitchFamily="18" charset="0"/>
              </a:rPr>
              <a:t>    b) установление совершения повторного нарушения правил торговли согласно положениям Кодекса Республики Молдова о правонарушениях.</a:t>
            </a:r>
          </a:p>
          <a:p>
            <a:pPr marL="0" lvl="0" indent="0" defTabSz="457200">
              <a:lnSpc>
                <a:spcPct val="100000"/>
              </a:lnSpc>
              <a:spcBef>
                <a:spcPts val="0"/>
              </a:spcBef>
              <a:buClrTx/>
              <a:buSzTx/>
              <a:buNone/>
            </a:pPr>
            <a:r>
              <a:rPr lang="ru-RU" sz="1200" b="1" i="1" cap="none" dirty="0">
                <a:solidFill>
                  <a:srgbClr val="7030A0"/>
                </a:solidFill>
                <a:latin typeface="Times New Roman" panose="02020603050405020304" pitchFamily="18" charset="0"/>
                <a:cs typeface="Times New Roman" panose="02020603050405020304" pitchFamily="18" charset="0"/>
              </a:rPr>
              <a:t>  </a:t>
            </a:r>
            <a:r>
              <a:rPr lang="ru-RU" sz="1200" b="1" i="1" cap="none" dirty="0">
                <a:solidFill>
                  <a:srgbClr val="C00000"/>
                </a:solidFill>
                <a:latin typeface="Times New Roman" panose="02020603050405020304" pitchFamily="18" charset="0"/>
                <a:cs typeface="Times New Roman" panose="02020603050405020304" pitchFamily="18" charset="0"/>
              </a:rPr>
              <a:t>Торговая деятельность прекращается </a:t>
            </a:r>
            <a:r>
              <a:rPr lang="ru-RU" sz="1200" cap="none" dirty="0">
                <a:solidFill>
                  <a:prstClr val="black"/>
                </a:solidFill>
                <a:latin typeface="Times New Roman" panose="02020603050405020304" pitchFamily="18" charset="0"/>
                <a:cs typeface="Times New Roman" panose="02020603050405020304" pitchFamily="18" charset="0"/>
              </a:rPr>
              <a:t>по требованию коммерсанта со дня подачи им </a:t>
            </a:r>
            <a:r>
              <a:rPr lang="ru-RU" sz="1200" b="1" i="1" cap="none" dirty="0">
                <a:solidFill>
                  <a:srgbClr val="C00000"/>
                </a:solidFill>
                <a:latin typeface="Times New Roman" panose="02020603050405020304" pitchFamily="18" charset="0"/>
                <a:cs typeface="Times New Roman" panose="02020603050405020304" pitchFamily="18" charset="0"/>
              </a:rPr>
              <a:t>уведомления о ее прекращении.</a:t>
            </a:r>
          </a:p>
          <a:p>
            <a:pPr marL="0" lvl="0" indent="0" defTabSz="457200">
              <a:lnSpc>
                <a:spcPct val="100000"/>
              </a:lnSpc>
              <a:spcBef>
                <a:spcPts val="0"/>
              </a:spcBef>
              <a:buClrTx/>
              <a:buSzTx/>
              <a:buNone/>
            </a:pPr>
            <a:r>
              <a:rPr lang="ru-RU" sz="1200" i="1" cap="none" dirty="0">
                <a:solidFill>
                  <a:srgbClr val="7030A0"/>
                </a:solidFill>
                <a:latin typeface="Times New Roman" panose="02020603050405020304" pitchFamily="18" charset="0"/>
                <a:cs typeface="Times New Roman" panose="02020603050405020304" pitchFamily="18" charset="0"/>
              </a:rPr>
              <a:t>      В случае необходимости изменения данных, указанных в уведомлении </a:t>
            </a:r>
            <a:r>
              <a:rPr lang="ru-RU" sz="1200" cap="none" dirty="0">
                <a:solidFill>
                  <a:srgbClr val="7030A0"/>
                </a:solidFill>
                <a:latin typeface="Times New Roman" panose="02020603050405020304" pitchFamily="18" charset="0"/>
                <a:cs typeface="Times New Roman" panose="02020603050405020304" pitchFamily="18" charset="0"/>
              </a:rPr>
              <a:t>о начале торговой деятельности, коммерсант подает в ОМПУ </a:t>
            </a:r>
            <a:r>
              <a:rPr lang="ru-RU" sz="1200" b="1" i="1" cap="none" dirty="0">
                <a:solidFill>
                  <a:srgbClr val="7030A0"/>
                </a:solidFill>
                <a:latin typeface="Times New Roman" panose="02020603050405020304" pitchFamily="18" charset="0"/>
                <a:cs typeface="Times New Roman" panose="02020603050405020304" pitchFamily="18" charset="0"/>
              </a:rPr>
              <a:t>уведомление об изменении данных.</a:t>
            </a:r>
            <a:br>
              <a:rPr lang="ru-RU" sz="1200" b="1" i="1" cap="none" dirty="0">
                <a:solidFill>
                  <a:srgbClr val="7030A0"/>
                </a:solidFill>
                <a:latin typeface="Times New Roman" panose="02020603050405020304" pitchFamily="18" charset="0"/>
                <a:cs typeface="Times New Roman" panose="02020603050405020304" pitchFamily="18" charset="0"/>
              </a:rPr>
            </a:br>
            <a:r>
              <a:rPr lang="ru-RU" sz="1200" b="1" i="1" cap="none" dirty="0">
                <a:solidFill>
                  <a:srgbClr val="7030A0"/>
                </a:solidFill>
                <a:latin typeface="Times New Roman" panose="02020603050405020304" pitchFamily="18" charset="0"/>
                <a:cs typeface="Times New Roman" panose="02020603050405020304" pitchFamily="18" charset="0"/>
              </a:rPr>
              <a:t>     Сбор исчисляется за период,</a:t>
            </a:r>
            <a:r>
              <a:rPr lang="ru-RU" sz="1200" cap="none" dirty="0">
                <a:solidFill>
                  <a:srgbClr val="7030A0"/>
                </a:solidFill>
                <a:latin typeface="Times New Roman" panose="02020603050405020304" pitchFamily="18" charset="0"/>
                <a:cs typeface="Times New Roman" panose="02020603050405020304" pitchFamily="18" charset="0"/>
              </a:rPr>
              <a:t> </a:t>
            </a:r>
            <a:r>
              <a:rPr lang="ru-RU" sz="1200" cap="none" dirty="0">
                <a:solidFill>
                  <a:prstClr val="black"/>
                </a:solidFill>
                <a:latin typeface="Times New Roman" panose="02020603050405020304" pitchFamily="18" charset="0"/>
                <a:cs typeface="Times New Roman" panose="02020603050405020304" pitchFamily="18" charset="0"/>
              </a:rPr>
              <a:t>с дня, указанного ОМПУ в выданных им соответствующих разрешениях/уведомлениях/согласованиях, и до дня истечения срока действия, приостановления, аннулирования, отзыва разрешений/уведомлений/согласований в установленном действующим законодательством порядке.  </a:t>
            </a:r>
            <a:r>
              <a:rPr lang="ro-RO" sz="1200" cap="none" dirty="0" smtClean="0">
                <a:solidFill>
                  <a:prstClr val="black"/>
                </a:solidFill>
                <a:latin typeface="Times New Roman" panose="02020603050405020304" pitchFamily="18" charset="0"/>
                <a:cs typeface="Times New Roman" panose="02020603050405020304" pitchFamily="18" charset="0"/>
              </a:rPr>
              <a:t>   </a:t>
            </a:r>
            <a:r>
              <a:rPr lang="ru-RU" sz="1200" cap="none" dirty="0" smtClean="0">
                <a:solidFill>
                  <a:prstClr val="black"/>
                </a:solidFill>
                <a:latin typeface="Times New Roman" panose="02020603050405020304" pitchFamily="18" charset="0"/>
                <a:cs typeface="Times New Roman" panose="02020603050405020304" pitchFamily="18" charset="0"/>
              </a:rPr>
              <a:t>Для </a:t>
            </a:r>
            <a:r>
              <a:rPr lang="ru-RU" sz="1200" cap="none" dirty="0">
                <a:solidFill>
                  <a:prstClr val="black"/>
                </a:solidFill>
                <a:latin typeface="Times New Roman" panose="02020603050405020304" pitchFamily="18" charset="0"/>
                <a:cs typeface="Times New Roman" panose="02020603050405020304" pitchFamily="18" charset="0"/>
              </a:rPr>
              <a:t>проверки сроков действия разрешений/уведомлений/согласований ОМПУ обеспечивают органам, наделенным функциями контроля, доступ к информационным ресурсам в соответствующей области</a:t>
            </a:r>
            <a:r>
              <a:rPr lang="ru-RU" sz="1400" cap="none" dirty="0">
                <a:solidFill>
                  <a:prstClr val="black"/>
                </a:solidFill>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194686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2377" y="365761"/>
            <a:ext cx="9553303" cy="1201782"/>
          </a:xfrm>
        </p:spPr>
        <p:txBody>
          <a:bodyPr>
            <a:normAutofit/>
          </a:bodyPr>
          <a:lstStyle/>
          <a:p>
            <a:pPr algn="ctr"/>
            <a:r>
              <a:rPr lang="ru-RU" sz="18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предоставление услуг по автомобильной перевозке пассажиров на территории муниципиев, городов и сел (коммун)</a:t>
            </a:r>
            <a:r>
              <a:rPr lang="ro-RO"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o-RO"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83771" y="1419497"/>
            <a:ext cx="10633166" cy="4737463"/>
          </a:xfrm>
        </p:spPr>
        <p:txBody>
          <a:bodyPr>
            <a:normAutofit/>
          </a:bodyPr>
          <a:lstStyle/>
          <a:p>
            <a:pPr marL="0" lvl="0" indent="0" defTabSz="457200">
              <a:lnSpc>
                <a:spcPct val="100000"/>
              </a:lnSpc>
              <a:spcBef>
                <a:spcPts val="0"/>
              </a:spcBef>
              <a:buClr>
                <a:srgbClr val="B31166"/>
              </a:buClr>
              <a:buSzPct val="80000"/>
              <a:buFont typeface="Wingdings 3" charset="2"/>
              <a:buChar char=""/>
            </a:pPr>
            <a:r>
              <a:rPr lang="ru-RU" sz="1600" b="1" cap="none" dirty="0" smtClean="0">
                <a:solidFill>
                  <a:srgbClr val="7030A0"/>
                </a:solidFill>
                <a:latin typeface="Times New Roman" panose="02020603050405020304" pitchFamily="18" charset="0"/>
                <a:cs typeface="Times New Roman" panose="02020603050405020304" pitchFamily="18" charset="0"/>
              </a:rPr>
              <a:t>Субъекты налогообложения</a:t>
            </a:r>
          </a:p>
          <a:p>
            <a:pPr marL="0" lvl="0" indent="0" defTabSz="457200">
              <a:lnSpc>
                <a:spcPct val="100000"/>
              </a:lnSpc>
              <a:spcBef>
                <a:spcPts val="0"/>
              </a:spcBef>
              <a:buClr>
                <a:srgbClr val="B31166"/>
              </a:buClr>
              <a:buSzPct val="80000"/>
              <a:buNone/>
            </a:pPr>
            <a:r>
              <a:rPr lang="ru-RU" sz="1600" cap="none" dirty="0" smtClean="0">
                <a:solidFill>
                  <a:prstClr val="black"/>
                </a:solidFill>
                <a:latin typeface="Times New Roman" panose="02020603050405020304" pitchFamily="18" charset="0"/>
                <a:cs typeface="Times New Roman" panose="02020603050405020304" pitchFamily="18" charset="0"/>
              </a:rPr>
              <a:t>Юридические </a:t>
            </a:r>
            <a:r>
              <a:rPr lang="ru-RU" sz="1600" cap="none" dirty="0">
                <a:solidFill>
                  <a:prstClr val="black"/>
                </a:solidFill>
                <a:latin typeface="Times New Roman" panose="02020603050405020304" pitchFamily="18" charset="0"/>
                <a:cs typeface="Times New Roman" panose="02020603050405020304" pitchFamily="18" charset="0"/>
              </a:rPr>
              <a:t>или физические лица, зарегистрированные в качестве предпринимателей и </a:t>
            </a:r>
            <a:r>
              <a:rPr lang="ru-RU" sz="1600" b="1" cap="none" dirty="0">
                <a:solidFill>
                  <a:prstClr val="black"/>
                </a:solidFill>
                <a:latin typeface="Times New Roman" panose="02020603050405020304" pitchFamily="18" charset="0"/>
                <a:cs typeface="Times New Roman" panose="02020603050405020304" pitchFamily="18" charset="0"/>
              </a:rPr>
              <a:t>оказывающие услуги по автомобильной перевозке пассажиров на территории муниципиев, городов и сел (коммун)</a:t>
            </a:r>
          </a:p>
          <a:p>
            <a:pPr marL="0" lvl="0" indent="0" defTabSz="457200">
              <a:lnSpc>
                <a:spcPct val="100000"/>
              </a:lnSpc>
              <a:spcBef>
                <a:spcPts val="0"/>
              </a:spcBef>
              <a:buClr>
                <a:srgbClr val="B31166"/>
              </a:buClr>
              <a:buSzPct val="80000"/>
              <a:buNone/>
            </a:pPr>
            <a:r>
              <a:rPr lang="ru-RU" sz="1600" b="1" cap="none" dirty="0">
                <a:solidFill>
                  <a:srgbClr val="7030A0"/>
                </a:solidFill>
                <a:latin typeface="Times New Roman" panose="02020603050405020304" pitchFamily="18" charset="0"/>
                <a:cs typeface="Times New Roman" panose="02020603050405020304" pitchFamily="18" charset="0"/>
              </a:rPr>
              <a:t>► Объекты налогообложения</a:t>
            </a:r>
          </a:p>
          <a:p>
            <a:pPr marL="0" lvl="0" indent="0" defTabSz="457200">
              <a:lnSpc>
                <a:spcPct val="100000"/>
              </a:lnSpc>
              <a:spcBef>
                <a:spcPts val="0"/>
              </a:spcBef>
              <a:buClr>
                <a:srgbClr val="B31166"/>
              </a:buClr>
              <a:buSzPct val="80000"/>
              <a:buNone/>
            </a:pPr>
            <a:r>
              <a:rPr lang="ru-RU" sz="1600" cap="none" dirty="0">
                <a:solidFill>
                  <a:prstClr val="black"/>
                </a:solidFill>
                <a:latin typeface="Times New Roman" panose="02020603050405020304" pitchFamily="18" charset="0"/>
                <a:cs typeface="Times New Roman" panose="02020603050405020304" pitchFamily="18" charset="0"/>
              </a:rPr>
              <a:t>Автотранспортная единица с учетом количества мест в ней</a:t>
            </a:r>
          </a:p>
          <a:p>
            <a:pPr marL="0" lvl="0" indent="0" defTabSz="457200">
              <a:lnSpc>
                <a:spcPct val="100000"/>
              </a:lnSpc>
              <a:spcBef>
                <a:spcPts val="0"/>
              </a:spcBef>
              <a:buClr>
                <a:srgbClr val="B31166"/>
              </a:buClr>
              <a:buSzPct val="80000"/>
              <a:buNone/>
            </a:pPr>
            <a:r>
              <a:rPr lang="ru-RU" sz="1600" cap="none" dirty="0">
                <a:solidFill>
                  <a:srgbClr val="7030A0"/>
                </a:solidFill>
                <a:latin typeface="Times New Roman" panose="02020603050405020304" pitchFamily="18" charset="0"/>
                <a:cs typeface="Times New Roman" panose="02020603050405020304" pitchFamily="18" charset="0"/>
              </a:rPr>
              <a:t>► </a:t>
            </a:r>
            <a:r>
              <a:rPr lang="ru-RU" sz="1600" b="1" cap="none" dirty="0">
                <a:solidFill>
                  <a:srgbClr val="7030A0"/>
                </a:solidFill>
                <a:latin typeface="Times New Roman" panose="02020603050405020304" pitchFamily="18" charset="0"/>
                <a:cs typeface="Times New Roman" panose="02020603050405020304" pitchFamily="18" charset="0"/>
              </a:rPr>
              <a:t>Налогооблагаемая база</a:t>
            </a:r>
          </a:p>
          <a:p>
            <a:pPr marL="0" lvl="0" indent="0" defTabSz="457200">
              <a:lnSpc>
                <a:spcPct val="100000"/>
              </a:lnSpc>
              <a:spcBef>
                <a:spcPts val="0"/>
              </a:spcBef>
              <a:buClr>
                <a:srgbClr val="B31166"/>
              </a:buClr>
              <a:buSzPct val="80000"/>
              <a:buNone/>
            </a:pPr>
            <a:r>
              <a:rPr lang="ru-RU" sz="1600" cap="none" dirty="0">
                <a:solidFill>
                  <a:prstClr val="black"/>
                </a:solidFill>
                <a:latin typeface="Times New Roman" panose="02020603050405020304" pitchFamily="18" charset="0"/>
                <a:cs typeface="Times New Roman" panose="02020603050405020304" pitchFamily="18" charset="0"/>
              </a:rPr>
              <a:t>Количество транспортных единиц</a:t>
            </a:r>
          </a:p>
          <a:p>
            <a:pPr marL="0" lvl="0" indent="0" defTabSz="457200">
              <a:lnSpc>
                <a:spcPct val="100000"/>
              </a:lnSpc>
              <a:spcBef>
                <a:spcPts val="0"/>
              </a:spcBef>
              <a:buClr>
                <a:srgbClr val="B31166"/>
              </a:buClr>
              <a:buSzPct val="80000"/>
              <a:buNone/>
            </a:pPr>
            <a:r>
              <a:rPr lang="ru-RU" sz="1600" cap="none" dirty="0">
                <a:solidFill>
                  <a:srgbClr val="7030A0"/>
                </a:solidFill>
                <a:latin typeface="Times New Roman" panose="02020603050405020304" pitchFamily="18" charset="0"/>
                <a:cs typeface="Times New Roman" panose="02020603050405020304" pitchFamily="18" charset="0"/>
              </a:rPr>
              <a:t>► </a:t>
            </a:r>
            <a:r>
              <a:rPr lang="ru-RU" sz="1600" b="1" cap="none" dirty="0">
                <a:solidFill>
                  <a:srgbClr val="7030A0"/>
                </a:solidFill>
                <a:latin typeface="Times New Roman" panose="02020603050405020304" pitchFamily="18" charset="0"/>
                <a:cs typeface="Times New Roman" panose="02020603050405020304" pitchFamily="18" charset="0"/>
              </a:rPr>
              <a:t>Порядок исчисления сбора</a:t>
            </a:r>
            <a:r>
              <a:rPr lang="ru-RU" sz="1600" cap="none" dirty="0">
                <a:solidFill>
                  <a:srgbClr val="7030A0"/>
                </a:solidFill>
                <a:latin typeface="Times New Roman" panose="02020603050405020304" pitchFamily="18" charset="0"/>
                <a:cs typeface="Times New Roman" panose="02020603050405020304" pitchFamily="18" charset="0"/>
              </a:rPr>
              <a:t>   </a:t>
            </a: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Количество транспортных единиц посредством которых оказываются услуги по автомобильной перевозке пассажиров на территории населенного пункта (муниципия, города, села (коммуны)</a:t>
            </a:r>
            <a:r>
              <a:rPr lang="ro-MD" sz="1600" cap="none" dirty="0">
                <a:solidFill>
                  <a:prstClr val="black">
                    <a:lumMod val="75000"/>
                    <a:lumOff val="25000"/>
                  </a:prstClr>
                </a:solidFill>
                <a:latin typeface="Times New Roman" panose="02020603050405020304" pitchFamily="18" charset="0"/>
                <a:cs typeface="Times New Roman" panose="02020603050405020304" pitchFamily="18" charset="0"/>
              </a:rPr>
              <a:t> </a:t>
            </a: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в месяц </a:t>
            </a:r>
            <a:r>
              <a:rPr lang="ro-MD" sz="1600" b="1" cap="none" dirty="0">
                <a:solidFill>
                  <a:srgbClr val="B31166"/>
                </a:solidFill>
                <a:latin typeface="Times New Roman" panose="02020603050405020304" pitchFamily="18" charset="0"/>
                <a:cs typeface="Times New Roman" panose="02020603050405020304" pitchFamily="18" charset="0"/>
              </a:rPr>
              <a:t>X</a:t>
            </a: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 ставку, установленную ОМПУ в леях в месяц за каждую транспортную единицу, в зависимости от количества мест в ней </a:t>
            </a:r>
          </a:p>
          <a:p>
            <a:pPr marL="0" lvl="0" indent="0" defTabSz="457200">
              <a:lnSpc>
                <a:spcPct val="100000"/>
              </a:lnSpc>
              <a:spcBef>
                <a:spcPts val="0"/>
              </a:spcBef>
              <a:buClr>
                <a:srgbClr val="B31166"/>
              </a:buClr>
              <a:buSzPct val="80000"/>
              <a:buNone/>
            </a:pP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     Исчисляется сбор за период - с дня, указанного ОМПУ в выданных им соответствующих разрешениях/уведомлениях/согласованиях, и до дня истечения срока действия, приостановления, аннулирования, отзыва разрешений/уведомлений/согласований в установленном действующим законодательством порядке.</a:t>
            </a:r>
            <a:endParaRPr lang="en-US" sz="1600" cap="none" dirty="0">
              <a:solidFill>
                <a:prstClr val="black">
                  <a:lumMod val="75000"/>
                  <a:lumOff val="25000"/>
                </a:prstClr>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Clr>
                <a:srgbClr val="B31166"/>
              </a:buClr>
              <a:buSzPct val="80000"/>
              <a:buNone/>
            </a:pPr>
            <a:r>
              <a:rPr lang="ru-RU" sz="1600" cap="none" dirty="0">
                <a:solidFill>
                  <a:srgbClr val="B31166"/>
                </a:solidFill>
                <a:latin typeface="Times New Roman" panose="02020603050405020304" pitchFamily="18" charset="0"/>
                <a:cs typeface="Times New Roman" panose="02020603050405020304" pitchFamily="18" charset="0"/>
              </a:rPr>
              <a:t>►Ст.80</a:t>
            </a:r>
            <a:r>
              <a:rPr lang="ru-RU" sz="1600" i="1" cap="none" dirty="0">
                <a:solidFill>
                  <a:srgbClr val="DE7E18"/>
                </a:solidFill>
                <a:latin typeface="Times New Roman" panose="02020603050405020304" pitchFamily="18" charset="0"/>
                <a:cs typeface="Times New Roman" panose="02020603050405020304" pitchFamily="18" charset="0"/>
              </a:rPr>
              <a:t>.  Кодекса авто транспорта.  Таксомоторная автотранспортная перевозка пассажиров или имущества является общественно-полезной услугой, </a:t>
            </a:r>
            <a:r>
              <a:rPr lang="ru-RU" sz="1600" i="1" cap="none" dirty="0">
                <a:solidFill>
                  <a:srgbClr val="C00000"/>
                </a:solidFill>
                <a:latin typeface="Times New Roman" panose="02020603050405020304" pitchFamily="18" charset="0"/>
                <a:cs typeface="Times New Roman" panose="02020603050405020304" pitchFamily="18" charset="0"/>
              </a:rPr>
              <a:t>предоставляемой</a:t>
            </a:r>
            <a:r>
              <a:rPr lang="ru-RU" sz="1600" i="1" cap="none" dirty="0">
                <a:solidFill>
                  <a:srgbClr val="DE7E18"/>
                </a:solidFill>
                <a:latin typeface="Times New Roman" panose="02020603050405020304" pitchFamily="18" charset="0"/>
                <a:cs typeface="Times New Roman" panose="02020603050405020304" pitchFamily="18" charset="0"/>
              </a:rPr>
              <a:t> населению, и </a:t>
            </a:r>
            <a:r>
              <a:rPr lang="ru-RU" sz="1600" b="1" i="1" cap="none" dirty="0">
                <a:solidFill>
                  <a:srgbClr val="DE7E18"/>
                </a:solidFill>
                <a:latin typeface="Times New Roman" panose="02020603050405020304" pitchFamily="18" charset="0"/>
                <a:cs typeface="Times New Roman" panose="02020603050405020304" pitchFamily="18" charset="0"/>
              </a:rPr>
              <a:t>осуществляется</a:t>
            </a:r>
            <a:r>
              <a:rPr lang="ru-RU" sz="1600" i="1" cap="none" dirty="0">
                <a:solidFill>
                  <a:srgbClr val="DE7E18"/>
                </a:solidFill>
                <a:latin typeface="Times New Roman" panose="02020603050405020304" pitchFamily="18" charset="0"/>
                <a:cs typeface="Times New Roman" panose="02020603050405020304" pitchFamily="18" charset="0"/>
              </a:rPr>
              <a:t>, как правило, внутри населенного пункта только </a:t>
            </a:r>
            <a:r>
              <a:rPr lang="ru-RU" sz="1600" b="1" i="1" cap="none" dirty="0">
                <a:solidFill>
                  <a:srgbClr val="C00000"/>
                </a:solidFill>
                <a:latin typeface="Times New Roman" panose="02020603050405020304" pitchFamily="18" charset="0"/>
                <a:cs typeface="Times New Roman" panose="02020603050405020304" pitchFamily="18" charset="0"/>
              </a:rPr>
              <a:t>автотранспортными операторами, официально зарегистрированными в Реестре автотранспортных операторов</a:t>
            </a:r>
            <a:r>
              <a:rPr lang="ru-RU" sz="1600" i="1" cap="none" dirty="0">
                <a:solidFill>
                  <a:srgbClr val="C0000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828533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822" y="217714"/>
            <a:ext cx="5399315" cy="862149"/>
          </a:xfrm>
        </p:spPr>
        <p:txBody>
          <a:bodyPr>
            <a:noAutofit/>
          </a:bodyPr>
          <a:lstStyle/>
          <a:p>
            <a:pPr algn="ctr"/>
            <a:r>
              <a:rPr lang="ru-RU" sz="1800" b="1" i="1" dirty="0">
                <a:solidFill>
                  <a:srgbClr val="C00000"/>
                </a:solidFill>
                <a:latin typeface="Bookman Old Style" panose="02050604050505020204" pitchFamily="18" charset="0"/>
                <a:cs typeface="Times New Roman" panose="02020603050405020304" pitchFamily="18" charset="0"/>
              </a:rPr>
              <a:t>Сбор за парковку </a:t>
            </a:r>
            <a:r>
              <a:rPr lang="ro-RO" sz="1800" b="1" i="1" dirty="0">
                <a:solidFill>
                  <a:srgbClr val="C00000"/>
                </a:solidFill>
                <a:latin typeface="Bookman Old Style" panose="02050604050505020204" pitchFamily="18" charset="0"/>
                <a:cs typeface="Times New Roman" panose="02020603050405020304" pitchFamily="18" charset="0"/>
              </a:rPr>
              <a:t> </a:t>
            </a:r>
            <a:r>
              <a:rPr lang="ru-RU" sz="1800" b="1" i="1" dirty="0">
                <a:solidFill>
                  <a:srgbClr val="C00000"/>
                </a:solidFill>
                <a:latin typeface="Bookman Old Style" panose="02050604050505020204" pitchFamily="18" charset="0"/>
                <a:cs typeface="Times New Roman" panose="02020603050405020304" pitchFamily="18" charset="0"/>
              </a:rPr>
              <a:t>автотранспорта </a:t>
            </a:r>
            <a:r>
              <a:rPr lang="en-US" sz="1800" dirty="0">
                <a:solidFill>
                  <a:srgbClr val="C00000"/>
                </a:solidFill>
                <a:latin typeface="Bookman Old Style" panose="02050604050505020204" pitchFamily="18" charset="0"/>
                <a:cs typeface="Times New Roman" panose="02020603050405020304" pitchFamily="18" charset="0"/>
              </a:rPr>
              <a:t/>
            </a:r>
            <a:br>
              <a:rPr lang="en-US" sz="1800" dirty="0">
                <a:solidFill>
                  <a:srgbClr val="C00000"/>
                </a:solidFill>
                <a:latin typeface="Bookman Old Style" panose="02050604050505020204" pitchFamily="18" charset="0"/>
                <a:cs typeface="Times New Roman" panose="02020603050405020304" pitchFamily="18" charset="0"/>
              </a:rPr>
            </a:br>
            <a:r>
              <a:rPr lang="ru-RU" sz="1800" dirty="0">
                <a:latin typeface="Bookman Old Style" panose="02050604050505020204" pitchFamily="18" charset="0"/>
              </a:rPr>
              <a:t/>
            </a:r>
            <a:br>
              <a:rPr lang="ru-RU" sz="1800" dirty="0">
                <a:latin typeface="Bookman Old Style" panose="02050604050505020204" pitchFamily="18" charset="0"/>
              </a:rPr>
            </a:br>
            <a:endParaRPr lang="ru-RU" sz="1800" dirty="0">
              <a:latin typeface="Bookman Old Style" panose="02050604050505020204" pitchFamily="18" charset="0"/>
              <a:cs typeface="Times New Roman" panose="02020603050405020304" pitchFamily="18" charset="0"/>
            </a:endParaRPr>
          </a:p>
        </p:txBody>
      </p:sp>
      <p:sp>
        <p:nvSpPr>
          <p:cNvPr id="3" name="Объект 2"/>
          <p:cNvSpPr>
            <a:spLocks noGrp="1"/>
          </p:cNvSpPr>
          <p:nvPr>
            <p:ph idx="1"/>
          </p:nvPr>
        </p:nvSpPr>
        <p:spPr>
          <a:xfrm>
            <a:off x="1550125" y="1619794"/>
            <a:ext cx="9445471" cy="4423955"/>
          </a:xfrm>
        </p:spPr>
        <p:txBody>
          <a:bodyPr>
            <a:normAutofit/>
          </a:bodyPr>
          <a:lstStyle/>
          <a:p>
            <a:pPr marL="0" lvl="0" indent="0" defTabSz="457200">
              <a:lnSpc>
                <a:spcPct val="100000"/>
              </a:lnSpc>
              <a:spcBef>
                <a:spcPts val="0"/>
              </a:spcBef>
              <a:buClr>
                <a:srgbClr val="B31166"/>
              </a:buClr>
              <a:buSzPct val="80000"/>
              <a:buFont typeface="Wingdings 3" charset="2"/>
              <a:buChar char=""/>
            </a:pPr>
            <a:r>
              <a:rPr lang="ru-RU" sz="1700" b="1" cap="none" dirty="0">
                <a:solidFill>
                  <a:srgbClr val="7030A0"/>
                </a:solidFill>
                <a:latin typeface="Times New Roman" panose="02020603050405020304" pitchFamily="18" charset="0"/>
                <a:cs typeface="Times New Roman" panose="02020603050405020304" pitchFamily="18" charset="0"/>
              </a:rPr>
              <a:t>Субъекты налогообложения</a:t>
            </a:r>
          </a:p>
          <a:p>
            <a:pPr marL="0" lvl="0" indent="0" defTabSz="457200">
              <a:lnSpc>
                <a:spcPct val="100000"/>
              </a:lnSpc>
              <a:spcBef>
                <a:spcPts val="0"/>
              </a:spcBef>
              <a:buClr>
                <a:srgbClr val="B31166"/>
              </a:buClr>
              <a:buSzPct val="80000"/>
              <a:buNone/>
            </a:pPr>
            <a:r>
              <a:rPr lang="ru-RU" sz="1700" cap="none" dirty="0">
                <a:solidFill>
                  <a:prstClr val="black">
                    <a:lumMod val="75000"/>
                    <a:lumOff val="25000"/>
                  </a:prstClr>
                </a:solidFill>
                <a:latin typeface="Times New Roman" panose="02020603050405020304" pitchFamily="18" charset="0"/>
                <a:cs typeface="Times New Roman" panose="02020603050405020304" pitchFamily="18" charset="0"/>
              </a:rPr>
              <a:t>    юридические или физические лица, зарегистрированные в качестве предпринимателей и предоставляющие услуги по парковке автотранспорта</a:t>
            </a:r>
          </a:p>
          <a:p>
            <a:pPr marL="0" lvl="0" indent="0" defTabSz="457200">
              <a:lnSpc>
                <a:spcPct val="100000"/>
              </a:lnSpc>
              <a:spcBef>
                <a:spcPts val="0"/>
              </a:spcBef>
              <a:buClr>
                <a:srgbClr val="B31166"/>
              </a:buClr>
              <a:buSzPct val="80000"/>
              <a:buNone/>
            </a:pPr>
            <a:r>
              <a:rPr lang="ru-RU" sz="1700" cap="none" dirty="0">
                <a:solidFill>
                  <a:srgbClr val="7030A0"/>
                </a:solidFill>
                <a:latin typeface="Times New Roman" panose="02020603050405020304" pitchFamily="18" charset="0"/>
                <a:cs typeface="Times New Roman" panose="02020603050405020304" pitchFamily="18" charset="0"/>
              </a:rPr>
              <a:t>►    </a:t>
            </a:r>
            <a:r>
              <a:rPr lang="ru-RU" sz="1700" b="1" cap="none" dirty="0">
                <a:solidFill>
                  <a:srgbClr val="7030A0"/>
                </a:solidFill>
                <a:latin typeface="Times New Roman" panose="02020603050405020304" pitchFamily="18" charset="0"/>
                <a:cs typeface="Times New Roman" panose="02020603050405020304" pitchFamily="18" charset="0"/>
              </a:rPr>
              <a:t>Объект налогообложения -</a:t>
            </a:r>
            <a:r>
              <a:rPr lang="ru-RU" sz="1700" cap="none" dirty="0">
                <a:solidFill>
                  <a:srgbClr val="7030A0"/>
                </a:solidFill>
                <a:latin typeface="Times New Roman" panose="02020603050405020304" pitchFamily="18" charset="0"/>
                <a:cs typeface="Times New Roman" panose="02020603050405020304" pitchFamily="18" charset="0"/>
              </a:rPr>
              <a:t>  </a:t>
            </a:r>
            <a:r>
              <a:rPr lang="ru-RU" sz="1700" b="1" cap="none" dirty="0" smtClean="0">
                <a:solidFill>
                  <a:prstClr val="black">
                    <a:lumMod val="75000"/>
                    <a:lumOff val="25000"/>
                  </a:prstClr>
                </a:solidFill>
                <a:latin typeface="Times New Roman" panose="02020603050405020304" pitchFamily="18" charset="0"/>
                <a:cs typeface="Times New Roman" panose="02020603050405020304" pitchFamily="18" charset="0"/>
              </a:rPr>
              <a:t>парковка*</a:t>
            </a:r>
            <a:r>
              <a:rPr lang="ru-RU" sz="1700" cap="none" dirty="0">
                <a:solidFill>
                  <a:prstClr val="black">
                    <a:lumMod val="75000"/>
                    <a:lumOff val="25000"/>
                  </a:prstClr>
                </a:solidFill>
                <a:latin typeface="Times New Roman" panose="02020603050405020304" pitchFamily="18" charset="0"/>
                <a:cs typeface="Times New Roman" panose="02020603050405020304" pitchFamily="18" charset="0"/>
              </a:rPr>
              <a:t/>
            </a:r>
            <a:br>
              <a:rPr lang="ru-RU" sz="1700" cap="none" dirty="0">
                <a:solidFill>
                  <a:prstClr val="black">
                    <a:lumMod val="75000"/>
                    <a:lumOff val="25000"/>
                  </a:prstClr>
                </a:solidFill>
                <a:latin typeface="Times New Roman" panose="02020603050405020304" pitchFamily="18" charset="0"/>
                <a:cs typeface="Times New Roman" panose="02020603050405020304" pitchFamily="18" charset="0"/>
              </a:rPr>
            </a:br>
            <a:r>
              <a:rPr lang="ru-RU" sz="1700" b="1" cap="none" dirty="0" smtClean="0">
                <a:solidFill>
                  <a:srgbClr val="7030A0"/>
                </a:solidFill>
                <a:latin typeface="Times New Roman" panose="02020603050405020304" pitchFamily="18" charset="0"/>
                <a:cs typeface="Times New Roman" panose="02020603050405020304" pitchFamily="18" charset="0"/>
              </a:rPr>
              <a:t>► </a:t>
            </a:r>
            <a:r>
              <a:rPr lang="ru-RU" sz="1700" b="1" cap="none" dirty="0">
                <a:solidFill>
                  <a:srgbClr val="7030A0"/>
                </a:solidFill>
                <a:latin typeface="Times New Roman" panose="02020603050405020304" pitchFamily="18" charset="0"/>
                <a:cs typeface="Times New Roman" panose="02020603050405020304" pitchFamily="18" charset="0"/>
              </a:rPr>
              <a:t>Налогооблагаемая база </a:t>
            </a:r>
            <a:r>
              <a:rPr lang="ru-RU" sz="1700" b="1" cap="none" dirty="0">
                <a:solidFill>
                  <a:srgbClr val="B31166"/>
                </a:solidFill>
                <a:latin typeface="Times New Roman" panose="02020603050405020304" pitchFamily="18" charset="0"/>
                <a:cs typeface="Times New Roman" panose="02020603050405020304" pitchFamily="18" charset="0"/>
              </a:rPr>
              <a:t>-</a:t>
            </a:r>
            <a:r>
              <a:rPr lang="ru-RU" sz="1700" cap="none" dirty="0">
                <a:solidFill>
                  <a:prstClr val="black">
                    <a:lumMod val="75000"/>
                    <a:lumOff val="25000"/>
                  </a:prstClr>
                </a:solidFill>
                <a:latin typeface="Times New Roman" panose="02020603050405020304" pitchFamily="18" charset="0"/>
                <a:cs typeface="Times New Roman" panose="02020603050405020304" pitchFamily="18" charset="0"/>
              </a:rPr>
              <a:t> площадь парковки</a:t>
            </a:r>
            <a:br>
              <a:rPr lang="ru-RU" sz="1700" cap="none" dirty="0">
                <a:solidFill>
                  <a:prstClr val="black">
                    <a:lumMod val="75000"/>
                    <a:lumOff val="25000"/>
                  </a:prstClr>
                </a:solidFill>
                <a:latin typeface="Times New Roman" panose="02020603050405020304" pitchFamily="18" charset="0"/>
                <a:cs typeface="Times New Roman" panose="02020603050405020304" pitchFamily="18" charset="0"/>
              </a:rPr>
            </a:br>
            <a:r>
              <a:rPr lang="ru-RU" sz="1700" cap="none" dirty="0">
                <a:solidFill>
                  <a:srgbClr val="7030A0"/>
                </a:solidFill>
                <a:latin typeface="Times New Roman" panose="02020603050405020304" pitchFamily="18" charset="0"/>
                <a:cs typeface="Times New Roman" panose="02020603050405020304" pitchFamily="18" charset="0"/>
              </a:rPr>
              <a:t>►Порядок исчисления сбора: </a:t>
            </a:r>
            <a:r>
              <a:rPr lang="ru-RU" sz="1700" cap="none" dirty="0">
                <a:solidFill>
                  <a:prstClr val="black">
                    <a:lumMod val="75000"/>
                    <a:lumOff val="25000"/>
                  </a:prstClr>
                </a:solidFill>
                <a:latin typeface="Times New Roman" panose="02020603050405020304" pitchFamily="18" charset="0"/>
                <a:cs typeface="Times New Roman" panose="02020603050405020304" pitchFamily="18" charset="0"/>
              </a:rPr>
              <a:t>площадь парковки </a:t>
            </a:r>
            <a:r>
              <a:rPr lang="ro-RO" sz="1700" cap="none" dirty="0">
                <a:solidFill>
                  <a:prstClr val="black">
                    <a:lumMod val="75000"/>
                    <a:lumOff val="25000"/>
                  </a:prstClr>
                </a:solidFill>
                <a:latin typeface="Times New Roman" panose="02020603050405020304" pitchFamily="18" charset="0"/>
                <a:cs typeface="Times New Roman" panose="02020603050405020304" pitchFamily="18" charset="0"/>
              </a:rPr>
              <a:t>X </a:t>
            </a:r>
            <a:r>
              <a:rPr lang="ru-RU" sz="1700" cap="none" dirty="0">
                <a:solidFill>
                  <a:prstClr val="black">
                    <a:lumMod val="75000"/>
                    <a:lumOff val="25000"/>
                  </a:prstClr>
                </a:solidFill>
                <a:latin typeface="Times New Roman" panose="02020603050405020304" pitchFamily="18" charset="0"/>
                <a:cs typeface="Times New Roman" panose="02020603050405020304" pitchFamily="18" charset="0"/>
              </a:rPr>
              <a:t>ставку, установленную ОМПУ в леях в год за один м2</a:t>
            </a:r>
          </a:p>
          <a:p>
            <a:pPr marL="0" lvl="0" indent="0" defTabSz="457200">
              <a:lnSpc>
                <a:spcPct val="100000"/>
              </a:lnSpc>
              <a:spcBef>
                <a:spcPts val="0"/>
              </a:spcBef>
              <a:buClr>
                <a:srgbClr val="B31166"/>
              </a:buClr>
              <a:buSzPct val="80000"/>
              <a:buNone/>
            </a:pPr>
            <a:r>
              <a:rPr lang="ru-RU" sz="1700" cap="none" dirty="0">
                <a:solidFill>
                  <a:prstClr val="black">
                    <a:lumMod val="75000"/>
                    <a:lumOff val="25000"/>
                  </a:prstClr>
                </a:solidFill>
                <a:latin typeface="Times New Roman" panose="02020603050405020304" pitchFamily="18" charset="0"/>
                <a:cs typeface="Times New Roman" panose="02020603050405020304" pitchFamily="18" charset="0"/>
              </a:rPr>
              <a:t>    Сбор исчисляется с дня, указанного ОМПУ в выданном разрешении на размещение парковки и до дня истечения срока его действия.</a:t>
            </a:r>
          </a:p>
          <a:p>
            <a:pPr marL="0" lvl="0" indent="0" defTabSz="457200">
              <a:lnSpc>
                <a:spcPct val="100000"/>
              </a:lnSpc>
              <a:spcBef>
                <a:spcPts val="0"/>
              </a:spcBef>
              <a:buClr>
                <a:srgbClr val="B31166"/>
              </a:buClr>
              <a:buSzPct val="80000"/>
              <a:buNone/>
            </a:pPr>
            <a:r>
              <a:rPr lang="ru-RU" sz="1700" cap="none" dirty="0">
                <a:solidFill>
                  <a:prstClr val="black">
                    <a:lumMod val="75000"/>
                    <a:lumOff val="25000"/>
                  </a:prstClr>
                </a:solidFill>
                <a:latin typeface="Times New Roman" panose="02020603050405020304" pitchFamily="18" charset="0"/>
                <a:cs typeface="Times New Roman" panose="02020603050405020304" pitchFamily="18" charset="0"/>
              </a:rPr>
              <a:t>  </a:t>
            </a:r>
            <a:endParaRPr lang="ro-RO" sz="1700" cap="none"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ClrTx/>
              <a:buSzTx/>
              <a:buNone/>
            </a:pPr>
            <a:endParaRPr lang="ru-RU" sz="1800" cap="none" dirty="0">
              <a:solidFill>
                <a:prstClr val="black"/>
              </a:solidFill>
              <a:latin typeface="Century Gothic" panose="020B0502020202020204"/>
            </a:endParaRPr>
          </a:p>
          <a:p>
            <a:pPr marL="0" indent="0">
              <a:buNone/>
            </a:pPr>
            <a:r>
              <a:rPr lang="ru-RU" dirty="0" smtClean="0"/>
              <a:t>* </a:t>
            </a:r>
            <a:r>
              <a:rPr lang="ru-RU" dirty="0">
                <a:solidFill>
                  <a:srgbClr val="7030A0"/>
                </a:solidFill>
                <a:latin typeface="Times New Roman" panose="02020603050405020304" pitchFamily="18" charset="0"/>
                <a:cs typeface="Times New Roman" panose="02020603050405020304" pitchFamily="18" charset="0"/>
              </a:rPr>
              <a:t>ч. 11) ст. 288 НК, </a:t>
            </a:r>
            <a:r>
              <a:rPr lang="ru-RU" i="1" dirty="0">
                <a:solidFill>
                  <a:srgbClr val="7030A0"/>
                </a:solidFill>
                <a:latin typeface="Times New Roman" panose="02020603050405020304" pitchFamily="18" charset="0"/>
                <a:cs typeface="Times New Roman" panose="02020603050405020304" pitchFamily="18" charset="0"/>
              </a:rPr>
              <a:t>Парковка автотранспорта</a:t>
            </a:r>
            <a:r>
              <a:rPr lang="ru-RU" dirty="0">
                <a:solidFill>
                  <a:srgbClr val="7030A0"/>
                </a:solidFill>
                <a:latin typeface="Times New Roman" panose="02020603050405020304" pitchFamily="18" charset="0"/>
                <a:cs typeface="Times New Roman" panose="02020603050405020304" pitchFamily="18" charset="0"/>
              </a:rPr>
              <a:t> </a:t>
            </a:r>
            <a:r>
              <a:rPr lang="ru-RU" dirty="0">
                <a:solidFill>
                  <a:prstClr val="black">
                    <a:lumMod val="75000"/>
                    <a:lumOff val="25000"/>
                  </a:prstClr>
                </a:solidFill>
                <a:latin typeface="Times New Roman" panose="02020603050405020304" pitchFamily="18" charset="0"/>
                <a:cs typeface="Times New Roman" panose="02020603050405020304" pitchFamily="18" charset="0"/>
              </a:rPr>
              <a:t>– размещение автотранспортных средств на специально отведенной территории или в специальных сооружениях, предназначенных для парковки и хранения автотранспорта, а также предоставления соответствующих платных услуг.</a:t>
            </a:r>
          </a:p>
          <a:p>
            <a:pPr marL="0" indent="0">
              <a:buNone/>
            </a:pPr>
            <a:endParaRPr lang="ru-RU" dirty="0"/>
          </a:p>
        </p:txBody>
      </p:sp>
      <p:pic>
        <p:nvPicPr>
          <p:cNvPr id="4" name="Рисунок 3"/>
          <p:cNvPicPr>
            <a:picLocks noChangeAspect="1"/>
          </p:cNvPicPr>
          <p:nvPr/>
        </p:nvPicPr>
        <p:blipFill>
          <a:blip r:embed="rId2"/>
          <a:stretch>
            <a:fillRect/>
          </a:stretch>
        </p:blipFill>
        <p:spPr>
          <a:xfrm>
            <a:off x="8830491" y="121920"/>
            <a:ext cx="3068411" cy="1725368"/>
          </a:xfrm>
          <a:prstGeom prst="rect">
            <a:avLst/>
          </a:prstGeom>
        </p:spPr>
      </p:pic>
    </p:spTree>
    <p:extLst>
      <p:ext uri="{BB962C8B-B14F-4D97-AF65-F5344CB8AC3E}">
        <p14:creationId xmlns:p14="http://schemas.microsoft.com/office/powerpoint/2010/main" val="591339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1086" y="243840"/>
            <a:ext cx="9029123" cy="539931"/>
          </a:xfrm>
        </p:spPr>
        <p:txBody>
          <a:bodyPr>
            <a:normAutofit fontScale="90000"/>
          </a:bodyPr>
          <a:lstStyle/>
          <a:p>
            <a:pPr lvl="0" algn="ctr" defTabSz="457200">
              <a:lnSpc>
                <a:spcPct val="100000"/>
              </a:lnSpc>
              <a:spcBef>
                <a:spcPts val="0"/>
              </a:spcBef>
            </a:pPr>
            <a:r>
              <a:rPr lang="ro-RO" sz="1800" b="1" i="1" cap="none"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o-RO" sz="1800" b="1" i="1" cap="none"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o-RO" sz="1800" b="1" i="1" cap="none"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o-RO" sz="1800" b="1" i="1" cap="none"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o-RO" sz="1800" b="1" i="1" cap="none"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o-RO" sz="1800" b="1" i="1" cap="none"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sz="1800" b="1" i="1" cap="none"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Сборы</a:t>
            </a:r>
            <a:r>
              <a:rPr lang="ru-RU" sz="1800" b="1" i="1" cap="none"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администрируемые в соответствии с  условиями, установленными органом местного публичного управления </a:t>
            </a:r>
            <a:r>
              <a:rPr lang="ro-RO" sz="1800" b="1" i="1" cap="none"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o-RO" sz="1800" b="1" i="1" cap="none"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endParaRPr lang="ru-RU" dirty="0"/>
          </a:p>
        </p:txBody>
      </p:sp>
      <p:sp>
        <p:nvSpPr>
          <p:cNvPr id="3" name="Объект 2"/>
          <p:cNvSpPr>
            <a:spLocks noGrp="1"/>
          </p:cNvSpPr>
          <p:nvPr>
            <p:ph idx="1"/>
          </p:nvPr>
        </p:nvSpPr>
        <p:spPr>
          <a:xfrm>
            <a:off x="879566" y="1027612"/>
            <a:ext cx="10203117" cy="4346974"/>
          </a:xfrm>
        </p:spPr>
        <p:txBody>
          <a:bodyPr>
            <a:normAutofit fontScale="92500"/>
          </a:bodyPr>
          <a:lstStyle/>
          <a:p>
            <a:pPr marL="0" lvl="0" indent="360000" defTabSz="457200">
              <a:lnSpc>
                <a:spcPct val="100000"/>
              </a:lnSpc>
              <a:spcBef>
                <a:spcPts val="300"/>
              </a:spcBef>
              <a:buClrTx/>
              <a:buSzTx/>
              <a:buNone/>
            </a:pPr>
            <a:endParaRPr lang="ro-RO" sz="1400" b="1" cap="none"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360000" defTabSz="457200">
              <a:lnSpc>
                <a:spcPct val="100000"/>
              </a:lnSpc>
              <a:spcBef>
                <a:spcPts val="300"/>
              </a:spcBef>
              <a:buClrTx/>
              <a:buSzTx/>
              <a:buNone/>
            </a:pPr>
            <a:endParaRPr lang="ro-RO" sz="1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360000" algn="ctr" defTabSz="457200">
              <a:spcBef>
                <a:spcPts val="300"/>
              </a:spcBef>
              <a:buClrTx/>
              <a:buNone/>
            </a:pPr>
            <a:r>
              <a:rPr lang="ru-RU" sz="1400" b="1" cap="none"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a:t>
            </a:r>
            <a:r>
              <a:rPr lang="ro-RO" sz="1400" b="1" cap="none"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a:t>
            </a:r>
            <a:r>
              <a:rPr lang="ru-RU" sz="1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владельцев собак </a:t>
            </a:r>
            <a:endParaRPr lang="ro-RO" sz="1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457200">
              <a:spcBef>
                <a:spcPts val="300"/>
              </a:spcBef>
              <a:buClrTx/>
              <a:buFont typeface="Wingdings" panose="05000000000000000000" pitchFamily="2" charset="2"/>
              <a:buChar char="Ø"/>
            </a:pPr>
            <a:r>
              <a:rPr lang="ru-RU" sz="1400" b="1" dirty="0" smtClean="0">
                <a:solidFill>
                  <a:prstClr val="black"/>
                </a:solidFill>
                <a:latin typeface="Times New Roman" panose="02020603050405020304" pitchFamily="18" charset="0"/>
                <a:cs typeface="Times New Roman" panose="02020603050405020304" pitchFamily="18" charset="0"/>
              </a:rPr>
              <a:t>Субъектами </a:t>
            </a:r>
            <a:r>
              <a:rPr lang="ru-RU" sz="1400" b="1" dirty="0">
                <a:solidFill>
                  <a:prstClr val="black"/>
                </a:solidFill>
                <a:latin typeface="Times New Roman" panose="02020603050405020304" pitchFamily="18" charset="0"/>
                <a:cs typeface="Times New Roman" panose="02020603050405020304" pitchFamily="18" charset="0"/>
              </a:rPr>
              <a:t>налогообложения </a:t>
            </a:r>
            <a:r>
              <a:rPr lang="ru-RU" sz="1400" dirty="0">
                <a:solidFill>
                  <a:prstClr val="black"/>
                </a:solidFill>
                <a:latin typeface="Times New Roman" panose="02020603050405020304" pitchFamily="18" charset="0"/>
                <a:cs typeface="Times New Roman" panose="02020603050405020304" pitchFamily="18" charset="0"/>
              </a:rPr>
              <a:t>являются </a:t>
            </a:r>
            <a:r>
              <a:rPr lang="ru-RU" sz="1400" dirty="0">
                <a:solidFill>
                  <a:srgbClr val="7030A0"/>
                </a:solidFill>
                <a:latin typeface="Times New Roman" panose="02020603050405020304" pitchFamily="18" charset="0"/>
                <a:cs typeface="Times New Roman" panose="02020603050405020304" pitchFamily="18" charset="0"/>
              </a:rPr>
              <a:t>физические лица, проживающие в </a:t>
            </a:r>
            <a:r>
              <a:rPr lang="ru-RU" sz="1400" dirty="0" smtClean="0">
                <a:solidFill>
                  <a:srgbClr val="7030A0"/>
                </a:solidFill>
                <a:latin typeface="Times New Roman" panose="02020603050405020304" pitchFamily="18" charset="0"/>
                <a:cs typeface="Times New Roman" panose="02020603050405020304" pitchFamily="18" charset="0"/>
              </a:rPr>
              <a:t>ж</a:t>
            </a:r>
            <a:r>
              <a:rPr lang="ru-RU" sz="1400" dirty="0">
                <a:solidFill>
                  <a:srgbClr val="7030A0"/>
                </a:solidFill>
                <a:latin typeface="Times New Roman" panose="02020603050405020304" pitchFamily="18" charset="0"/>
                <a:cs typeface="Times New Roman" panose="02020603050405020304" pitchFamily="18" charset="0"/>
              </a:rPr>
              <a:t>илых домах государственного, кооперативного и общественного жилого фонда, а также в приватизированных квартирах</a:t>
            </a:r>
            <a:r>
              <a:rPr lang="ro-RO" sz="1400" dirty="0">
                <a:solidFill>
                  <a:srgbClr val="7030A0"/>
                </a:solidFill>
                <a:latin typeface="Times New Roman" panose="02020603050405020304" pitchFamily="18" charset="0"/>
                <a:cs typeface="Times New Roman" panose="02020603050405020304" pitchFamily="18" charset="0"/>
              </a:rPr>
              <a:t>.</a:t>
            </a:r>
            <a:r>
              <a:rPr lang="ru-RU" sz="1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o-RO" sz="1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just" defTabSz="457200">
              <a:lnSpc>
                <a:spcPct val="100000"/>
              </a:lnSpc>
              <a:spcBef>
                <a:spcPts val="300"/>
              </a:spcBef>
              <a:buClrTx/>
              <a:buSzTx/>
              <a:buFont typeface="Wingdings" panose="05000000000000000000" pitchFamily="2" charset="2"/>
              <a:buChar char="Ø"/>
            </a:pPr>
            <a:r>
              <a:rPr lang="ru-RU" sz="1400" b="1" cap="none" dirty="0" smtClean="0">
                <a:solidFill>
                  <a:prstClr val="black"/>
                </a:solidFill>
                <a:latin typeface="Times New Roman" panose="02020603050405020304" pitchFamily="18" charset="0"/>
                <a:cs typeface="Times New Roman" panose="02020603050405020304" pitchFamily="18" charset="0"/>
              </a:rPr>
              <a:t>Объектом </a:t>
            </a:r>
            <a:r>
              <a:rPr lang="ru-RU" sz="1400" b="1" cap="none" dirty="0">
                <a:solidFill>
                  <a:prstClr val="black"/>
                </a:solidFill>
                <a:latin typeface="Times New Roman" panose="02020603050405020304" pitchFamily="18" charset="0"/>
                <a:cs typeface="Times New Roman" panose="02020603050405020304" pitchFamily="18" charset="0"/>
              </a:rPr>
              <a:t>налогообложения </a:t>
            </a:r>
            <a:r>
              <a:rPr lang="ru-RU" sz="1400" cap="none" dirty="0">
                <a:solidFill>
                  <a:prstClr val="black"/>
                </a:solidFill>
                <a:latin typeface="Times New Roman" panose="02020603050405020304" pitchFamily="18" charset="0"/>
                <a:cs typeface="Times New Roman" panose="02020603050405020304" pitchFamily="18" charset="0"/>
              </a:rPr>
              <a:t>являются собаки, находящиеся на содержании у владельцев в течение года</a:t>
            </a:r>
            <a:r>
              <a:rPr lang="ro-RO" sz="1400" cap="none" dirty="0">
                <a:solidFill>
                  <a:prstClr val="black"/>
                </a:solidFill>
                <a:latin typeface="Times New Roman" panose="02020603050405020304" pitchFamily="18" charset="0"/>
                <a:cs typeface="Times New Roman" panose="02020603050405020304" pitchFamily="18" charset="0"/>
              </a:rPr>
              <a:t>.</a:t>
            </a:r>
          </a:p>
          <a:p>
            <a:pPr marL="0" lvl="0" indent="0" algn="just" defTabSz="457200">
              <a:lnSpc>
                <a:spcPct val="100000"/>
              </a:lnSpc>
              <a:spcBef>
                <a:spcPts val="300"/>
              </a:spcBef>
              <a:buClrTx/>
              <a:buSzTx/>
              <a:buFont typeface="Wingdings" panose="05000000000000000000" pitchFamily="2" charset="2"/>
              <a:buChar char="Ø"/>
            </a:pPr>
            <a:r>
              <a:rPr lang="ru-RU" sz="1400" b="1" cap="none" dirty="0">
                <a:solidFill>
                  <a:prstClr val="black"/>
                </a:solidFill>
                <a:latin typeface="Times New Roman" panose="02020603050405020304" pitchFamily="18" charset="0"/>
                <a:cs typeface="Times New Roman" panose="02020603050405020304" pitchFamily="18" charset="0"/>
              </a:rPr>
              <a:t>Налогооблагаемой базой </a:t>
            </a:r>
            <a:r>
              <a:rPr lang="ru-RU" sz="1400" cap="none" dirty="0">
                <a:solidFill>
                  <a:prstClr val="black"/>
                </a:solidFill>
                <a:latin typeface="Times New Roman" panose="02020603050405020304" pitchFamily="18" charset="0"/>
                <a:cs typeface="Times New Roman" panose="02020603050405020304" pitchFamily="18" charset="0"/>
              </a:rPr>
              <a:t>является количество собак, находящихся на содержании у владельцев в течение года</a:t>
            </a:r>
            <a:r>
              <a:rPr lang="ro-RO" sz="1400" cap="none" dirty="0">
                <a:solidFill>
                  <a:prstClr val="black"/>
                </a:solidFill>
                <a:latin typeface="Times New Roman" panose="02020603050405020304" pitchFamily="18" charset="0"/>
                <a:cs typeface="Times New Roman" panose="02020603050405020304" pitchFamily="18" charset="0"/>
              </a:rPr>
              <a:t>.</a:t>
            </a:r>
            <a:r>
              <a:rPr lang="ru-RU" sz="1400" cap="none" dirty="0">
                <a:solidFill>
                  <a:prstClr val="black"/>
                </a:solidFill>
                <a:latin typeface="Times New Roman" panose="02020603050405020304" pitchFamily="18" charset="0"/>
                <a:cs typeface="Times New Roman" panose="02020603050405020304" pitchFamily="18" charset="0"/>
              </a:rPr>
              <a:t>  </a:t>
            </a:r>
          </a:p>
          <a:p>
            <a:pPr marL="0" lvl="0" indent="360000" algn="just" defTabSz="457200">
              <a:lnSpc>
                <a:spcPct val="100000"/>
              </a:lnSpc>
              <a:spcBef>
                <a:spcPts val="300"/>
              </a:spcBef>
              <a:buClrTx/>
              <a:buSzTx/>
              <a:buNone/>
            </a:pPr>
            <a:r>
              <a:rPr lang="ru-RU" sz="1400" b="1" cap="none"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Сбор на санитарную очистку </a:t>
            </a:r>
            <a:endParaRPr lang="ro-RO" sz="1400" b="1" cap="none"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just" defTabSz="457200">
              <a:lnSpc>
                <a:spcPct val="100000"/>
              </a:lnSpc>
              <a:spcBef>
                <a:spcPts val="0"/>
              </a:spcBef>
              <a:buClrTx/>
              <a:buSzTx/>
              <a:buFont typeface="Wingdings" panose="05000000000000000000" pitchFamily="2" charset="2"/>
              <a:buChar char="Ø"/>
            </a:pPr>
            <a:r>
              <a:rPr lang="ru-RU" sz="1400" b="1" cap="none" dirty="0">
                <a:solidFill>
                  <a:prstClr val="black"/>
                </a:solidFill>
                <a:latin typeface="Times New Roman" panose="02020603050405020304" pitchFamily="18" charset="0"/>
                <a:cs typeface="Times New Roman" panose="02020603050405020304" pitchFamily="18" charset="0"/>
              </a:rPr>
              <a:t>Субъектами налогообложения </a:t>
            </a:r>
            <a:r>
              <a:rPr lang="ru-RU" sz="1400" cap="none" dirty="0">
                <a:solidFill>
                  <a:prstClr val="black"/>
                </a:solidFill>
                <a:latin typeface="Times New Roman" panose="02020603050405020304" pitchFamily="18" charset="0"/>
                <a:cs typeface="Times New Roman" panose="02020603050405020304" pitchFamily="18" charset="0"/>
              </a:rPr>
              <a:t>являются </a:t>
            </a:r>
            <a:r>
              <a:rPr lang="ru-RU" sz="1400" cap="none" dirty="0">
                <a:solidFill>
                  <a:srgbClr val="7030A0"/>
                </a:solidFill>
                <a:latin typeface="Times New Roman" panose="02020603050405020304" pitchFamily="18" charset="0"/>
                <a:cs typeface="Times New Roman" panose="02020603050405020304" pitchFamily="18" charset="0"/>
              </a:rPr>
              <a:t>физические лица, зарегистрированные в качестве собственника недвижимого имущества жилого назначения (дом, квартира).</a:t>
            </a:r>
          </a:p>
          <a:p>
            <a:pPr marL="0" lvl="0" indent="0" algn="just" defTabSz="457200">
              <a:lnSpc>
                <a:spcPct val="100000"/>
              </a:lnSpc>
              <a:spcBef>
                <a:spcPts val="0"/>
              </a:spcBef>
              <a:buClrTx/>
              <a:buSzTx/>
              <a:buFont typeface="Wingdings" panose="05000000000000000000" pitchFamily="2" charset="2"/>
              <a:buChar char="Ø"/>
            </a:pPr>
            <a:r>
              <a:rPr lang="ru-RU" sz="1400" b="1" cap="none" dirty="0">
                <a:solidFill>
                  <a:srgbClr val="C00000"/>
                </a:solidFill>
                <a:latin typeface="Times New Roman" panose="02020603050405020304" pitchFamily="18" charset="0"/>
                <a:cs typeface="Times New Roman" panose="02020603050405020304" pitchFamily="18" charset="0"/>
              </a:rPr>
              <a:t>Объектом налогообложения </a:t>
            </a:r>
            <a:r>
              <a:rPr lang="ru-RU" sz="1400" cap="none" dirty="0">
                <a:solidFill>
                  <a:srgbClr val="C00000"/>
                </a:solidFill>
                <a:latin typeface="Times New Roman" panose="02020603050405020304" pitchFamily="18" charset="0"/>
                <a:cs typeface="Times New Roman" panose="02020603050405020304" pitchFamily="18" charset="0"/>
              </a:rPr>
              <a:t>является количество физических лиц, зарегистрированных по адресу, указанному как место жительства</a:t>
            </a:r>
            <a:r>
              <a:rPr lang="ro-RO" sz="1400" cap="none" dirty="0">
                <a:solidFill>
                  <a:srgbClr val="C00000"/>
                </a:solidFill>
                <a:latin typeface="Times New Roman" panose="02020603050405020304" pitchFamily="18" charset="0"/>
                <a:cs typeface="Times New Roman" panose="02020603050405020304" pitchFamily="18" charset="0"/>
              </a:rPr>
              <a:t>.</a:t>
            </a:r>
          </a:p>
          <a:p>
            <a:pPr marL="0" lvl="0" indent="0" algn="just" defTabSz="457200">
              <a:lnSpc>
                <a:spcPct val="100000"/>
              </a:lnSpc>
              <a:spcBef>
                <a:spcPts val="0"/>
              </a:spcBef>
              <a:buClrTx/>
              <a:buSzTx/>
              <a:buFont typeface="Wingdings" panose="05000000000000000000" pitchFamily="2" charset="2"/>
              <a:buChar char="Ø"/>
            </a:pPr>
            <a:r>
              <a:rPr lang="ru-RU" sz="1400" b="1" cap="none" dirty="0">
                <a:solidFill>
                  <a:prstClr val="black"/>
                </a:solidFill>
                <a:latin typeface="Times New Roman" panose="02020603050405020304" pitchFamily="18" charset="0"/>
                <a:cs typeface="Times New Roman" panose="02020603050405020304" pitchFamily="18" charset="0"/>
              </a:rPr>
              <a:t>Налогооблагаемой базой </a:t>
            </a:r>
            <a:r>
              <a:rPr lang="ru-RU" sz="1400" cap="none" dirty="0">
                <a:solidFill>
                  <a:prstClr val="black"/>
                </a:solidFill>
                <a:latin typeface="Times New Roman" panose="02020603050405020304" pitchFamily="18" charset="0"/>
                <a:cs typeface="Times New Roman" panose="02020603050405020304" pitchFamily="18" charset="0"/>
              </a:rPr>
              <a:t>является количество физических лиц, зарегистрированных в качестве собственника недвижимого имущества жилого назначения (дом, квартира)</a:t>
            </a:r>
            <a:r>
              <a:rPr lang="ro-RO" sz="1400" cap="none" dirty="0">
                <a:solidFill>
                  <a:prstClr val="black"/>
                </a:solidFill>
                <a:latin typeface="Times New Roman" panose="02020603050405020304" pitchFamily="18" charset="0"/>
                <a:cs typeface="Times New Roman" panose="02020603050405020304" pitchFamily="18" charset="0"/>
              </a:rPr>
              <a:t>.</a:t>
            </a:r>
            <a:endParaRPr lang="ru-RU" sz="1400" cap="none" dirty="0">
              <a:solidFill>
                <a:prstClr val="black"/>
              </a:solidFill>
              <a:latin typeface="Times New Roman" panose="02020603050405020304" pitchFamily="18" charset="0"/>
              <a:cs typeface="Times New Roman" panose="02020603050405020304" pitchFamily="18" charset="0"/>
            </a:endParaRPr>
          </a:p>
          <a:p>
            <a:pPr marL="0" lvl="0" indent="0" algn="just" defTabSz="457200">
              <a:lnSpc>
                <a:spcPct val="100000"/>
              </a:lnSpc>
              <a:spcBef>
                <a:spcPts val="0"/>
              </a:spcBef>
              <a:buClrTx/>
              <a:buSzTx/>
              <a:buNone/>
            </a:pPr>
            <a:r>
              <a:rPr lang="ru-RU" sz="1400" cap="none" dirty="0">
                <a:solidFill>
                  <a:prstClr val="black"/>
                </a:solidFill>
                <a:latin typeface="Times New Roman" panose="02020603050405020304" pitchFamily="18" charset="0"/>
                <a:cs typeface="Times New Roman" panose="02020603050405020304" pitchFamily="18" charset="0"/>
              </a:rPr>
              <a:t>                                                                                        </a:t>
            </a:r>
            <a:r>
              <a:rPr lang="ru-RU" sz="1400" b="1" cap="none" dirty="0">
                <a:solidFill>
                  <a:srgbClr val="7030A0"/>
                </a:solidFill>
                <a:latin typeface="Times New Roman" panose="02020603050405020304" pitchFamily="18" charset="0"/>
                <a:cs typeface="Times New Roman" panose="02020603050405020304" pitchFamily="18" charset="0"/>
              </a:rPr>
              <a:t>Сбор за парковку</a:t>
            </a:r>
          </a:p>
          <a:p>
            <a:pPr marL="0" lvl="0" indent="0" algn="just" defTabSz="457200">
              <a:lnSpc>
                <a:spcPct val="100000"/>
              </a:lnSpc>
              <a:spcBef>
                <a:spcPts val="0"/>
              </a:spcBef>
              <a:buClrTx/>
              <a:buSzTx/>
              <a:buFont typeface="Wingdings" panose="05000000000000000000" pitchFamily="2" charset="2"/>
              <a:buChar char="Ø"/>
            </a:pPr>
            <a:r>
              <a:rPr lang="ru-RU" sz="1400" b="1" cap="none" dirty="0">
                <a:solidFill>
                  <a:prstClr val="black"/>
                </a:solidFill>
                <a:latin typeface="Times New Roman" panose="02020603050405020304" pitchFamily="18" charset="0"/>
                <a:cs typeface="Times New Roman" panose="02020603050405020304" pitchFamily="18" charset="0"/>
              </a:rPr>
              <a:t>Субъектами налогообложения </a:t>
            </a:r>
            <a:r>
              <a:rPr lang="ru-RU" sz="1400" cap="none" dirty="0">
                <a:solidFill>
                  <a:prstClr val="black"/>
                </a:solidFill>
                <a:latin typeface="Times New Roman" panose="02020603050405020304" pitchFamily="18" charset="0"/>
                <a:cs typeface="Times New Roman" panose="02020603050405020304" pitchFamily="18" charset="0"/>
              </a:rPr>
              <a:t>юридические или физические лица – </a:t>
            </a:r>
            <a:r>
              <a:rPr lang="ru-RU" sz="1400" cap="none" dirty="0">
                <a:solidFill>
                  <a:srgbClr val="7030A0"/>
                </a:solidFill>
                <a:latin typeface="Times New Roman" panose="02020603050405020304" pitchFamily="18" charset="0"/>
                <a:cs typeface="Times New Roman" panose="02020603050405020304" pitchFamily="18" charset="0"/>
              </a:rPr>
              <a:t>владельцы транспортных средств, пользующиеся парковкой</a:t>
            </a:r>
          </a:p>
          <a:p>
            <a:pPr marL="0" lvl="0" indent="0" defTabSz="457200">
              <a:lnSpc>
                <a:spcPct val="100000"/>
              </a:lnSpc>
              <a:spcBef>
                <a:spcPts val="0"/>
              </a:spcBef>
              <a:buClrTx/>
              <a:buSzTx/>
              <a:buFont typeface="Wingdings" panose="05000000000000000000" pitchFamily="2" charset="2"/>
              <a:buChar char="Ø"/>
            </a:pPr>
            <a:r>
              <a:rPr lang="ru-RU" sz="1400" b="1" cap="none" dirty="0">
                <a:solidFill>
                  <a:prstClr val="black"/>
                </a:solidFill>
                <a:latin typeface="Times New Roman" panose="02020603050405020304" pitchFamily="18" charset="0"/>
                <a:cs typeface="Times New Roman" panose="02020603050405020304" pitchFamily="18" charset="0"/>
              </a:rPr>
              <a:t>Объектом налогообложения </a:t>
            </a:r>
            <a:r>
              <a:rPr lang="ru-RU" sz="1400" cap="none" dirty="0">
                <a:solidFill>
                  <a:prstClr val="black"/>
                </a:solidFill>
                <a:latin typeface="Times New Roman" panose="02020603050405020304" pitchFamily="18" charset="0"/>
                <a:cs typeface="Times New Roman" panose="02020603050405020304" pitchFamily="18" charset="0"/>
              </a:rPr>
              <a:t>являются юридические или физические лица – владельцы транспортных средств, пользующиеся парковкой</a:t>
            </a:r>
          </a:p>
          <a:p>
            <a:pPr marL="0" lvl="0" indent="0" defTabSz="457200">
              <a:lnSpc>
                <a:spcPct val="100000"/>
              </a:lnSpc>
              <a:spcBef>
                <a:spcPts val="0"/>
              </a:spcBef>
              <a:buClrTx/>
              <a:buSzTx/>
              <a:buFont typeface="Wingdings" panose="05000000000000000000" pitchFamily="2" charset="2"/>
              <a:buChar char="Ø"/>
            </a:pPr>
            <a:r>
              <a:rPr lang="ru-RU" sz="1400" b="1" cap="none" dirty="0">
                <a:solidFill>
                  <a:prstClr val="black"/>
                </a:solidFill>
                <a:latin typeface="Times New Roman" panose="02020603050405020304" pitchFamily="18" charset="0"/>
                <a:cs typeface="Times New Roman" panose="02020603050405020304" pitchFamily="18" charset="0"/>
              </a:rPr>
              <a:t> Налогооблагаемой базой </a:t>
            </a:r>
            <a:r>
              <a:rPr lang="ru-RU" sz="1400" cap="none" dirty="0">
                <a:solidFill>
                  <a:prstClr val="black"/>
                </a:solidFill>
                <a:latin typeface="Times New Roman" panose="02020603050405020304" pitchFamily="18" charset="0"/>
                <a:cs typeface="Times New Roman" panose="02020603050405020304" pitchFamily="18" charset="0"/>
              </a:rPr>
              <a:t>является </a:t>
            </a:r>
            <a:r>
              <a:rPr lang="ru-RU" sz="1400" cap="none" dirty="0">
                <a:solidFill>
                  <a:srgbClr val="7030A0"/>
                </a:solidFill>
                <a:latin typeface="Times New Roman" panose="02020603050405020304" pitchFamily="18" charset="0"/>
                <a:cs typeface="Times New Roman" panose="02020603050405020304" pitchFamily="18" charset="0"/>
              </a:rPr>
              <a:t>парковочное место</a:t>
            </a:r>
            <a:r>
              <a:rPr lang="ru-RU" sz="1400" cap="none" dirty="0">
                <a:solidFill>
                  <a:prstClr val="black"/>
                </a:solidFill>
                <a:latin typeface="Times New Roman" panose="02020603050405020304" pitchFamily="18" charset="0"/>
                <a:cs typeface="Times New Roman" panose="02020603050405020304" pitchFamily="18" charset="0"/>
              </a:rPr>
              <a:t>   </a:t>
            </a:r>
            <a:endParaRPr lang="ro-RO" sz="1400" cap="none" dirty="0" smtClean="0">
              <a:solidFill>
                <a:prstClr val="black"/>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ClrTx/>
              <a:buSzTx/>
              <a:buNone/>
            </a:pPr>
            <a:r>
              <a:rPr lang="ro-RO" sz="1400" cap="none" dirty="0">
                <a:solidFill>
                  <a:prstClr val="black"/>
                </a:solidFill>
                <a:latin typeface="Times New Roman" panose="02020603050405020304" pitchFamily="18" charset="0"/>
                <a:cs typeface="Times New Roman" panose="02020603050405020304" pitchFamily="18" charset="0"/>
              </a:rPr>
              <a:t> </a:t>
            </a:r>
            <a:r>
              <a:rPr lang="ro-RO" sz="1400" cap="none" dirty="0" smtClean="0">
                <a:solidFill>
                  <a:prstClr val="black"/>
                </a:solidFill>
                <a:latin typeface="Times New Roman" panose="02020603050405020304" pitchFamily="18" charset="0"/>
                <a:cs typeface="Times New Roman" panose="02020603050405020304" pitchFamily="18" charset="0"/>
              </a:rPr>
              <a:t>   </a:t>
            </a:r>
            <a:endParaRPr lang="ro-RO" sz="1400" cap="none" dirty="0" smtClean="0">
              <a:solidFill>
                <a:prstClr val="black"/>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ClrTx/>
              <a:buSzTx/>
              <a:buNone/>
            </a:pPr>
            <a:r>
              <a:rPr lang="ru-RU" sz="1400" b="1" cap="none" dirty="0" smtClean="0">
                <a:solidFill>
                  <a:srgbClr val="7030A0"/>
                </a:solidFill>
                <a:latin typeface="Times New Roman" panose="02020603050405020304" pitchFamily="18" charset="0"/>
                <a:cs typeface="Times New Roman" panose="02020603050405020304" pitchFamily="18" charset="0"/>
              </a:rPr>
              <a:t>Сбор </a:t>
            </a:r>
            <a:r>
              <a:rPr lang="ru-RU" sz="1400" b="1" cap="none" dirty="0" smtClean="0">
                <a:solidFill>
                  <a:srgbClr val="7030A0"/>
                </a:solidFill>
                <a:latin typeface="Times New Roman" panose="02020603050405020304" pitchFamily="18" charset="0"/>
                <a:cs typeface="Times New Roman" panose="02020603050405020304" pitchFamily="18" charset="0"/>
              </a:rPr>
              <a:t>за объекты торговли и/или объекты по </a:t>
            </a:r>
            <a:r>
              <a:rPr lang="ru-RU" sz="1400" b="1" cap="none" dirty="0">
                <a:solidFill>
                  <a:srgbClr val="7030A0"/>
                </a:solidFill>
                <a:latin typeface="Times New Roman" panose="02020603050405020304" pitchFamily="18" charset="0"/>
                <a:cs typeface="Times New Roman" panose="02020603050405020304" pitchFamily="18" charset="0"/>
              </a:rPr>
              <a:t>оказанию услуг</a:t>
            </a:r>
            <a:r>
              <a:rPr lang="ru-RU" sz="1400" cap="none" dirty="0">
                <a:solidFill>
                  <a:prstClr val="black"/>
                </a:solidFill>
                <a:latin typeface="Times New Roman" panose="02020603050405020304" pitchFamily="18" charset="0"/>
                <a:cs typeface="Times New Roman" panose="02020603050405020304" pitchFamily="18" charset="0"/>
              </a:rPr>
              <a:t> в случае физических лиц, осуществляющих независимую деятельность                                                                      </a:t>
            </a:r>
          </a:p>
          <a:p>
            <a:pPr marL="0" lvl="0" indent="0" defTabSz="457200">
              <a:lnSpc>
                <a:spcPct val="100000"/>
              </a:lnSpc>
              <a:spcBef>
                <a:spcPts val="0"/>
              </a:spcBef>
              <a:buClrTx/>
              <a:buSzTx/>
              <a:buNone/>
            </a:pPr>
            <a:r>
              <a:rPr lang="ru-RU" sz="1400" cap="none" dirty="0">
                <a:solidFill>
                  <a:prstClr val="black"/>
                </a:solidFill>
                <a:latin typeface="Times New Roman" panose="02020603050405020304" pitchFamily="18" charset="0"/>
                <a:cs typeface="Times New Roman" panose="02020603050405020304" pitchFamily="18" charset="0"/>
              </a:rPr>
              <a:t>                                                                             </a:t>
            </a:r>
            <a:endParaRPr lang="ro-RO" sz="1400" cap="none"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92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44759" y="1677997"/>
            <a:ext cx="8960000" cy="6140720"/>
          </a:xfrm>
          <a:prstGeom prst="rect">
            <a:avLst/>
          </a:prstGeom>
        </p:spPr>
        <p:txBody>
          <a:bodyPr wrap="square">
            <a:spAutoFit/>
          </a:bodyPr>
          <a:lstStyle/>
          <a:p>
            <a:pPr marL="311079" indent="-311079" algn="just" defTabSz="622158">
              <a:spcBef>
                <a:spcPts val="544"/>
              </a:spcBef>
              <a:buFont typeface="Wingdings" panose="05000000000000000000" pitchFamily="2" charset="2"/>
              <a:buChar char="Ø"/>
              <a:tabLst>
                <a:tab pos="622158" algn="l"/>
              </a:tabLst>
            </a:pPr>
            <a:r>
              <a:rPr lang="ru-RU" sz="1814"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Субъекты налогообложения - </a:t>
            </a:r>
            <a:r>
              <a:rPr lang="ru-RU" sz="1814" dirty="0">
                <a:solidFill>
                  <a:prstClr val="black"/>
                </a:solidFill>
                <a:latin typeface="Times New Roman" panose="02020603050405020304" pitchFamily="18" charset="0"/>
                <a:cs typeface="Times New Roman" panose="02020603050405020304" pitchFamily="18" charset="0"/>
              </a:rPr>
              <a:t>в случае местных сборов, указанных в ст.</a:t>
            </a:r>
            <a:r>
              <a:rPr lang="ro-RO" sz="1814" dirty="0">
                <a:solidFill>
                  <a:prstClr val="black"/>
                </a:solidFill>
                <a:latin typeface="Times New Roman" panose="02020603050405020304" pitchFamily="18" charset="0"/>
                <a:cs typeface="Times New Roman" panose="02020603050405020304" pitchFamily="18" charset="0"/>
              </a:rPr>
              <a:t> 2</a:t>
            </a:r>
            <a:r>
              <a:rPr lang="en-US" sz="1814" dirty="0">
                <a:solidFill>
                  <a:prstClr val="black"/>
                </a:solidFill>
                <a:latin typeface="Times New Roman" panose="02020603050405020304" pitchFamily="18" charset="0"/>
                <a:cs typeface="Times New Roman" panose="02020603050405020304" pitchFamily="18" charset="0"/>
              </a:rPr>
              <a:t>89</a:t>
            </a:r>
            <a:r>
              <a:rPr lang="ro-RO" sz="1814" dirty="0">
                <a:solidFill>
                  <a:prstClr val="black"/>
                </a:solidFill>
                <a:latin typeface="Times New Roman" panose="02020603050405020304" pitchFamily="18" charset="0"/>
                <a:cs typeface="Times New Roman" panose="02020603050405020304" pitchFamily="18" charset="0"/>
              </a:rPr>
              <a:t> </a:t>
            </a:r>
            <a:r>
              <a:rPr lang="ru-RU" sz="1814" dirty="0">
                <a:solidFill>
                  <a:prstClr val="black"/>
                </a:solidFill>
                <a:latin typeface="Times New Roman" panose="02020603050405020304" pitchFamily="18" charset="0"/>
                <a:cs typeface="Times New Roman" panose="02020603050405020304" pitchFamily="18" charset="0"/>
              </a:rPr>
              <a:t>Налогового Кодекса</a:t>
            </a:r>
            <a:r>
              <a:rPr lang="en-US" sz="1814" dirty="0">
                <a:solidFill>
                  <a:prstClr val="black"/>
                </a:solidFill>
                <a:latin typeface="Times New Roman" panose="02020603050405020304" pitchFamily="18" charset="0"/>
                <a:cs typeface="Times New Roman" panose="02020603050405020304" pitchFamily="18" charset="0"/>
              </a:rPr>
              <a:t>,</a:t>
            </a:r>
            <a:r>
              <a:rPr lang="ru-RU" sz="1814" dirty="0">
                <a:solidFill>
                  <a:prstClr val="black"/>
                </a:solidFill>
                <a:latin typeface="Times New Roman" panose="02020603050405020304" pitchFamily="18" charset="0"/>
                <a:cs typeface="Times New Roman" panose="02020603050405020304" pitchFamily="18" charset="0"/>
              </a:rPr>
              <a:t> </a:t>
            </a:r>
            <a:r>
              <a:rPr lang="ru-RU" sz="1814" i="1" dirty="0">
                <a:solidFill>
                  <a:srgbClr val="C00000"/>
                </a:solidFill>
                <a:latin typeface="Times New Roman" panose="02020603050405020304" pitchFamily="18" charset="0"/>
                <a:cs typeface="Times New Roman" panose="02020603050405020304" pitchFamily="18" charset="0"/>
              </a:rPr>
              <a:t>за </a:t>
            </a:r>
            <a:r>
              <a:rPr lang="ru-RU" sz="1814" i="1" dirty="0">
                <a:solidFill>
                  <a:srgbClr val="C00000"/>
                </a:solidFill>
                <a:latin typeface="Times New Roman" panose="02020603050405020304" pitchFamily="18" charset="0"/>
                <a:cs typeface="Times New Roman" panose="02020603050405020304" pitchFamily="18" charset="0"/>
              </a:rPr>
              <a:t>исключением</a:t>
            </a:r>
            <a:r>
              <a:rPr lang="ru-RU" sz="1814" i="1" dirty="0">
                <a:solidFill>
                  <a:prstClr val="black"/>
                </a:solidFill>
                <a:latin typeface="Times New Roman" panose="02020603050405020304" pitchFamily="18" charset="0"/>
                <a:cs typeface="Times New Roman" panose="02020603050405020304" pitchFamily="18" charset="0"/>
              </a:rPr>
              <a:t> </a:t>
            </a:r>
            <a:r>
              <a:rPr lang="ru-RU" sz="1814" i="1" dirty="0">
                <a:solidFill>
                  <a:prstClr val="black"/>
                </a:solidFill>
                <a:latin typeface="Times New Roman" panose="02020603050405020304" pitchFamily="18" charset="0"/>
                <a:cs typeface="Times New Roman" panose="02020603050405020304" pitchFamily="18" charset="0"/>
              </a:rPr>
              <a:t>сбора </a:t>
            </a:r>
            <a:r>
              <a:rPr lang="ru-RU" sz="1814" i="1" dirty="0">
                <a:solidFill>
                  <a:prstClr val="black"/>
                </a:solidFill>
                <a:latin typeface="Times New Roman" panose="02020603050405020304" pitchFamily="18" charset="0"/>
                <a:cs typeface="Times New Roman" panose="02020603050405020304" pitchFamily="18" charset="0"/>
              </a:rPr>
              <a:t>с владельцев собак,</a:t>
            </a:r>
            <a:r>
              <a:rPr lang="ro-RO" sz="1814" i="1" dirty="0">
                <a:solidFill>
                  <a:prstClr val="black"/>
                </a:solidFill>
                <a:latin typeface="Times New Roman" panose="02020603050405020304" pitchFamily="18" charset="0"/>
                <a:cs typeface="Times New Roman" panose="02020603050405020304" pitchFamily="18" charset="0"/>
              </a:rPr>
              <a:t> </a:t>
            </a:r>
            <a:r>
              <a:rPr lang="ru-RU" sz="1814" i="1" dirty="0">
                <a:solidFill>
                  <a:prstClr val="black"/>
                </a:solidFill>
                <a:latin typeface="Times New Roman" panose="02020603050405020304" pitchFamily="18" charset="0"/>
                <a:cs typeface="Times New Roman" panose="02020603050405020304" pitchFamily="18" charset="0"/>
              </a:rPr>
              <a:t>сбора </a:t>
            </a:r>
            <a:r>
              <a:rPr lang="ru-RU" sz="1814" i="1" dirty="0">
                <a:solidFill>
                  <a:prstClr val="black"/>
                </a:solidFill>
                <a:latin typeface="Times New Roman" panose="02020603050405020304" pitchFamily="18" charset="0"/>
                <a:cs typeface="Times New Roman" panose="02020603050405020304" pitchFamily="18" charset="0"/>
              </a:rPr>
              <a:t>на санитарную </a:t>
            </a:r>
            <a:r>
              <a:rPr lang="ru-RU" sz="1814" i="1" dirty="0">
                <a:solidFill>
                  <a:prstClr val="black"/>
                </a:solidFill>
                <a:latin typeface="Times New Roman" panose="02020603050405020304" pitchFamily="18" charset="0"/>
                <a:cs typeface="Times New Roman" panose="02020603050405020304" pitchFamily="18" charset="0"/>
              </a:rPr>
              <a:t>очистку, </a:t>
            </a:r>
            <a:r>
              <a:rPr lang="ru-RU" sz="1814" i="1" dirty="0">
                <a:solidFill>
                  <a:prstClr val="black"/>
                </a:solidFill>
                <a:latin typeface="Times New Roman" panose="02020603050405020304" pitchFamily="18" charset="0"/>
                <a:cs typeface="Times New Roman" panose="02020603050405020304" pitchFamily="18" charset="0"/>
              </a:rPr>
              <a:t>сбор за </a:t>
            </a:r>
            <a:r>
              <a:rPr lang="ru-RU" sz="1814" i="1" dirty="0">
                <a:solidFill>
                  <a:prstClr val="black"/>
                </a:solidFill>
                <a:latin typeface="Times New Roman" panose="02020603050405020304" pitchFamily="18" charset="0"/>
                <a:cs typeface="Times New Roman" panose="02020603050405020304" pitchFamily="18" charset="0"/>
              </a:rPr>
              <a:t>парковку и</a:t>
            </a:r>
            <a:r>
              <a:rPr lang="ru-RU" sz="1814" i="1" dirty="0">
                <a:solidFill>
                  <a:srgbClr val="C00000"/>
                </a:solidFill>
                <a:latin typeface="Times New Roman" panose="02020603050405020304" pitchFamily="18" charset="0"/>
                <a:cs typeface="Times New Roman" panose="02020603050405020304" pitchFamily="18" charset="0"/>
              </a:rPr>
              <a:t> сбора за объекты торговли и/или объекты по оказанию услуг в случае физических лиц, осуществляющих предпринимательскую деятельность</a:t>
            </a:r>
            <a:endParaRPr lang="en-US" sz="1814" dirty="0">
              <a:solidFill>
                <a:prstClr val="black"/>
              </a:solidFill>
              <a:latin typeface="Times New Roman" panose="02020603050405020304" pitchFamily="18" charset="0"/>
              <a:cs typeface="Times New Roman" panose="02020603050405020304" pitchFamily="18" charset="0"/>
            </a:endParaRPr>
          </a:p>
          <a:p>
            <a:pPr marL="311079" indent="-311079" algn="just" defTabSz="622158">
              <a:spcBef>
                <a:spcPts val="544"/>
              </a:spcBef>
              <a:buFont typeface="Wingdings" panose="05000000000000000000" pitchFamily="2" charset="2"/>
              <a:buChar char="Ø"/>
              <a:tabLst>
                <a:tab pos="622158" algn="l"/>
              </a:tabLst>
            </a:pPr>
            <a:endParaRPr lang="ro-RO" sz="1814" dirty="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1814"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52"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Служба </a:t>
            </a:r>
            <a:r>
              <a:rPr lang="ru-RU" sz="1452"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сбору местных налогов и сборов органа местного публичного управления –</a:t>
            </a:r>
            <a:r>
              <a:rPr lang="en-US" sz="1452"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52" dirty="0">
                <a:solidFill>
                  <a:prstClr val="black"/>
                </a:solidFill>
                <a:latin typeface="Times New Roman" panose="02020603050405020304" pitchFamily="18" charset="0"/>
                <a:cs typeface="Times New Roman" panose="02020603050405020304" pitchFamily="18" charset="0"/>
              </a:rPr>
              <a:t>в </a:t>
            </a:r>
            <a:r>
              <a:rPr lang="ru-RU" sz="1452" dirty="0">
                <a:solidFill>
                  <a:prstClr val="black"/>
                </a:solidFill>
                <a:latin typeface="Times New Roman" panose="02020603050405020304" pitchFamily="18" charset="0"/>
                <a:cs typeface="Times New Roman" panose="02020603050405020304" pitchFamily="18" charset="0"/>
              </a:rPr>
              <a:t>случае </a:t>
            </a:r>
            <a:r>
              <a:rPr lang="ru-RU" sz="1452" i="1" dirty="0">
                <a:solidFill>
                  <a:prstClr val="black"/>
                </a:solidFill>
                <a:latin typeface="Times New Roman" panose="02020603050405020304" pitchFamily="18" charset="0"/>
                <a:cs typeface="Times New Roman" panose="02020603050405020304" pitchFamily="18" charset="0"/>
              </a:rPr>
              <a:t>сбора </a:t>
            </a:r>
            <a:r>
              <a:rPr lang="ru-RU" sz="1452" i="1" dirty="0">
                <a:solidFill>
                  <a:prstClr val="black"/>
                </a:solidFill>
                <a:latin typeface="Times New Roman" panose="02020603050405020304" pitchFamily="18" charset="0"/>
                <a:cs typeface="Times New Roman" panose="02020603050405020304" pitchFamily="18" charset="0"/>
              </a:rPr>
              <a:t>с владельцев собак,</a:t>
            </a:r>
            <a:r>
              <a:rPr lang="ro-RO" sz="1452" i="1" dirty="0">
                <a:solidFill>
                  <a:prstClr val="black"/>
                </a:solidFill>
                <a:latin typeface="Times New Roman" panose="02020603050405020304" pitchFamily="18" charset="0"/>
                <a:cs typeface="Times New Roman" panose="02020603050405020304" pitchFamily="18" charset="0"/>
              </a:rPr>
              <a:t> </a:t>
            </a:r>
            <a:r>
              <a:rPr lang="ru-RU" sz="1452" i="1" dirty="0">
                <a:solidFill>
                  <a:prstClr val="black"/>
                </a:solidFill>
                <a:latin typeface="Times New Roman" panose="02020603050405020304" pitchFamily="18" charset="0"/>
                <a:cs typeface="Times New Roman" panose="02020603050405020304" pitchFamily="18" charset="0"/>
              </a:rPr>
              <a:t>сбора на санитарную очистку, сбор за парковку и</a:t>
            </a:r>
            <a:r>
              <a:rPr lang="ru-RU" sz="1452" i="1" dirty="0">
                <a:solidFill>
                  <a:srgbClr val="C00000"/>
                </a:solidFill>
                <a:latin typeface="Times New Roman" panose="02020603050405020304" pitchFamily="18" charset="0"/>
                <a:cs typeface="Times New Roman" panose="02020603050405020304" pitchFamily="18" charset="0"/>
              </a:rPr>
              <a:t> сбора за объекты торговли и/или объекты по оказанию услуг в случае физических лиц, осуществляющих предпринимательскую </a:t>
            </a:r>
            <a:r>
              <a:rPr lang="ru-RU" sz="1452" i="1" dirty="0">
                <a:solidFill>
                  <a:srgbClr val="C00000"/>
                </a:solidFill>
                <a:latin typeface="Times New Roman" panose="02020603050405020304" pitchFamily="18" charset="0"/>
                <a:cs typeface="Times New Roman" panose="02020603050405020304" pitchFamily="18" charset="0"/>
              </a:rPr>
              <a:t>деятельность</a:t>
            </a:r>
            <a:r>
              <a:rPr lang="ro-RO" sz="1452" dirty="0">
                <a:solidFill>
                  <a:prstClr val="black"/>
                </a:solidFill>
                <a:latin typeface="Times New Roman" panose="02020603050405020304" pitchFamily="18" charset="0"/>
                <a:cs typeface="Times New Roman" panose="02020603050405020304" pitchFamily="18" charset="0"/>
              </a:rPr>
              <a:t>.</a:t>
            </a:r>
            <a:endParaRPr lang="ru-RU" sz="1452" dirty="0">
              <a:solidFill>
                <a:prstClr val="black"/>
              </a:solidFill>
              <a:latin typeface="Times New Roman" panose="02020603050405020304" pitchFamily="18" charset="0"/>
              <a:cs typeface="Times New Roman" panose="02020603050405020304" pitchFamily="18" charset="0"/>
            </a:endParaRPr>
          </a:p>
          <a:p>
            <a:pPr algn="just"/>
            <a:endParaRPr lang="ru-RU" sz="1452" dirty="0">
              <a:solidFill>
                <a:prstClr val="black"/>
              </a:solidFill>
              <a:latin typeface="Times New Roman" panose="02020603050405020304" pitchFamily="18" charset="0"/>
              <a:cs typeface="Times New Roman" panose="02020603050405020304" pitchFamily="18" charset="0"/>
            </a:endParaRPr>
          </a:p>
          <a:p>
            <a:pPr algn="just"/>
            <a:r>
              <a:rPr lang="ru-RU" sz="1633" dirty="0"/>
              <a:t>    </a:t>
            </a:r>
            <a:r>
              <a:rPr lang="ru-RU" sz="1452" dirty="0">
                <a:latin typeface="Times New Roman" panose="02020603050405020304" pitchFamily="18" charset="0"/>
                <a:cs typeface="Times New Roman" panose="02020603050405020304" pitchFamily="18" charset="0"/>
              </a:rPr>
              <a:t>Учет </a:t>
            </a:r>
            <a:r>
              <a:rPr lang="ru-RU" sz="1452" dirty="0">
                <a:latin typeface="Times New Roman" panose="02020603050405020304" pitchFamily="18" charset="0"/>
                <a:cs typeface="Times New Roman" panose="02020603050405020304" pitchFamily="18" charset="0"/>
              </a:rPr>
              <a:t>налогоплательщиков и их налоговых обязательств по: сбору с владельцев собак, сбору на санитарную очистку и сбору за парковку осуществляется Службами по сбору местных налогов и сборов из состава </a:t>
            </a:r>
            <a:r>
              <a:rPr lang="ru-RU" sz="1452" dirty="0" err="1">
                <a:latin typeface="Times New Roman" panose="02020603050405020304" pitchFamily="18" charset="0"/>
                <a:cs typeface="Times New Roman" panose="02020603050405020304" pitchFamily="18" charset="0"/>
              </a:rPr>
              <a:t>примэрий</a:t>
            </a:r>
            <a:r>
              <a:rPr lang="ru-RU" sz="1452" dirty="0">
                <a:latin typeface="Times New Roman" panose="02020603050405020304" pitchFamily="18" charset="0"/>
                <a:cs typeface="Times New Roman" panose="02020603050405020304" pitchFamily="18" charset="0"/>
              </a:rPr>
              <a:t> (ССМНС), с использованием Автоматизированной информационной системы погашения налоговых обязательств (АИС ССМНС). Платежные извещения отправляются ССМНС каждому субъекту налогообложения не позднее чем за 15 дней до наступления предельного срока оплаты, установленного органом местного публичного управления.</a:t>
            </a:r>
            <a:endParaRPr lang="ru-RU" sz="1452" b="1" dirty="0">
              <a:latin typeface="Times New Roman" panose="02020603050405020304" pitchFamily="18" charset="0"/>
              <a:cs typeface="Times New Roman" panose="02020603050405020304" pitchFamily="18" charset="0"/>
            </a:endParaRPr>
          </a:p>
          <a:p>
            <a:pPr algn="just"/>
            <a:r>
              <a:rPr lang="ru-RU" sz="1452" dirty="0">
                <a:latin typeface="Times New Roman" panose="02020603050405020304" pitchFamily="18" charset="0"/>
                <a:cs typeface="Times New Roman" panose="02020603050405020304" pitchFamily="18" charset="0"/>
              </a:rPr>
              <a:t> </a:t>
            </a:r>
            <a:r>
              <a:rPr lang="ru-RU" sz="1452" dirty="0">
                <a:solidFill>
                  <a:prstClr val="black"/>
                </a:solidFill>
                <a:latin typeface="Times New Roman" panose="02020603050405020304" pitchFamily="18" charset="0"/>
                <a:cs typeface="Times New Roman" panose="02020603050405020304" pitchFamily="18" charset="0"/>
              </a:rPr>
              <a:t>Исчисление сборов осуществляется исходя из налогооблагаемой базы и </a:t>
            </a:r>
            <a:r>
              <a:rPr lang="ru-RU" sz="1452" b="1" dirty="0">
                <a:solidFill>
                  <a:srgbClr val="7030A0"/>
                </a:solidFill>
                <a:latin typeface="Times New Roman" panose="02020603050405020304" pitchFamily="18" charset="0"/>
                <a:cs typeface="Times New Roman" panose="02020603050405020304" pitchFamily="18" charset="0"/>
              </a:rPr>
              <a:t>ставки, установленной ОМПУ по месту расположения объектов налогообложения.</a:t>
            </a:r>
          </a:p>
          <a:p>
            <a:r>
              <a:rPr lang="ru-RU" sz="1452" i="1" dirty="0">
                <a:solidFill>
                  <a:schemeClr val="accent2"/>
                </a:solidFill>
                <a:latin typeface="Times New Roman" panose="02020603050405020304" pitchFamily="18" charset="0"/>
                <a:cs typeface="Times New Roman" panose="02020603050405020304" pitchFamily="18" charset="0"/>
              </a:rPr>
              <a:t>Примечание</a:t>
            </a:r>
            <a:r>
              <a:rPr lang="ru-RU" sz="1452" i="1" dirty="0">
                <a:solidFill>
                  <a:schemeClr val="accent2"/>
                </a:solidFill>
                <a:latin typeface="Times New Roman" panose="02020603050405020304" pitchFamily="18" charset="0"/>
                <a:cs typeface="Times New Roman" panose="02020603050405020304" pitchFamily="18" charset="0"/>
              </a:rPr>
              <a:t>. </a:t>
            </a:r>
            <a:r>
              <a:rPr lang="ru-RU" sz="1452" i="1" dirty="0">
                <a:latin typeface="Times New Roman" panose="02020603050405020304" pitchFamily="18" charset="0"/>
                <a:cs typeface="Times New Roman" panose="02020603050405020304" pitchFamily="18" charset="0"/>
              </a:rPr>
              <a:t>При отсутствии в отчетный период объекта налогообложения налоговый отчет не </a:t>
            </a:r>
            <a:r>
              <a:rPr lang="ru-RU" sz="1452" i="1" dirty="0">
                <a:latin typeface="Times New Roman" panose="02020603050405020304" pitchFamily="18" charset="0"/>
                <a:cs typeface="Times New Roman" panose="02020603050405020304" pitchFamily="18" charset="0"/>
              </a:rPr>
              <a:t>представляется.</a:t>
            </a:r>
            <a:endParaRPr lang="ru-RU" sz="1452" b="1" i="1" dirty="0">
              <a:latin typeface="Times New Roman" panose="02020603050405020304" pitchFamily="18" charset="0"/>
              <a:cs typeface="Times New Roman" panose="02020603050405020304" pitchFamily="18" charset="0"/>
            </a:endParaRPr>
          </a:p>
          <a:p>
            <a:r>
              <a:rPr lang="ru-RU" sz="1633" b="1" dirty="0"/>
              <a:t> </a:t>
            </a:r>
            <a:endParaRPr lang="ru-RU" sz="1633" dirty="0"/>
          </a:p>
          <a:p>
            <a:endParaRPr lang="en-US" sz="1814" dirty="0">
              <a:solidFill>
                <a:prstClr val="black"/>
              </a:solidFill>
              <a:latin typeface="Times New Roman" panose="02020603050405020304" pitchFamily="18" charset="0"/>
              <a:cs typeface="Times New Roman" panose="02020603050405020304" pitchFamily="18" charset="0"/>
            </a:endParaRPr>
          </a:p>
          <a:p>
            <a:pPr marL="311079" indent="-311079" algn="just" defTabSz="622158">
              <a:spcBef>
                <a:spcPts val="544"/>
              </a:spcBef>
              <a:buFont typeface="Wingdings" panose="05000000000000000000" pitchFamily="2" charset="2"/>
              <a:buChar char="Ø"/>
              <a:tabLst>
                <a:tab pos="622158" algn="l"/>
              </a:tabLst>
            </a:pPr>
            <a:endParaRPr lang="ro-RO" sz="1814" dirty="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889760" y="352999"/>
            <a:ext cx="7777719" cy="1329082"/>
          </a:xfrm>
          <a:prstGeom prst="rect">
            <a:avLst/>
          </a:prstGeom>
        </p:spPr>
        <p:txBody>
          <a:bodyPr wrap="square">
            <a:spAutoFit/>
          </a:bodyPr>
          <a:lstStyle/>
          <a:p>
            <a:pPr indent="326592" algn="ctr">
              <a:spcBef>
                <a:spcPts val="544"/>
              </a:spcBef>
              <a:tabLst>
                <a:tab pos="622158" algn="l"/>
              </a:tabLst>
            </a:pPr>
            <a:r>
              <a:rPr lang="ru-RU" sz="254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Ответственными за исчисление местных сборов являются</a:t>
            </a:r>
            <a:r>
              <a:rPr lang="ro-RO"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326592" algn="just">
              <a:spcBef>
                <a:spcPts val="544"/>
              </a:spcBef>
              <a:tabLst>
                <a:tab pos="622158" algn="l"/>
              </a:tabLst>
            </a:pPr>
            <a:endParaRPr lang="ro-RO" sz="254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068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444138"/>
            <a:ext cx="7210697" cy="740227"/>
          </a:xfrm>
        </p:spPr>
        <p:txBody>
          <a:bodyPr>
            <a:normAutofit/>
          </a:bodyPr>
          <a:lstStyle/>
          <a:p>
            <a:pPr algn="ctr"/>
            <a:r>
              <a:rPr lang="ru-RU" sz="20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Отчетность о налоговых обязательствах </a:t>
            </a:r>
            <a:r>
              <a:rPr lang="ru-RU" sz="2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 </a:t>
            </a:r>
            <a:r>
              <a:rPr lang="ru-RU" sz="20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местным сборам</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3143" y="1297577"/>
            <a:ext cx="10446957" cy="4242472"/>
          </a:xfrm>
        </p:spPr>
        <p:txBody>
          <a:bodyPr>
            <a:normAutofit/>
          </a:bodyPr>
          <a:lstStyle/>
          <a:p>
            <a:pPr marL="0" lvl="0" indent="457200" algn="just" defTabSz="457200">
              <a:lnSpc>
                <a:spcPct val="100000"/>
              </a:lnSpc>
              <a:spcBef>
                <a:spcPts val="0"/>
              </a:spcBef>
              <a:buClrTx/>
              <a:buSzTx/>
              <a:buNone/>
            </a:pPr>
            <a:r>
              <a:rPr lang="ru-RU" sz="1800" b="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Субъекты обложения </a:t>
            </a:r>
            <a:r>
              <a:rPr lang="ru-RU" sz="1800" cap="none" dirty="0">
                <a:solidFill>
                  <a:prstClr val="black"/>
                </a:solidFill>
                <a:latin typeface="Times New Roman" panose="02020603050405020304" pitchFamily="18" charset="0"/>
                <a:cs typeface="Times New Roman" panose="02020603050405020304" pitchFamily="18" charset="0"/>
              </a:rPr>
              <a:t>местными сборами </a:t>
            </a:r>
            <a:r>
              <a:rPr lang="ro-RO" sz="1800" cap="none" dirty="0">
                <a:solidFill>
                  <a:prstClr val="black"/>
                </a:solidFill>
                <a:latin typeface="Times New Roman" panose="02020603050405020304" pitchFamily="18" charset="0"/>
                <a:cs typeface="Times New Roman" panose="02020603050405020304" pitchFamily="18" charset="0"/>
              </a:rPr>
              <a:t>(</a:t>
            </a:r>
            <a:r>
              <a:rPr lang="ru-RU" sz="1800" cap="none" dirty="0">
                <a:solidFill>
                  <a:prstClr val="black"/>
                </a:solidFill>
                <a:latin typeface="Times New Roman" panose="02020603050405020304" pitchFamily="18" charset="0"/>
                <a:cs typeface="Times New Roman" panose="02020603050405020304" pitchFamily="18" charset="0"/>
              </a:rPr>
              <a:t>за исключением сбора с владельцев собак, сбора на санитарную очистку и сбора за </a:t>
            </a:r>
            <a:r>
              <a:rPr lang="ru-RU" sz="1800" cap="none" dirty="0" smtClean="0">
                <a:solidFill>
                  <a:prstClr val="black"/>
                </a:solidFill>
                <a:latin typeface="Times New Roman" panose="02020603050405020304" pitchFamily="18" charset="0"/>
                <a:cs typeface="Times New Roman" panose="02020603050405020304" pitchFamily="18" charset="0"/>
              </a:rPr>
              <a:t>парковку, а также сбора за объекты торговли и/или объекты по оказанию услуг в случае лиц, осуществляющих независимую деятельность) </a:t>
            </a:r>
            <a:r>
              <a:rPr lang="ru-RU" sz="1800" cap="none" dirty="0">
                <a:solidFill>
                  <a:prstClr val="black"/>
                </a:solidFill>
                <a:latin typeface="Times New Roman" panose="02020603050405020304" pitchFamily="18" charset="0"/>
                <a:cs typeface="Times New Roman" panose="02020603050405020304" pitchFamily="18" charset="0"/>
              </a:rPr>
              <a:t>представляют </a:t>
            </a:r>
            <a:r>
              <a:rPr lang="ru-RU" sz="18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Отчет по местным сборам </a:t>
            </a:r>
            <a:r>
              <a:rPr lang="x-none" sz="18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 </a:t>
            </a:r>
            <a:r>
              <a:rPr lang="en-US" sz="18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TL 13</a:t>
            </a:r>
            <a:r>
              <a:rPr lang="x-none" sz="18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x-none" sz="1800" cap="none" dirty="0">
                <a:solidFill>
                  <a:srgbClr val="5B9BD5">
                    <a:lumMod val="75000"/>
                  </a:srgbClr>
                </a:solidFill>
                <a:latin typeface="Times New Roman" panose="02020603050405020304" pitchFamily="18" charset="0"/>
                <a:cs typeface="Times New Roman" panose="02020603050405020304" pitchFamily="18" charset="0"/>
              </a:rPr>
              <a:t>, </a:t>
            </a:r>
            <a:r>
              <a:rPr lang="ru-RU" sz="1800" cap="none" dirty="0">
                <a:solidFill>
                  <a:prstClr val="black"/>
                </a:solidFill>
                <a:latin typeface="Times New Roman" panose="02020603050405020304" pitchFamily="18" charset="0"/>
                <a:cs typeface="Times New Roman" panose="02020603050405020304" pitchFamily="18" charset="0"/>
              </a:rPr>
              <a:t>утвержденный Приказом ГНС № 1603 от</a:t>
            </a:r>
            <a:r>
              <a:rPr lang="x-none" sz="1800" cap="none" dirty="0">
                <a:solidFill>
                  <a:prstClr val="black"/>
                </a:solidFill>
                <a:latin typeface="Times New Roman" panose="02020603050405020304" pitchFamily="18" charset="0"/>
                <a:cs typeface="Times New Roman" panose="02020603050405020304" pitchFamily="18" charset="0"/>
              </a:rPr>
              <a:t> </a:t>
            </a:r>
            <a:r>
              <a:rPr lang="en-US" sz="1800" cap="none" dirty="0">
                <a:solidFill>
                  <a:prstClr val="black"/>
                </a:solidFill>
                <a:latin typeface="Times New Roman" panose="02020603050405020304" pitchFamily="18" charset="0"/>
                <a:cs typeface="Times New Roman" panose="02020603050405020304" pitchFamily="18" charset="0"/>
              </a:rPr>
              <a:t>20</a:t>
            </a:r>
            <a:r>
              <a:rPr lang="x-none" sz="1800" cap="none" dirty="0">
                <a:solidFill>
                  <a:prstClr val="black"/>
                </a:solidFill>
                <a:latin typeface="Times New Roman" panose="02020603050405020304" pitchFamily="18" charset="0"/>
                <a:cs typeface="Times New Roman" panose="02020603050405020304" pitchFamily="18" charset="0"/>
              </a:rPr>
              <a:t>.12.201</a:t>
            </a:r>
            <a:r>
              <a:rPr lang="en-US" sz="1800" cap="none" dirty="0">
                <a:solidFill>
                  <a:prstClr val="black"/>
                </a:solidFill>
                <a:latin typeface="Times New Roman" panose="02020603050405020304" pitchFamily="18" charset="0"/>
                <a:cs typeface="Times New Roman" panose="02020603050405020304" pitchFamily="18" charset="0"/>
              </a:rPr>
              <a:t>2</a:t>
            </a:r>
            <a:r>
              <a:rPr lang="ro-RO" sz="1800" cap="none" dirty="0">
                <a:solidFill>
                  <a:prstClr val="black"/>
                </a:solidFill>
                <a:latin typeface="Times New Roman" panose="02020603050405020304" pitchFamily="18" charset="0"/>
                <a:cs typeface="Times New Roman" panose="02020603050405020304" pitchFamily="18" charset="0"/>
              </a:rPr>
              <a:t> </a:t>
            </a:r>
            <a:endParaRPr lang="ru-RU" sz="1800" cap="none" dirty="0">
              <a:solidFill>
                <a:prstClr val="black"/>
              </a:solidFill>
              <a:latin typeface="Times New Roman" panose="02020603050405020304" pitchFamily="18" charset="0"/>
              <a:cs typeface="Times New Roman" panose="02020603050405020304" pitchFamily="18" charset="0"/>
            </a:endParaRPr>
          </a:p>
          <a:p>
            <a:pPr marL="0" lvl="0" indent="457200" algn="just" defTabSz="457200">
              <a:lnSpc>
                <a:spcPct val="100000"/>
              </a:lnSpc>
              <a:spcBef>
                <a:spcPts val="0"/>
              </a:spcBef>
              <a:buClrTx/>
              <a:buSzTx/>
              <a:buNone/>
            </a:pPr>
            <a:endParaRPr lang="ru-RU" sz="1800" b="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457200" algn="just" defTabSz="457200">
              <a:lnSpc>
                <a:spcPct val="100000"/>
              </a:lnSpc>
              <a:spcBef>
                <a:spcPts val="0"/>
              </a:spcBef>
              <a:buClrTx/>
              <a:buSzTx/>
              <a:buNone/>
            </a:pPr>
            <a:r>
              <a:rPr lang="ru-RU" sz="1800" b="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Срок представления </a:t>
            </a:r>
            <a:r>
              <a:rPr lang="ro-RO" sz="1800" b="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1800" b="1" i="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ежеквартально</a:t>
            </a:r>
            <a:r>
              <a:rPr lang="ro-RO" sz="1800" b="1" i="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1800" b="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i="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en-US" sz="1800" b="1" i="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r>
              <a:rPr lang="ru-RU" sz="1800" b="1" i="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 числа месяца, следующего за отчетным кварталом</a:t>
            </a:r>
            <a:r>
              <a:rPr lang="ro-RO" sz="1800" b="1" i="1" cap="none"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lvl="0" indent="457200" algn="just" defTabSz="457200">
              <a:lnSpc>
                <a:spcPct val="100000"/>
              </a:lnSpc>
              <a:spcBef>
                <a:spcPts val="600"/>
              </a:spcBef>
              <a:buClrTx/>
              <a:buSzTx/>
              <a:buNone/>
            </a:pPr>
            <a:r>
              <a:rPr lang="ru-RU" sz="1700" b="1" cap="none" dirty="0" smtClean="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Индивидуальный </a:t>
            </a:r>
            <a:r>
              <a:rPr lang="ru-RU" sz="1700" b="1" cap="none"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предприниматель, крестьянское (фермерское) хозяйство, среднегодовая численность работников которых в течение налогового периода не превышает 3 единиц и которые не зарегистрированы в качестве плательщиков НДС,</a:t>
            </a:r>
            <a:r>
              <a:rPr lang="ro-RO" sz="1700" cap="none" dirty="0">
                <a:solidFill>
                  <a:prstClr val="black"/>
                </a:solidFill>
                <a:latin typeface="Times New Roman" panose="02020603050405020304" pitchFamily="18" charset="0"/>
                <a:cs typeface="Times New Roman" panose="02020603050405020304" pitchFamily="18" charset="0"/>
              </a:rPr>
              <a:t> </a:t>
            </a:r>
            <a:r>
              <a:rPr lang="ru-RU" sz="1700" cap="none"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представляют ежегодно, в срок до</a:t>
            </a:r>
            <a:r>
              <a:rPr lang="ro-RO" sz="1700" cap="none" dirty="0">
                <a:solidFill>
                  <a:prstClr val="black"/>
                </a:solidFill>
                <a:latin typeface="Times New Roman" panose="02020603050405020304" pitchFamily="18" charset="0"/>
                <a:cs typeface="Times New Roman" panose="02020603050405020304" pitchFamily="18" charset="0"/>
              </a:rPr>
              <a:t> </a:t>
            </a:r>
            <a:r>
              <a:rPr lang="ro-RO" sz="1700" b="1" i="1" cap="none" dirty="0">
                <a:solidFill>
                  <a:prstClr val="black"/>
                </a:solidFill>
                <a:latin typeface="Times New Roman" panose="02020603050405020304" pitchFamily="18" charset="0"/>
                <a:cs typeface="Times New Roman" panose="02020603050405020304" pitchFamily="18" charset="0"/>
              </a:rPr>
              <a:t>25 </a:t>
            </a:r>
            <a:r>
              <a:rPr lang="ru-RU" sz="1700" b="1" i="1" cap="none" dirty="0">
                <a:solidFill>
                  <a:prstClr val="black"/>
                </a:solidFill>
                <a:latin typeface="Times New Roman" panose="02020603050405020304" pitchFamily="18" charset="0"/>
                <a:cs typeface="Times New Roman" panose="02020603050405020304" pitchFamily="18" charset="0"/>
              </a:rPr>
              <a:t>марта года, следующего за отчетным налоговым годом</a:t>
            </a:r>
            <a:r>
              <a:rPr lang="ro-RO" sz="1700" b="1" i="1" cap="none" dirty="0">
                <a:solidFill>
                  <a:prstClr val="black"/>
                </a:solidFill>
                <a:latin typeface="Times New Roman" panose="02020603050405020304" pitchFamily="18" charset="0"/>
                <a:cs typeface="Times New Roman" panose="02020603050405020304" pitchFamily="18" charset="0"/>
              </a:rPr>
              <a:t>, </a:t>
            </a:r>
            <a:r>
              <a:rPr lang="ru-RU" sz="17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Единый налоговый отчет </a:t>
            </a:r>
            <a:r>
              <a:rPr lang="ro-RO" sz="17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7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Декларация</a:t>
            </a:r>
            <a:r>
              <a:rPr lang="ro-RO" sz="17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7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a:t>
            </a:r>
            <a:r>
              <a:rPr lang="ro-RO" sz="17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UNIF</a:t>
            </a:r>
            <a:r>
              <a:rPr lang="ru-RU" sz="17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a:t>
            </a:r>
            <a:r>
              <a:rPr lang="ro-RO" sz="1700" b="1" i="1" cap="none"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1700" cap="none" dirty="0">
                <a:solidFill>
                  <a:prstClr val="black"/>
                </a:solidFill>
                <a:latin typeface="Times New Roman" panose="02020603050405020304" pitchFamily="18" charset="0"/>
                <a:cs typeface="Times New Roman" panose="02020603050405020304" pitchFamily="18" charset="0"/>
              </a:rPr>
              <a:t>,</a:t>
            </a:r>
            <a:r>
              <a:rPr lang="ro-RO" sz="1700" i="1" cap="none" dirty="0">
                <a:solidFill>
                  <a:srgbClr val="5B9BD5">
                    <a:lumMod val="75000"/>
                  </a:srgbClr>
                </a:solidFill>
                <a:latin typeface="Times New Roman" panose="02020603050405020304" pitchFamily="18" charset="0"/>
                <a:cs typeface="Times New Roman" panose="02020603050405020304" pitchFamily="18" charset="0"/>
              </a:rPr>
              <a:t> </a:t>
            </a:r>
            <a:r>
              <a:rPr lang="ru-RU" sz="1700" cap="none" dirty="0">
                <a:solidFill>
                  <a:prstClr val="black"/>
                </a:solidFill>
                <a:latin typeface="Times New Roman" panose="02020603050405020304" pitchFamily="18" charset="0"/>
                <a:cs typeface="Times New Roman" panose="02020603050405020304" pitchFamily="18" charset="0"/>
              </a:rPr>
              <a:t>утвержденный Приказом ГНС № 140  от  16 марта 2021 </a:t>
            </a:r>
            <a:r>
              <a:rPr lang="ru-RU" sz="1700" cap="none"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года.</a:t>
            </a:r>
            <a:endParaRPr lang="ro-RO" sz="1700" i="1" cap="none" dirty="0">
              <a:solidFill>
                <a:prstClr val="black"/>
              </a:solidFill>
              <a:latin typeface="Times New Roman" panose="02020603050405020304" pitchFamily="18" charset="0"/>
              <a:cs typeface="Times New Roman" panose="02020603050405020304" pitchFamily="18" charset="0"/>
            </a:endParaRPr>
          </a:p>
          <a:p>
            <a:pPr marL="0" lvl="0" indent="457200" algn="just" defTabSz="457200">
              <a:lnSpc>
                <a:spcPct val="100000"/>
              </a:lnSpc>
              <a:spcBef>
                <a:spcPts val="600"/>
              </a:spcBef>
              <a:spcAft>
                <a:spcPts val="600"/>
              </a:spcAft>
              <a:buClrTx/>
              <a:buSzTx/>
              <a:buNone/>
            </a:pPr>
            <a:endParaRPr lang="ro-RO" i="1" cap="none" dirty="0">
              <a:solidFill>
                <a:prstClr val="black"/>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47453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solidFill>
                  <a:prstClr val="black"/>
                </a:solidFill>
                <a:latin typeface="Cambria" panose="02040503050406030204" pitchFamily="18" charset="0"/>
                <a:ea typeface="Cambria" panose="02040503050406030204" pitchFamily="18" charset="0"/>
              </a:rPr>
              <a:t>ОТЧЕТНОСТЬ НАЛОГОВЫХ ОБЯЗАТЕЛЬСТВ </a:t>
            </a:r>
            <a:r>
              <a:rPr lang="ro-RO" sz="1800" b="1" dirty="0">
                <a:solidFill>
                  <a:prstClr val="black"/>
                </a:solidFill>
                <a:latin typeface="Cambria" panose="02040503050406030204" pitchFamily="18" charset="0"/>
                <a:ea typeface="Cambria" panose="02040503050406030204" pitchFamily="18" charset="0"/>
              </a:rPr>
              <a:t/>
            </a:r>
            <a:br>
              <a:rPr lang="ro-RO" sz="1800" b="1" dirty="0">
                <a:solidFill>
                  <a:prstClr val="black"/>
                </a:solidFill>
                <a:latin typeface="Cambria" panose="02040503050406030204" pitchFamily="18" charset="0"/>
                <a:ea typeface="Cambria" panose="02040503050406030204" pitchFamily="18" charset="0"/>
              </a:rPr>
            </a:br>
            <a:r>
              <a:rPr lang="ru-RU" sz="1800" b="1" dirty="0">
                <a:solidFill>
                  <a:srgbClr val="5B9BD5">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Отчет по местным сборам </a:t>
            </a:r>
            <a:r>
              <a:rPr lang="ru-RU" sz="18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включает в обязательном порядке </a:t>
            </a:r>
            <a:r>
              <a:rPr lang="ro-RO" sz="2800" dirty="0"/>
              <a:t/>
            </a:r>
            <a:br>
              <a:rPr lang="ro-RO" sz="2800" dirty="0"/>
            </a:br>
            <a:endParaRPr lang="ru-RU" sz="1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2589213" y="2604675"/>
            <a:ext cx="8915400" cy="2836099"/>
          </a:xfrm>
          <a:prstGeom prst="rect">
            <a:avLst/>
          </a:prstGeom>
        </p:spPr>
      </p:pic>
    </p:spTree>
    <p:extLst>
      <p:ext uri="{BB962C8B-B14F-4D97-AF65-F5344CB8AC3E}">
        <p14:creationId xmlns:p14="http://schemas.microsoft.com/office/powerpoint/2010/main" val="308719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87383"/>
            <a:ext cx="7654835" cy="496388"/>
          </a:xfrm>
        </p:spPr>
        <p:txBody>
          <a:bodyPr>
            <a:norm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Объекты налогообложения</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descr="картинки : Красоту, Столичная зона, городской район, городской пейзаж ..."/>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650301" y="1817930"/>
            <a:ext cx="2566609" cy="1934747"/>
          </a:xfrm>
        </p:spPr>
      </p:pic>
      <p:sp>
        <p:nvSpPr>
          <p:cNvPr id="6" name="TextBox 5"/>
          <p:cNvSpPr txBox="1"/>
          <p:nvPr/>
        </p:nvSpPr>
        <p:spPr>
          <a:xfrm>
            <a:off x="722811" y="879566"/>
            <a:ext cx="6949440" cy="4339650"/>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Объектами налогообложения являются:</a:t>
            </a:r>
          </a:p>
          <a:p>
            <a:pPr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Земельные участки</a:t>
            </a:r>
          </a:p>
          <a:p>
            <a:pPr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  Здания, сооружения, квартиры и другие изолированные помещения, перемещение которых невозможно без прямого ущерба их назначению, </a:t>
            </a:r>
            <a:r>
              <a:rPr lang="ru-RU" i="1" dirty="0">
                <a:latin typeface="Times New Roman" panose="02020603050405020304" pitchFamily="18" charset="0"/>
                <a:cs typeface="Times New Roman" panose="02020603050405020304" pitchFamily="18" charset="0"/>
              </a:rPr>
              <a:t>в том числе, находящиеся в стадии завершения строительства (50 % и более), строительство которых не завершено в течение трех лет с его начала</a:t>
            </a:r>
            <a:r>
              <a:rPr lang="ru-RU"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ru-RU" b="1" i="1" dirty="0">
                <a:latin typeface="Times New Roman" panose="02020603050405020304" pitchFamily="18" charset="0"/>
                <a:cs typeface="Times New Roman" panose="02020603050405020304" pitchFamily="18" charset="0"/>
              </a:rPr>
              <a:t>Объекты незавершенного строительства объекты налогообложения = 3 года + 50%.</a:t>
            </a:r>
          </a:p>
          <a:p>
            <a:pPr indent="457200" algn="just" defTabSz="915988"/>
            <a:r>
              <a:rPr lang="ru-RU" dirty="0">
                <a:latin typeface="Times New Roman" panose="02020603050405020304" pitchFamily="18" charset="0"/>
                <a:cs typeface="Times New Roman" panose="02020603050405020304" pitchFamily="18" charset="0"/>
              </a:rPr>
              <a:t>Степень завершенности строительства определяется согласно нормативному документу </a:t>
            </a:r>
            <a:r>
              <a:rPr lang="ro-RO" b="1" i="1" dirty="0">
                <a:latin typeface="Times New Roman" panose="02020603050405020304" pitchFamily="18" charset="0"/>
                <a:cs typeface="Times New Roman" panose="02020603050405020304" pitchFamily="18" charset="0"/>
              </a:rPr>
              <a:t>CP C.04.06–2013</a:t>
            </a:r>
            <a:r>
              <a:rPr lang="ru-RU" b="1" i="1"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Положение о выдаче технического заключения, удостоверяющего степень выполнения строительства и соответствие строительных работ проектной документации</a:t>
            </a:r>
            <a:r>
              <a:rPr lang="ro-RO"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утвержденного </a:t>
            </a:r>
            <a:r>
              <a:rPr lang="ru-RU" b="1" i="1" dirty="0">
                <a:latin typeface="Times New Roman" panose="02020603050405020304" pitchFamily="18" charset="0"/>
                <a:cs typeface="Times New Roman" panose="02020603050405020304" pitchFamily="18" charset="0"/>
              </a:rPr>
              <a:t>Приказом Министерства регионального развития и строительства</a:t>
            </a:r>
            <a:r>
              <a:rPr lang="ro-RO" b="1" i="1"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a:t>
            </a:r>
            <a:r>
              <a:rPr lang="ro-RO" b="1" i="1" dirty="0">
                <a:latin typeface="Times New Roman" panose="02020603050405020304" pitchFamily="18" charset="0"/>
                <a:cs typeface="Times New Roman" panose="02020603050405020304" pitchFamily="18" charset="0"/>
              </a:rPr>
              <a:t> 46  </a:t>
            </a:r>
            <a:r>
              <a:rPr lang="ru-RU" b="1" i="1" dirty="0">
                <a:latin typeface="Times New Roman" panose="02020603050405020304" pitchFamily="18" charset="0"/>
                <a:cs typeface="Times New Roman" panose="02020603050405020304" pitchFamily="18" charset="0"/>
              </a:rPr>
              <a:t>от</a:t>
            </a:r>
            <a:r>
              <a:rPr lang="ro-RO" b="1" i="1" dirty="0">
                <a:latin typeface="Times New Roman" panose="02020603050405020304" pitchFamily="18" charset="0"/>
                <a:cs typeface="Times New Roman" panose="02020603050405020304" pitchFamily="18" charset="0"/>
              </a:rPr>
              <a:t>  10.04.2013</a:t>
            </a:r>
            <a:r>
              <a:rPr lang="ro-RO" sz="2400" dirty="0">
                <a:latin typeface="Times New Roman" panose="02020603050405020304" pitchFamily="18" charset="0"/>
                <a:cs typeface="Times New Roman" panose="02020603050405020304" pitchFamily="18" charset="0"/>
              </a:rPr>
              <a:t>.</a:t>
            </a:r>
          </a:p>
        </p:txBody>
      </p:sp>
      <p:pic>
        <p:nvPicPr>
          <p:cNvPr id="7" name="Рисунок 6"/>
          <p:cNvPicPr>
            <a:picLocks noChangeAspect="1"/>
          </p:cNvPicPr>
          <p:nvPr/>
        </p:nvPicPr>
        <p:blipFill>
          <a:blip r:embed="rId3"/>
          <a:stretch>
            <a:fillRect/>
          </a:stretch>
        </p:blipFill>
        <p:spPr>
          <a:xfrm>
            <a:off x="8708842" y="182163"/>
            <a:ext cx="2508068" cy="143763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302" y="4153988"/>
            <a:ext cx="2604133" cy="1515291"/>
          </a:xfrm>
          <a:prstGeom prst="rect">
            <a:avLst/>
          </a:prstGeom>
        </p:spPr>
      </p:pic>
    </p:spTree>
    <p:extLst>
      <p:ext uri="{BB962C8B-B14F-4D97-AF65-F5344CB8AC3E}">
        <p14:creationId xmlns:p14="http://schemas.microsoft.com/office/powerpoint/2010/main" val="3215120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8187" y="570355"/>
            <a:ext cx="8124532" cy="1314334"/>
          </a:xfrm>
          <a:prstGeom prst="rect">
            <a:avLst/>
          </a:prstGeom>
        </p:spPr>
        <p:txBody>
          <a:bodyPr wrap="square">
            <a:spAutoFit/>
          </a:bodyPr>
          <a:lstStyle/>
          <a:p>
            <a:pPr algn="ctr" defTabSz="622158" eaLnBrk="0" fontAlgn="base" hangingPunct="0">
              <a:spcBef>
                <a:spcPct val="0"/>
              </a:spcBef>
              <a:spcAft>
                <a:spcPct val="0"/>
              </a:spcAft>
            </a:pPr>
            <a:r>
              <a:rPr lang="ru-RU" altLang="ru-RU" sz="127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Приложение к Отчету по  местным сборам (</a:t>
            </a:r>
            <a:r>
              <a:rPr lang="en-US" altLang="ru-RU" sz="127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TL </a:t>
            </a:r>
            <a:r>
              <a:rPr lang="ru-RU" altLang="ru-RU" sz="127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13) в части сумм, исчисленных по подразделениям</a:t>
            </a:r>
            <a:endParaRPr lang="ru-RU" altLang="ru-RU" sz="1270" b="1" dirty="0">
              <a:solidFill>
                <a:prstClr val="black"/>
              </a:solidFill>
              <a:latin typeface="Times New Roman" panose="02020603050405020304" pitchFamily="18" charset="0"/>
              <a:cs typeface="Times New Roman" panose="02020603050405020304" pitchFamily="18" charset="0"/>
            </a:endParaRPr>
          </a:p>
          <a:p>
            <a:pPr algn="just" defTabSz="622158" eaLnBrk="0" fontAlgn="base" hangingPunct="0">
              <a:spcBef>
                <a:spcPct val="0"/>
              </a:spcBef>
              <a:spcAft>
                <a:spcPct val="0"/>
              </a:spcAft>
            </a:pPr>
            <a:r>
              <a:rPr lang="ru-RU"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22158" eaLnBrk="0" fontAlgn="base" hangingPunct="0">
              <a:spcBef>
                <a:spcPct val="0"/>
              </a:spcBef>
              <a:spcAft>
                <a:spcPct val="0"/>
              </a:spcAft>
            </a:pPr>
            <a:r>
              <a:rPr lang="ru-RU"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22158" eaLnBrk="0" fontAlgn="base" hangingPunct="0">
              <a:spcBef>
                <a:spcPct val="0"/>
              </a:spcBef>
              <a:spcAft>
                <a:spcPct val="0"/>
              </a:spcAft>
            </a:pPr>
            <a:r>
              <a:rPr lang="ru-RU"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sz="1089"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Codul</a:t>
            </a:r>
            <a:r>
              <a:rPr lang="en-US"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fiscal al  </a:t>
            </a:r>
            <a:r>
              <a:rPr lang="en-US" altLang="ru-RU" sz="1089"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contribuabilului</a:t>
            </a:r>
            <a:r>
              <a:rPr lang="ro-RO"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Denumirea </a:t>
            </a:r>
            <a:r>
              <a:rPr lang="ro-RO" altLang="ru-RU" sz="1089"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contribuabilulu</a:t>
            </a:r>
            <a:endParaRPr lang="ro-RO" altLang="ru-RU" sz="1089"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22158" eaLnBrk="0" fontAlgn="base" hangingPunct="0">
              <a:spcBef>
                <a:spcPct val="0"/>
              </a:spcBef>
              <a:spcAft>
                <a:spcPct val="0"/>
              </a:spcAft>
            </a:pPr>
            <a:r>
              <a:rPr lang="ro-RO" altLang="ru-RU" sz="1089"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08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Фискальный код налогоплательщика</a:t>
            </a:r>
            <a:r>
              <a:rPr lang="ro-RO" altLang="ru-RU" sz="108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08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a:t>
            </a:r>
            <a:r>
              <a:rPr lang="ro-RO" altLang="ru-RU" sz="108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altLang="ru-RU" sz="108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Наименование</a:t>
            </a:r>
            <a:r>
              <a:rPr lang="ro-RO" altLang="ru-RU" sz="108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altLang="ru-RU" sz="108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налогоплательщика</a:t>
            </a:r>
            <a:r>
              <a:rPr lang="ro-RO" altLang="ru-RU" sz="108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_______________________________</a:t>
            </a:r>
            <a:r>
              <a:rPr lang="ru-RU" altLang="ru-RU" sz="1089"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altLang="ru-RU" sz="1089" dirty="0">
              <a:solidFill>
                <a:prstClr val="black"/>
              </a:solidFill>
              <a:latin typeface="Times New Roman" panose="02020603050405020304" pitchFamily="18" charset="0"/>
              <a:cs typeface="Times New Roman" panose="02020603050405020304" pitchFamily="18" charset="0"/>
            </a:endParaRPr>
          </a:p>
          <a:p>
            <a:pPr algn="just" defTabSz="622158" eaLnBrk="0" fontAlgn="base" hangingPunct="0">
              <a:spcBef>
                <a:spcPct val="0"/>
              </a:spcBef>
              <a:spcAft>
                <a:spcPct val="0"/>
              </a:spcAft>
            </a:pPr>
            <a:endParaRPr lang="ru-RU" altLang="ru-RU" sz="1225" dirty="0">
              <a:solidFill>
                <a:prstClr val="black"/>
              </a:solidFill>
              <a:latin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19941257"/>
              </p:ext>
            </p:extLst>
          </p:nvPr>
        </p:nvGraphicFramePr>
        <p:xfrm>
          <a:off x="748939" y="1785259"/>
          <a:ext cx="10075815" cy="4197529"/>
        </p:xfrm>
        <a:graphic>
          <a:graphicData uri="http://schemas.openxmlformats.org/drawingml/2006/table">
            <a:tbl>
              <a:tblPr/>
              <a:tblGrid>
                <a:gridCol w="381134">
                  <a:extLst>
                    <a:ext uri="{9D8B030D-6E8A-4147-A177-3AD203B41FA5}">
                      <a16:colId xmlns:a16="http://schemas.microsoft.com/office/drawing/2014/main" val="681339442"/>
                    </a:ext>
                  </a:extLst>
                </a:gridCol>
                <a:gridCol w="738336">
                  <a:extLst>
                    <a:ext uri="{9D8B030D-6E8A-4147-A177-3AD203B41FA5}">
                      <a16:colId xmlns:a16="http://schemas.microsoft.com/office/drawing/2014/main" val="2224259564"/>
                    </a:ext>
                  </a:extLst>
                </a:gridCol>
                <a:gridCol w="886003">
                  <a:extLst>
                    <a:ext uri="{9D8B030D-6E8A-4147-A177-3AD203B41FA5}">
                      <a16:colId xmlns:a16="http://schemas.microsoft.com/office/drawing/2014/main" val="2726930059"/>
                    </a:ext>
                  </a:extLst>
                </a:gridCol>
                <a:gridCol w="680564">
                  <a:extLst>
                    <a:ext uri="{9D8B030D-6E8A-4147-A177-3AD203B41FA5}">
                      <a16:colId xmlns:a16="http://schemas.microsoft.com/office/drawing/2014/main" val="3960617940"/>
                    </a:ext>
                  </a:extLst>
                </a:gridCol>
                <a:gridCol w="1554220">
                  <a:extLst>
                    <a:ext uri="{9D8B030D-6E8A-4147-A177-3AD203B41FA5}">
                      <a16:colId xmlns:a16="http://schemas.microsoft.com/office/drawing/2014/main" val="1089555149"/>
                    </a:ext>
                  </a:extLst>
                </a:gridCol>
                <a:gridCol w="959382">
                  <a:extLst>
                    <a:ext uri="{9D8B030D-6E8A-4147-A177-3AD203B41FA5}">
                      <a16:colId xmlns:a16="http://schemas.microsoft.com/office/drawing/2014/main" val="3314130177"/>
                    </a:ext>
                  </a:extLst>
                </a:gridCol>
                <a:gridCol w="761488">
                  <a:extLst>
                    <a:ext uri="{9D8B030D-6E8A-4147-A177-3AD203B41FA5}">
                      <a16:colId xmlns:a16="http://schemas.microsoft.com/office/drawing/2014/main" val="2106483555"/>
                    </a:ext>
                  </a:extLst>
                </a:gridCol>
                <a:gridCol w="468697">
                  <a:extLst>
                    <a:ext uri="{9D8B030D-6E8A-4147-A177-3AD203B41FA5}">
                      <a16:colId xmlns:a16="http://schemas.microsoft.com/office/drawing/2014/main" val="988070988"/>
                    </a:ext>
                  </a:extLst>
                </a:gridCol>
                <a:gridCol w="902096">
                  <a:extLst>
                    <a:ext uri="{9D8B030D-6E8A-4147-A177-3AD203B41FA5}">
                      <a16:colId xmlns:a16="http://schemas.microsoft.com/office/drawing/2014/main" val="2279247347"/>
                    </a:ext>
                  </a:extLst>
                </a:gridCol>
                <a:gridCol w="878949">
                  <a:extLst>
                    <a:ext uri="{9D8B030D-6E8A-4147-A177-3AD203B41FA5}">
                      <a16:colId xmlns:a16="http://schemas.microsoft.com/office/drawing/2014/main" val="1142465774"/>
                    </a:ext>
                  </a:extLst>
                </a:gridCol>
                <a:gridCol w="878949">
                  <a:extLst>
                    <a:ext uri="{9D8B030D-6E8A-4147-A177-3AD203B41FA5}">
                      <a16:colId xmlns:a16="http://schemas.microsoft.com/office/drawing/2014/main" val="3450046798"/>
                    </a:ext>
                  </a:extLst>
                </a:gridCol>
                <a:gridCol w="985997">
                  <a:extLst>
                    <a:ext uri="{9D8B030D-6E8A-4147-A177-3AD203B41FA5}">
                      <a16:colId xmlns:a16="http://schemas.microsoft.com/office/drawing/2014/main" val="4110209737"/>
                    </a:ext>
                  </a:extLst>
                </a:gridCol>
              </a:tblGrid>
              <a:tr h="991682">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dirty="0">
                          <a:effectLst/>
                          <a:latin typeface="Times New Roman" panose="02020603050405020304" pitchFamily="18" charset="0"/>
                          <a:ea typeface="Times New Roman" panose="02020603050405020304" pitchFamily="18" charset="0"/>
                        </a:rPr>
                        <a:t>Nr. d/o/</a:t>
                      </a:r>
                      <a:endParaRPr lang="ru-RU" sz="700" dirty="0">
                        <a:effectLst/>
                        <a:latin typeface="Times New Roman" panose="02020603050405020304" pitchFamily="18" charset="0"/>
                        <a:ea typeface="Times New Roman" panose="02020603050405020304" pitchFamily="18" charset="0"/>
                      </a:endParaRPr>
                    </a:p>
                    <a:p>
                      <a:pPr algn="ctr">
                        <a:spcAft>
                          <a:spcPts val="0"/>
                        </a:spcAft>
                      </a:pPr>
                      <a:r>
                        <a:rPr lang="ro-RO" sz="600" dirty="0">
                          <a:effectLst/>
                          <a:latin typeface="Times New Roman" panose="02020603050405020304" pitchFamily="18" charset="0"/>
                          <a:ea typeface="Times New Roman" panose="02020603050405020304" pitchFamily="18" charset="0"/>
                        </a:rPr>
                        <a:t>№ п/п</a:t>
                      </a:r>
                      <a:endParaRPr lang="ru-RU" sz="700" dirty="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dirty="0">
                          <a:effectLst/>
                          <a:latin typeface="Times New Roman" panose="02020603050405020304" pitchFamily="18" charset="0"/>
                          <a:ea typeface="Times New Roman" panose="02020603050405020304" pitchFamily="18" charset="0"/>
                        </a:rPr>
                        <a:t>Clasificarea bugetară/</a:t>
                      </a:r>
                      <a:r>
                        <a:rPr lang="ro-RO" sz="600" dirty="0">
                          <a:effectLst/>
                          <a:latin typeface="Times New Roman" panose="02020603050405020304" pitchFamily="18" charset="0"/>
                          <a:ea typeface="Times New Roman" panose="02020603050405020304" pitchFamily="18" charset="0"/>
                        </a:rPr>
                        <a:t> </a:t>
                      </a:r>
                      <a:r>
                        <a:rPr lang="ro-RO" sz="600" dirty="0" err="1">
                          <a:effectLst/>
                          <a:latin typeface="Times New Roman" panose="02020603050405020304" pitchFamily="18" charset="0"/>
                          <a:ea typeface="Times New Roman" panose="02020603050405020304" pitchFamily="18" charset="0"/>
                        </a:rPr>
                        <a:t>Счёт</a:t>
                      </a:r>
                      <a:r>
                        <a:rPr lang="ro-RO" sz="600" dirty="0">
                          <a:effectLst/>
                          <a:latin typeface="Times New Roman" panose="02020603050405020304" pitchFamily="18" charset="0"/>
                          <a:ea typeface="Times New Roman" panose="02020603050405020304" pitchFamily="18" charset="0"/>
                        </a:rPr>
                        <a:t> </a:t>
                      </a:r>
                      <a:r>
                        <a:rPr lang="ro-RO" sz="600" dirty="0" err="1">
                          <a:effectLst/>
                          <a:latin typeface="Times New Roman" panose="02020603050405020304" pitchFamily="18" charset="0"/>
                          <a:ea typeface="Times New Roman" panose="02020603050405020304" pitchFamily="18" charset="0"/>
                        </a:rPr>
                        <a:t>бюджетной</a:t>
                      </a:r>
                      <a:r>
                        <a:rPr lang="ro-RO" sz="600" dirty="0">
                          <a:effectLst/>
                          <a:latin typeface="Times New Roman" panose="02020603050405020304" pitchFamily="18" charset="0"/>
                          <a:ea typeface="Times New Roman" panose="02020603050405020304" pitchFamily="18" charset="0"/>
                        </a:rPr>
                        <a:t> </a:t>
                      </a:r>
                      <a:r>
                        <a:rPr lang="ro-RO" sz="600" dirty="0" err="1">
                          <a:effectLst/>
                          <a:latin typeface="Times New Roman" panose="02020603050405020304" pitchFamily="18" charset="0"/>
                          <a:ea typeface="Times New Roman" panose="02020603050405020304" pitchFamily="18" charset="0"/>
                        </a:rPr>
                        <a:t>класификации</a:t>
                      </a:r>
                      <a:endParaRPr lang="ru-RU" sz="700" dirty="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dirty="0">
                          <a:solidFill>
                            <a:srgbClr val="FF0000"/>
                          </a:solidFill>
                          <a:effectLst/>
                          <a:latin typeface="Times New Roman" panose="02020603050405020304" pitchFamily="18" charset="0"/>
                          <a:ea typeface="Times New Roman" panose="02020603050405020304" pitchFamily="18" charset="0"/>
                        </a:rPr>
                        <a:t>Codul </a:t>
                      </a:r>
                      <a:r>
                        <a:rPr lang="ro-RO" sz="600" b="1" dirty="0" err="1">
                          <a:solidFill>
                            <a:srgbClr val="FF0000"/>
                          </a:solidFill>
                          <a:effectLst/>
                          <a:latin typeface="Times New Roman" panose="02020603050405020304" pitchFamily="18" charset="0"/>
                          <a:ea typeface="Times New Roman" panose="02020603050405020304" pitchFamily="18" charset="0"/>
                        </a:rPr>
                        <a:t>subdiviziiunii</a:t>
                      </a:r>
                      <a:r>
                        <a:rPr lang="ro-RO" sz="600" dirty="0">
                          <a:solidFill>
                            <a:srgbClr val="FF0000"/>
                          </a:solidFill>
                          <a:effectLst/>
                          <a:latin typeface="Times New Roman" panose="02020603050405020304" pitchFamily="18" charset="0"/>
                          <a:ea typeface="Times New Roman" panose="02020603050405020304" pitchFamily="18" charset="0"/>
                        </a:rPr>
                        <a:t>/</a:t>
                      </a:r>
                      <a:endParaRPr lang="ru-RU" sz="700" dirty="0">
                        <a:solidFill>
                          <a:srgbClr val="FF0000"/>
                        </a:solidFill>
                        <a:effectLst/>
                        <a:latin typeface="Times New Roman" panose="02020603050405020304" pitchFamily="18" charset="0"/>
                        <a:ea typeface="Times New Roman" panose="02020603050405020304" pitchFamily="18" charset="0"/>
                      </a:endParaRPr>
                    </a:p>
                    <a:p>
                      <a:pPr algn="ctr">
                        <a:spcAft>
                          <a:spcPts val="0"/>
                        </a:spcAft>
                      </a:pPr>
                      <a:r>
                        <a:rPr lang="ro-RO" sz="600" dirty="0" err="1">
                          <a:solidFill>
                            <a:srgbClr val="FF0000"/>
                          </a:solidFill>
                          <a:effectLst/>
                          <a:latin typeface="Times New Roman" panose="02020603050405020304" pitchFamily="18" charset="0"/>
                          <a:ea typeface="Times New Roman" panose="02020603050405020304" pitchFamily="18" charset="0"/>
                        </a:rPr>
                        <a:t>Код</a:t>
                      </a:r>
                      <a:r>
                        <a:rPr lang="ro-RO" sz="600" dirty="0">
                          <a:solidFill>
                            <a:srgbClr val="FF0000"/>
                          </a:solidFill>
                          <a:effectLst/>
                          <a:latin typeface="Times New Roman" panose="02020603050405020304" pitchFamily="18" charset="0"/>
                          <a:ea typeface="Times New Roman" panose="02020603050405020304" pitchFamily="18" charset="0"/>
                        </a:rPr>
                        <a:t> </a:t>
                      </a:r>
                      <a:r>
                        <a:rPr lang="ro-RO" sz="600" dirty="0" err="1">
                          <a:solidFill>
                            <a:srgbClr val="FF0000"/>
                          </a:solidFill>
                          <a:effectLst/>
                          <a:latin typeface="Times New Roman" panose="02020603050405020304" pitchFamily="18" charset="0"/>
                          <a:ea typeface="Times New Roman" panose="02020603050405020304" pitchFamily="18" charset="0"/>
                        </a:rPr>
                        <a:t>подразделения</a:t>
                      </a:r>
                      <a:endParaRPr lang="ru-RU" sz="700" dirty="0">
                        <a:solidFill>
                          <a:srgbClr val="FF0000"/>
                        </a:solidFill>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dirty="0">
                          <a:effectLst/>
                          <a:latin typeface="Times New Roman" panose="02020603050405020304" pitchFamily="18" charset="0"/>
                          <a:ea typeface="Times New Roman" panose="02020603050405020304" pitchFamily="18" charset="0"/>
                        </a:rPr>
                        <a:t>Codul localităţii/ </a:t>
                      </a:r>
                      <a:endParaRPr lang="ru-RU" sz="700" dirty="0">
                        <a:effectLst/>
                        <a:latin typeface="Times New Roman" panose="02020603050405020304" pitchFamily="18" charset="0"/>
                        <a:ea typeface="Times New Roman" panose="02020603050405020304" pitchFamily="18" charset="0"/>
                      </a:endParaRPr>
                    </a:p>
                    <a:p>
                      <a:pPr algn="ctr">
                        <a:spcAft>
                          <a:spcPts val="0"/>
                        </a:spcAft>
                      </a:pPr>
                      <a:r>
                        <a:rPr lang="ro-RO" sz="600" dirty="0" err="1">
                          <a:effectLst/>
                          <a:latin typeface="Times New Roman" panose="02020603050405020304" pitchFamily="18" charset="0"/>
                          <a:ea typeface="Times New Roman" panose="02020603050405020304" pitchFamily="18" charset="0"/>
                        </a:rPr>
                        <a:t>Код</a:t>
                      </a:r>
                      <a:r>
                        <a:rPr lang="ro-RO" sz="600" dirty="0">
                          <a:effectLst/>
                          <a:latin typeface="Times New Roman" panose="02020603050405020304" pitchFamily="18" charset="0"/>
                          <a:ea typeface="Times New Roman" panose="02020603050405020304" pitchFamily="18" charset="0"/>
                        </a:rPr>
                        <a:t> </a:t>
                      </a:r>
                      <a:r>
                        <a:rPr lang="ro-RO" sz="600" dirty="0" err="1">
                          <a:effectLst/>
                          <a:latin typeface="Times New Roman" panose="02020603050405020304" pitchFamily="18" charset="0"/>
                          <a:ea typeface="Times New Roman" panose="02020603050405020304" pitchFamily="18" charset="0"/>
                        </a:rPr>
                        <a:t>местности</a:t>
                      </a:r>
                      <a:endParaRPr lang="ru-RU" sz="700" dirty="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dirty="0">
                          <a:effectLst/>
                          <a:latin typeface="Times New Roman" panose="02020603050405020304" pitchFamily="18" charset="0"/>
                          <a:ea typeface="Times New Roman" panose="02020603050405020304" pitchFamily="18" charset="0"/>
                        </a:rPr>
                        <a:t>Denumirea taxei/</a:t>
                      </a:r>
                      <a:r>
                        <a:rPr lang="ru-RU" sz="600" dirty="0">
                          <a:effectLst/>
                          <a:latin typeface="Times New Roman" panose="02020603050405020304" pitchFamily="18" charset="0"/>
                          <a:ea typeface="Times New Roman" panose="02020603050405020304" pitchFamily="18" charset="0"/>
                        </a:rPr>
                        <a:t>Наименование сбора</a:t>
                      </a:r>
                      <a:endParaRPr lang="ru-RU" sz="700" dirty="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dirty="0">
                          <a:effectLst/>
                          <a:latin typeface="Times New Roman" panose="02020603050405020304" pitchFamily="18" charset="0"/>
                          <a:ea typeface="Times New Roman" panose="02020603050405020304" pitchFamily="18" charset="0"/>
                        </a:rPr>
                        <a:t>Baza impozabilă a obiectului impunerii </a:t>
                      </a:r>
                      <a:r>
                        <a:rPr lang="ro-RO" sz="600" b="1" i="1" dirty="0">
                          <a:effectLst/>
                          <a:latin typeface="Times New Roman" panose="02020603050405020304" pitchFamily="18" charset="0"/>
                          <a:ea typeface="Times New Roman" panose="02020603050405020304" pitchFamily="18" charset="0"/>
                        </a:rPr>
                        <a:t>(se indică</a:t>
                      </a:r>
                      <a:r>
                        <a:rPr lang="en-US" sz="600" b="1" i="1" dirty="0">
                          <a:effectLst/>
                          <a:latin typeface="Times New Roman" panose="02020603050405020304" pitchFamily="18" charset="0"/>
                          <a:ea typeface="Times New Roman" panose="02020603050405020304" pitchFamily="18" charset="0"/>
                        </a:rPr>
                        <a:t> </a:t>
                      </a:r>
                      <a:r>
                        <a:rPr lang="en-US" sz="600" b="1" i="1" dirty="0" err="1">
                          <a:effectLst/>
                          <a:latin typeface="Times New Roman" panose="02020603050405020304" pitchFamily="18" charset="0"/>
                          <a:ea typeface="Times New Roman" panose="02020603050405020304" pitchFamily="18" charset="0"/>
                        </a:rPr>
                        <a:t>în</a:t>
                      </a:r>
                      <a:r>
                        <a:rPr lang="ro-RO" sz="600" b="1" i="1" dirty="0">
                          <a:effectLst/>
                          <a:latin typeface="Times New Roman" panose="02020603050405020304" pitchFamily="18" charset="0"/>
                          <a:ea typeface="Times New Roman" panose="02020603050405020304" pitchFamily="18" charset="0"/>
                        </a:rPr>
                        <a:t>  în </a:t>
                      </a:r>
                      <a:r>
                        <a:rPr lang="en-US" sz="600" b="1" i="1" dirty="0">
                          <a:effectLst/>
                          <a:latin typeface="Times New Roman" panose="02020603050405020304" pitchFamily="18" charset="0"/>
                          <a:ea typeface="Times New Roman" panose="02020603050405020304" pitchFamily="18" charset="0"/>
                        </a:rPr>
                        <a:t> </a:t>
                      </a:r>
                      <a:r>
                        <a:rPr lang="en-US" sz="600" b="1" i="1" dirty="0" err="1">
                          <a:effectLst/>
                          <a:latin typeface="Times New Roman" panose="02020603050405020304" pitchFamily="18" charset="0"/>
                          <a:ea typeface="Times New Roman" panose="02020603050405020304" pitchFamily="18" charset="0"/>
                        </a:rPr>
                        <a:t>expresie</a:t>
                      </a:r>
                      <a:r>
                        <a:rPr lang="en-US" sz="600" b="1" i="1" dirty="0">
                          <a:effectLst/>
                          <a:latin typeface="Times New Roman" panose="02020603050405020304" pitchFamily="18" charset="0"/>
                          <a:ea typeface="Times New Roman" panose="02020603050405020304" pitchFamily="18" charset="0"/>
                        </a:rPr>
                        <a:t> </a:t>
                      </a:r>
                      <a:r>
                        <a:rPr lang="ro-RO" sz="600" b="1" i="1" dirty="0">
                          <a:effectLst/>
                          <a:latin typeface="Times New Roman" panose="02020603050405020304" pitchFamily="18" charset="0"/>
                          <a:ea typeface="Times New Roman" panose="02020603050405020304" pitchFamily="18" charset="0"/>
                        </a:rPr>
                        <a:t>cantitativă, </a:t>
                      </a:r>
                      <a:r>
                        <a:rPr lang="en-US" sz="600" b="1" i="1" dirty="0" err="1">
                          <a:effectLst/>
                          <a:latin typeface="Times New Roman" panose="02020603050405020304" pitchFamily="18" charset="0"/>
                          <a:ea typeface="Times New Roman" panose="02020603050405020304" pitchFamily="18" charset="0"/>
                        </a:rPr>
                        <a:t>băneasc</a:t>
                      </a:r>
                      <a:r>
                        <a:rPr lang="ro-RO" sz="600" b="1" i="1" dirty="0">
                          <a:effectLst/>
                          <a:latin typeface="Times New Roman" panose="02020603050405020304" pitchFamily="18" charset="0"/>
                          <a:ea typeface="Times New Roman" panose="02020603050405020304" pitchFamily="18" charset="0"/>
                        </a:rPr>
                        <a:t>a)</a:t>
                      </a:r>
                      <a:r>
                        <a:rPr lang="ro-RO" sz="600" b="1" dirty="0">
                          <a:effectLst/>
                          <a:latin typeface="Times New Roman" panose="02020603050405020304" pitchFamily="18" charset="0"/>
                          <a:ea typeface="Times New Roman" panose="02020603050405020304" pitchFamily="18" charset="0"/>
                        </a:rPr>
                        <a:t>/ </a:t>
                      </a:r>
                      <a:r>
                        <a:rPr lang="ru-RU" sz="600" b="0" dirty="0">
                          <a:effectLst/>
                          <a:latin typeface="Times New Roman" panose="02020603050405020304" pitchFamily="18" charset="0"/>
                          <a:ea typeface="Times New Roman" panose="02020603050405020304" pitchFamily="18" charset="0"/>
                        </a:rPr>
                        <a:t>Налогооблагаемая база</a:t>
                      </a:r>
                      <a:r>
                        <a:rPr lang="ro-RO" sz="600" b="0" dirty="0">
                          <a:effectLst/>
                          <a:latin typeface="Times New Roman" panose="02020603050405020304" pitchFamily="18" charset="0"/>
                          <a:ea typeface="Times New Roman" panose="02020603050405020304" pitchFamily="18" charset="0"/>
                        </a:rPr>
                        <a:t> </a:t>
                      </a:r>
                      <a:r>
                        <a:rPr lang="ro-RO" sz="600" b="0" dirty="0" err="1">
                          <a:effectLst/>
                          <a:latin typeface="Times New Roman" panose="02020603050405020304" pitchFamily="18" charset="0"/>
                          <a:ea typeface="Times New Roman" panose="02020603050405020304" pitchFamily="18" charset="0"/>
                        </a:rPr>
                        <a:t>объекта</a:t>
                      </a:r>
                      <a:r>
                        <a:rPr lang="ro-RO" sz="600" b="0" dirty="0">
                          <a:effectLst/>
                          <a:latin typeface="Times New Roman" panose="02020603050405020304" pitchFamily="18" charset="0"/>
                          <a:ea typeface="Times New Roman" panose="02020603050405020304" pitchFamily="18" charset="0"/>
                        </a:rPr>
                        <a:t> </a:t>
                      </a:r>
                      <a:r>
                        <a:rPr lang="ro-RO" sz="600" b="0" dirty="0" err="1">
                          <a:effectLst/>
                          <a:latin typeface="Times New Roman" panose="02020603050405020304" pitchFamily="18" charset="0"/>
                          <a:ea typeface="Times New Roman" panose="02020603050405020304" pitchFamily="18" charset="0"/>
                        </a:rPr>
                        <a:t>налогообложения</a:t>
                      </a:r>
                      <a:r>
                        <a:rPr lang="ro-RO" sz="6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p>
                      <a:pPr algn="ctr">
                        <a:spcAft>
                          <a:spcPts val="0"/>
                        </a:spcAft>
                      </a:pPr>
                      <a:r>
                        <a:rPr lang="ro-RO" sz="600" b="1" i="1" dirty="0">
                          <a:effectLst/>
                          <a:latin typeface="Times New Roman" panose="02020603050405020304" pitchFamily="18" charset="0"/>
                          <a:ea typeface="Times New Roman" panose="02020603050405020304" pitchFamily="18" charset="0"/>
                        </a:rPr>
                        <a:t>(</a:t>
                      </a:r>
                      <a:r>
                        <a:rPr lang="ru-RU" sz="600" b="1" i="1" dirty="0">
                          <a:effectLst/>
                          <a:latin typeface="Times New Roman" panose="02020603050405020304" pitchFamily="18" charset="0"/>
                          <a:ea typeface="Times New Roman" panose="02020603050405020304" pitchFamily="18" charset="0"/>
                        </a:rPr>
                        <a:t>указывается в количественном, денежном выражении)</a:t>
                      </a:r>
                      <a:endParaRPr lang="ru-RU" sz="700" dirty="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p>
                      <a:pPr algn="ctr">
                        <a:spcAft>
                          <a:spcPts val="0"/>
                        </a:spcAft>
                      </a:pPr>
                      <a:r>
                        <a:rPr lang="ro-RO" sz="600" b="1">
                          <a:effectLst/>
                          <a:latin typeface="Times New Roman" panose="02020603050405020304" pitchFamily="18" charset="0"/>
                          <a:ea typeface="Times New Roman" panose="02020603050405020304" pitchFamily="18" charset="0"/>
                        </a:rPr>
                        <a:t>Cota/</a:t>
                      </a:r>
                      <a:endParaRPr lang="ru-RU" sz="700">
                        <a:effectLst/>
                        <a:latin typeface="Times New Roman" panose="02020603050405020304" pitchFamily="18" charset="0"/>
                        <a:ea typeface="Times New Roman" panose="02020603050405020304" pitchFamily="18" charset="0"/>
                      </a:endParaRPr>
                    </a:p>
                    <a:p>
                      <a:pPr algn="ctr">
                        <a:spcAft>
                          <a:spcPts val="0"/>
                        </a:spcAft>
                      </a:pPr>
                      <a:r>
                        <a:rPr lang="ru-RU" sz="600">
                          <a:effectLst/>
                          <a:latin typeface="Times New Roman" panose="02020603050405020304" pitchFamily="18" charset="0"/>
                          <a:ea typeface="Times New Roman" panose="02020603050405020304" pitchFamily="18" charset="0"/>
                        </a:rPr>
                        <a:t>Ставка</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Suma taxei calculate</a:t>
                      </a:r>
                      <a:r>
                        <a:rPr lang="ro-RO" sz="600">
                          <a:effectLst/>
                          <a:latin typeface="Times New Roman" panose="02020603050405020304" pitchFamily="18" charset="0"/>
                          <a:ea typeface="Times New Roman" panose="02020603050405020304" pitchFamily="18" charset="0"/>
                        </a:rPr>
                        <a:t> </a:t>
                      </a:r>
                      <a:r>
                        <a:rPr lang="ro-RO" sz="600" i="1">
                          <a:effectLst/>
                          <a:latin typeface="Times New Roman" panose="02020603050405020304" pitchFamily="18" charset="0"/>
                          <a:ea typeface="Times New Roman" panose="02020603050405020304" pitchFamily="18" charset="0"/>
                        </a:rPr>
                        <a:t>(lei)/</a:t>
                      </a:r>
                      <a:endParaRPr lang="ru-RU" sz="700">
                        <a:effectLst/>
                        <a:latin typeface="Times New Roman" panose="02020603050405020304" pitchFamily="18" charset="0"/>
                        <a:ea typeface="Times New Roman" panose="02020603050405020304" pitchFamily="18" charset="0"/>
                      </a:endParaRPr>
                    </a:p>
                    <a:p>
                      <a:pPr algn="ctr">
                        <a:spcAft>
                          <a:spcPts val="0"/>
                        </a:spcAft>
                      </a:pPr>
                      <a:r>
                        <a:rPr lang="ru-RU" sz="600">
                          <a:effectLst/>
                          <a:latin typeface="Times New Roman" panose="02020603050405020304" pitchFamily="18" charset="0"/>
                          <a:ea typeface="Times New Roman" panose="02020603050405020304" pitchFamily="18" charset="0"/>
                        </a:rPr>
                        <a:t>Исчисленная сумма сбора </a:t>
                      </a:r>
                      <a:r>
                        <a:rPr lang="ru-RU" sz="600" i="1">
                          <a:effectLst/>
                          <a:latin typeface="Times New Roman" panose="02020603050405020304" pitchFamily="18" charset="0"/>
                          <a:ea typeface="Times New Roman" panose="02020603050405020304" pitchFamily="18" charset="0"/>
                        </a:rPr>
                        <a:t>(лей)</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600" b="1">
                          <a:effectLst/>
                          <a:latin typeface="Times New Roman" panose="02020603050405020304" pitchFamily="18" charset="0"/>
                          <a:ea typeface="Times New Roman" panose="02020603050405020304" pitchFamily="18" charset="0"/>
                        </a:rPr>
                        <a:t>Suma facilităţilor fiscale  acordate </a:t>
                      </a:r>
                      <a:r>
                        <a:rPr lang="en-US" sz="600" b="0" i="1">
                          <a:effectLst/>
                          <a:latin typeface="Times New Roman" panose="02020603050405020304" pitchFamily="18" charset="0"/>
                          <a:ea typeface="Times New Roman" panose="02020603050405020304" pitchFamily="18" charset="0"/>
                        </a:rPr>
                        <a:t>(lei)</a:t>
                      </a:r>
                      <a:r>
                        <a:rPr lang="en-US" sz="6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p>
                      <a:pPr algn="ctr">
                        <a:spcAft>
                          <a:spcPts val="0"/>
                        </a:spcAft>
                      </a:pPr>
                      <a:r>
                        <a:rPr lang="ru-RU" sz="600">
                          <a:effectLst/>
                          <a:latin typeface="Times New Roman" panose="02020603050405020304" pitchFamily="18" charset="0"/>
                          <a:ea typeface="Times New Roman" panose="02020603050405020304" pitchFamily="18" charset="0"/>
                        </a:rPr>
                        <a:t>Сумма налоговых льгот предоставленных</a:t>
                      </a:r>
                      <a:r>
                        <a:rPr lang="ru-RU" sz="600" i="1">
                          <a:effectLst/>
                          <a:latin typeface="Times New Roman" panose="02020603050405020304" pitchFamily="18" charset="0"/>
                          <a:ea typeface="Times New Roman" panose="02020603050405020304" pitchFamily="18" charset="0"/>
                        </a:rPr>
                        <a:t> (лей)</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600" b="1">
                          <a:effectLst/>
                          <a:latin typeface="Times New Roman" panose="02020603050405020304" pitchFamily="18" charset="0"/>
                          <a:ea typeface="Times New Roman" panose="02020603050405020304" pitchFamily="18" charset="0"/>
                        </a:rPr>
                        <a:t>Suma taxei </a:t>
                      </a:r>
                      <a:r>
                        <a:rPr lang="ru-RU" sz="600" b="1">
                          <a:effectLst/>
                          <a:latin typeface="Times New Roman" panose="02020603050405020304" pitchFamily="18" charset="0"/>
                          <a:ea typeface="Times New Roman" panose="02020603050405020304" pitchFamily="18" charset="0"/>
                        </a:rPr>
                        <a:t>с</a:t>
                      </a:r>
                      <a:r>
                        <a:rPr lang="en-US" sz="600" b="1">
                          <a:effectLst/>
                          <a:latin typeface="Times New Roman" panose="02020603050405020304" pitchFamily="18" charset="0"/>
                          <a:ea typeface="Times New Roman" panose="02020603050405020304" pitchFamily="18" charset="0"/>
                        </a:rPr>
                        <a:t>ătre plată </a:t>
                      </a:r>
                      <a:r>
                        <a:rPr lang="en-US" sz="600" i="1">
                          <a:effectLst/>
                          <a:latin typeface="Times New Roman" panose="02020603050405020304" pitchFamily="18" charset="0"/>
                          <a:ea typeface="Times New Roman" panose="02020603050405020304" pitchFamily="18" charset="0"/>
                        </a:rPr>
                        <a:t>(lei</a:t>
                      </a:r>
                      <a:r>
                        <a:rPr lang="en-US" sz="600" b="1">
                          <a:effectLst/>
                          <a:latin typeface="Times New Roman" panose="02020603050405020304" pitchFamily="18" charset="0"/>
                          <a:ea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endParaRPr>
                    </a:p>
                    <a:p>
                      <a:pPr algn="ctr">
                        <a:spcAft>
                          <a:spcPts val="0"/>
                        </a:spcAft>
                      </a:pPr>
                      <a:r>
                        <a:rPr lang="ru-RU" sz="600">
                          <a:effectLst/>
                          <a:latin typeface="Times New Roman" panose="02020603050405020304" pitchFamily="18" charset="0"/>
                          <a:ea typeface="Times New Roman" panose="02020603050405020304" pitchFamily="18" charset="0"/>
                        </a:rPr>
                        <a:t>Сумма сбора к уплате</a:t>
                      </a:r>
                      <a:r>
                        <a:rPr lang="ru-RU" sz="600" i="1">
                          <a:effectLst/>
                          <a:latin typeface="Times New Roman" panose="02020603050405020304" pitchFamily="18" charset="0"/>
                          <a:ea typeface="Times New Roman" panose="02020603050405020304" pitchFamily="18" charset="0"/>
                        </a:rPr>
                        <a:t> (лей)</a:t>
                      </a:r>
                      <a:endParaRPr lang="ru-RU" sz="700">
                        <a:effectLst/>
                        <a:latin typeface="Times New Roman" panose="02020603050405020304" pitchFamily="18" charset="0"/>
                        <a:ea typeface="Times New Roman" panose="02020603050405020304" pitchFamily="18" charset="0"/>
                      </a:endParaRPr>
                    </a:p>
                    <a:p>
                      <a:pPr algn="ctr">
                        <a:spcAft>
                          <a:spcPts val="0"/>
                        </a:spcAft>
                      </a:pPr>
                      <a:r>
                        <a:rPr lang="ru-RU" sz="700">
                          <a:effectLst/>
                          <a:latin typeface="Times New Roman" panose="02020603050405020304" pitchFamily="18" charset="0"/>
                          <a:ea typeface="Times New Roman" panose="02020603050405020304" pitchFamily="18" charset="0"/>
                        </a:rPr>
                        <a:t> </a:t>
                      </a: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2134"/>
                  </a:ext>
                </a:extLst>
              </a:tr>
              <a:tr h="111564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dirty="0">
                          <a:effectLst/>
                          <a:latin typeface="Times New Roman" panose="02020603050405020304" pitchFamily="18" charset="0"/>
                          <a:ea typeface="Times New Roman" panose="02020603050405020304" pitchFamily="18" charset="0"/>
                        </a:rPr>
                        <a:t>Unitate de măsură/</a:t>
                      </a:r>
                      <a:endParaRPr lang="ru-RU" sz="900" b="1" dirty="0">
                        <a:effectLst/>
                        <a:latin typeface="Times New Roman" panose="02020603050405020304" pitchFamily="18" charset="0"/>
                        <a:ea typeface="Times New Roman" panose="02020603050405020304" pitchFamily="18" charset="0"/>
                      </a:endParaRPr>
                    </a:p>
                    <a:p>
                      <a:pPr algn="ctr">
                        <a:spcAft>
                          <a:spcPts val="0"/>
                        </a:spcAft>
                      </a:pPr>
                      <a:r>
                        <a:rPr lang="ru-RU" sz="600" b="1" dirty="0">
                          <a:effectLst/>
                          <a:latin typeface="Times New Roman" panose="02020603050405020304" pitchFamily="18" charset="0"/>
                          <a:ea typeface="Times New Roman" panose="02020603050405020304" pitchFamily="18" charset="0"/>
                        </a:rPr>
                        <a:t>Единица измерения</a:t>
                      </a:r>
                      <a:endParaRPr lang="ru-RU" sz="700" dirty="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Numarul, suma/</a:t>
                      </a:r>
                      <a:endParaRPr lang="ru-RU" sz="900" b="1">
                        <a:effectLst/>
                        <a:latin typeface="Times New Roman" panose="02020603050405020304" pitchFamily="18" charset="0"/>
                        <a:ea typeface="Times New Roman" panose="02020603050405020304" pitchFamily="18" charset="0"/>
                      </a:endParaRPr>
                    </a:p>
                    <a:p>
                      <a:pPr algn="ctr">
                        <a:spcAft>
                          <a:spcPts val="0"/>
                        </a:spcAft>
                      </a:pPr>
                      <a:r>
                        <a:rPr lang="ru-RU" sz="600" b="0">
                          <a:effectLst/>
                          <a:latin typeface="Times New Roman" panose="02020603050405020304" pitchFamily="18" charset="0"/>
                          <a:ea typeface="Times New Roman" panose="02020603050405020304" pitchFamily="18" charset="0"/>
                        </a:rPr>
                        <a:t>Количество</a:t>
                      </a:r>
                      <a:r>
                        <a:rPr lang="en-US" sz="600" b="0">
                          <a:effectLst/>
                          <a:latin typeface="Times New Roman" panose="02020603050405020304" pitchFamily="18" charset="0"/>
                          <a:ea typeface="Times New Roman" panose="02020603050405020304" pitchFamily="18" charset="0"/>
                        </a:rPr>
                        <a:t>,</a:t>
                      </a:r>
                      <a:endParaRPr lang="ru-RU" sz="900" b="1">
                        <a:effectLst/>
                        <a:latin typeface="Times New Roman" panose="02020603050405020304" pitchFamily="18" charset="0"/>
                        <a:ea typeface="Times New Roman" panose="02020603050405020304" pitchFamily="18" charset="0"/>
                      </a:endParaRPr>
                    </a:p>
                    <a:p>
                      <a:pPr algn="ctr">
                        <a:spcAft>
                          <a:spcPts val="0"/>
                        </a:spcAft>
                      </a:pPr>
                      <a:r>
                        <a:rPr lang="ru-RU" sz="600" b="1">
                          <a:effectLst/>
                          <a:latin typeface="Times New Roman" panose="02020603050405020304" pitchFamily="18" charset="0"/>
                          <a:ea typeface="Times New Roman" panose="02020603050405020304" pitchFamily="18" charset="0"/>
                        </a:rPr>
                        <a:t>сумма</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Total</a:t>
                      </a:r>
                      <a:r>
                        <a:rPr lang="ru-RU" sz="600" b="1">
                          <a:effectLst/>
                          <a:latin typeface="Times New Roman" panose="02020603050405020304" pitchFamily="18" charset="0"/>
                          <a:ea typeface="Times New Roman" panose="02020603050405020304" pitchFamily="18" charset="0"/>
                        </a:rPr>
                        <a:t>/</a:t>
                      </a:r>
                      <a:endParaRPr lang="ru-RU" sz="900" b="1">
                        <a:effectLst/>
                        <a:latin typeface="Times New Roman" panose="02020603050405020304" pitchFamily="18" charset="0"/>
                        <a:ea typeface="Times New Roman" panose="02020603050405020304" pitchFamily="18" charset="0"/>
                      </a:endParaRPr>
                    </a:p>
                    <a:p>
                      <a:pPr algn="ctr">
                        <a:spcAft>
                          <a:spcPts val="0"/>
                        </a:spcAft>
                      </a:pPr>
                      <a:r>
                        <a:rPr lang="ru-RU" sz="600" b="1">
                          <a:effectLst/>
                          <a:latin typeface="Times New Roman" panose="02020603050405020304" pitchFamily="18" charset="0"/>
                          <a:ea typeface="Times New Roman" panose="02020603050405020304" pitchFamily="18" charset="0"/>
                        </a:rPr>
                        <a:t>Всего</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Inclusiv de către autorit. admin. pub. locale</a:t>
                      </a:r>
                      <a:r>
                        <a:rPr lang="en-US" sz="600" b="1">
                          <a:effectLst/>
                          <a:latin typeface="Times New Roman" panose="02020603050405020304" pitchFamily="18" charset="0"/>
                          <a:ea typeface="Times New Roman" panose="02020603050405020304" pitchFamily="18" charset="0"/>
                        </a:rPr>
                        <a:t>/</a:t>
                      </a:r>
                      <a:endParaRPr lang="ru-RU" sz="900" b="1">
                        <a:effectLst/>
                        <a:latin typeface="Times New Roman" panose="02020603050405020304" pitchFamily="18" charset="0"/>
                        <a:ea typeface="Times New Roman" panose="02020603050405020304" pitchFamily="18" charset="0"/>
                      </a:endParaRPr>
                    </a:p>
                    <a:p>
                      <a:pPr algn="ctr">
                        <a:spcAft>
                          <a:spcPts val="0"/>
                        </a:spcAft>
                      </a:pPr>
                      <a:r>
                        <a:rPr lang="ru-RU" sz="600" b="1">
                          <a:effectLst/>
                          <a:latin typeface="Times New Roman" panose="02020603050405020304" pitchFamily="18" charset="0"/>
                          <a:ea typeface="Times New Roman" panose="02020603050405020304" pitchFamily="18" charset="0"/>
                        </a:rPr>
                        <a:t>В том числе местными органами публичного управления</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extLst>
                  <a:ext uri="{0D108BD9-81ED-4DB2-BD59-A6C34878D82A}">
                    <a16:rowId xmlns:a16="http://schemas.microsoft.com/office/drawing/2014/main" val="684744140"/>
                  </a:ext>
                </a:extLst>
              </a:tr>
              <a:tr h="14691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a:effectLst/>
                          <a:latin typeface="Times New Roman" panose="02020603050405020304" pitchFamily="18" charset="0"/>
                          <a:ea typeface="Times New Roman" panose="02020603050405020304" pitchFamily="18" charset="0"/>
                        </a:rPr>
                        <a:t>1</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a:effectLst/>
                          <a:latin typeface="Times New Roman" panose="02020603050405020304" pitchFamily="18" charset="0"/>
                          <a:ea typeface="Times New Roman" panose="02020603050405020304" pitchFamily="18" charset="0"/>
                        </a:rPr>
                        <a:t>2</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dirty="0">
                          <a:solidFill>
                            <a:srgbClr val="FF0000"/>
                          </a:solidFill>
                          <a:effectLst/>
                          <a:latin typeface="Times New Roman" panose="02020603050405020304" pitchFamily="18" charset="0"/>
                          <a:ea typeface="Times New Roman" panose="02020603050405020304" pitchFamily="18" charset="0"/>
                        </a:rPr>
                        <a:t>3</a:t>
                      </a:r>
                      <a:endParaRPr lang="ru-RU" sz="700" dirty="0">
                        <a:solidFill>
                          <a:srgbClr val="FF0000"/>
                        </a:solidFill>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a:effectLst/>
                          <a:latin typeface="Times New Roman" panose="02020603050405020304" pitchFamily="18" charset="0"/>
                          <a:ea typeface="Times New Roman" panose="02020603050405020304" pitchFamily="18" charset="0"/>
                        </a:rPr>
                        <a:t>4</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a:effectLst/>
                          <a:latin typeface="Times New Roman" panose="02020603050405020304" pitchFamily="18" charset="0"/>
                          <a:ea typeface="Times New Roman" panose="02020603050405020304" pitchFamily="18" charset="0"/>
                        </a:rPr>
                        <a:t>5</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6</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7</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a:effectLst/>
                          <a:latin typeface="Times New Roman" panose="02020603050405020304" pitchFamily="18" charset="0"/>
                          <a:ea typeface="Times New Roman" panose="02020603050405020304" pitchFamily="18" charset="0"/>
                        </a:rPr>
                        <a:t>8</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a:effectLst/>
                          <a:latin typeface="Times New Roman" panose="02020603050405020304" pitchFamily="18" charset="0"/>
                          <a:ea typeface="Times New Roman" panose="02020603050405020304" pitchFamily="18" charset="0"/>
                        </a:rPr>
                        <a:t>9</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10</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11</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12</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341471"/>
                  </a:ext>
                </a:extLst>
              </a:tr>
              <a:tr h="88149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b="1" dirty="0">
                          <a:effectLst/>
                          <a:latin typeface="Times New Roman" panose="02020603050405020304" pitchFamily="18" charset="0"/>
                          <a:ea typeface="Times New Roman" panose="02020603050405020304" pitchFamily="18" charset="0"/>
                        </a:rPr>
                        <a:t>1.</a:t>
                      </a:r>
                      <a:endParaRPr lang="ru-RU" sz="7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b="1" dirty="0">
                          <a:effectLst/>
                          <a:latin typeface="Times New Roman" panose="02020603050405020304" pitchFamily="18" charset="0"/>
                          <a:ea typeface="Times New Roman" panose="02020603050405020304" pitchFamily="18" charset="0"/>
                        </a:rPr>
                        <a:t>114412</a:t>
                      </a:r>
                      <a:endParaRPr lang="ru-RU" sz="7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x</a:t>
                      </a:r>
                      <a:endParaRPr lang="ru-RU" sz="7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x</a:t>
                      </a:r>
                      <a:endParaRPr lang="ru-RU" sz="7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Taxa pentru amenajarea teritoriului, total, inclusiv pe UAT:</a:t>
                      </a:r>
                      <a:r>
                        <a:rPr lang="ro-RO" sz="700" b="0" dirty="0">
                          <a:effectLst/>
                          <a:latin typeface="Times New Roman" panose="02020603050405020304" pitchFamily="18" charset="0"/>
                          <a:ea typeface="Times New Roman" panose="02020603050405020304" pitchFamily="18" charset="0"/>
                        </a:rPr>
                        <a:t> /</a:t>
                      </a:r>
                      <a:r>
                        <a:rPr lang="ru-RU" sz="700" b="0" i="1" dirty="0">
                          <a:effectLst/>
                          <a:latin typeface="Times New Roman" panose="02020603050405020304" pitchFamily="18" charset="0"/>
                          <a:ea typeface="Times New Roman" panose="02020603050405020304" pitchFamily="18" charset="0"/>
                        </a:rPr>
                        <a:t>Сбор на благоустройство территорий, всего, в том числе по АТЕ:</a:t>
                      </a:r>
                      <a:endParaRPr lang="ru-RU" sz="7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Numărul/</a:t>
                      </a:r>
                      <a:endParaRPr lang="ru-RU" sz="700" b="1" dirty="0">
                        <a:effectLst/>
                        <a:latin typeface="Times New Roman" panose="02020603050405020304" pitchFamily="18" charset="0"/>
                        <a:ea typeface="Times New Roman" panose="02020603050405020304" pitchFamily="18" charset="0"/>
                      </a:endParaRPr>
                    </a:p>
                    <a:p>
                      <a:pPr algn="ctr">
                        <a:spcAft>
                          <a:spcPts val="0"/>
                        </a:spcAft>
                      </a:pPr>
                      <a:r>
                        <a:rPr lang="ro-RO" sz="700" b="0" i="1" dirty="0">
                          <a:effectLst/>
                          <a:latin typeface="Times New Roman" panose="02020603050405020304" pitchFamily="18" charset="0"/>
                          <a:ea typeface="Times New Roman" panose="02020603050405020304" pitchFamily="18" charset="0"/>
                        </a:rPr>
                        <a:t>К</a:t>
                      </a:r>
                      <a:r>
                        <a:rPr lang="ru-RU" sz="700" b="0" i="1" dirty="0" err="1">
                          <a:effectLst/>
                          <a:latin typeface="Times New Roman" panose="02020603050405020304" pitchFamily="18" charset="0"/>
                          <a:ea typeface="Times New Roman" panose="02020603050405020304" pitchFamily="18" charset="0"/>
                        </a:rPr>
                        <a:t>оличество</a:t>
                      </a:r>
                      <a:r>
                        <a:rPr lang="ru-RU" sz="700" b="0" i="1" dirty="0">
                          <a:effectLst/>
                          <a:latin typeface="Times New Roman" panose="02020603050405020304" pitchFamily="18" charset="0"/>
                          <a:ea typeface="Times New Roman" panose="02020603050405020304" pitchFamily="18" charset="0"/>
                        </a:rPr>
                        <a:t> </a:t>
                      </a:r>
                      <a:endParaRPr lang="ru-RU" sz="7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dirty="0">
                          <a:effectLst/>
                          <a:latin typeface="Times New Roman" panose="02020603050405020304" pitchFamily="18" charset="0"/>
                          <a:ea typeface="Times New Roman" panose="02020603050405020304" pitchFamily="18" charset="0"/>
                        </a:rPr>
                        <a:t> </a:t>
                      </a: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1">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dirty="0">
                          <a:effectLst/>
                          <a:latin typeface="Times New Roman" panose="02020603050405020304" pitchFamily="18" charset="0"/>
                          <a:ea typeface="Times New Roman" panose="02020603050405020304" pitchFamily="18" charset="0"/>
                        </a:rPr>
                        <a:t> </a:t>
                      </a:r>
                    </a:p>
                  </a:txBody>
                  <a:tcPr marL="44376" marR="4437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dirty="0">
                          <a:effectLst/>
                          <a:latin typeface="Times New Roman" panose="02020603050405020304" pitchFamily="18" charset="0"/>
                          <a:ea typeface="Times New Roman" panose="02020603050405020304" pitchFamily="18" charset="0"/>
                        </a:rPr>
                        <a:t> </a:t>
                      </a:r>
                    </a:p>
                  </a:txBody>
                  <a:tcPr marL="44376" marR="4437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5055684"/>
                  </a:ext>
                </a:extLst>
              </a:tr>
              <a:tr h="12855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0">
                          <a:effectLst/>
                          <a:latin typeface="Times New Roman" panose="02020603050405020304" pitchFamily="18" charset="0"/>
                          <a:ea typeface="Times New Roman" panose="02020603050405020304" pitchFamily="18" charset="0"/>
                        </a:rPr>
                        <a:t>1.1</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487097"/>
                  </a:ext>
                </a:extLst>
              </a:tr>
              <a:tr h="12855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0">
                          <a:effectLst/>
                          <a:latin typeface="Times New Roman" panose="02020603050405020304" pitchFamily="18" charset="0"/>
                          <a:ea typeface="Times New Roman" panose="02020603050405020304" pitchFamily="18" charset="0"/>
                        </a:rPr>
                        <a:t>1.2</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dirty="0">
                          <a:effectLst/>
                          <a:latin typeface="Times New Roman" panose="02020603050405020304" pitchFamily="18" charset="0"/>
                          <a:ea typeface="Times New Roman" panose="02020603050405020304" pitchFamily="18" charset="0"/>
                        </a:rPr>
                        <a:t> </a:t>
                      </a:r>
                      <a:endParaRPr lang="ru-RU" sz="700" dirty="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0658840"/>
                  </a:ext>
                </a:extLst>
              </a:tr>
              <a:tr h="12855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0">
                          <a:effectLst/>
                          <a:latin typeface="Times New Roman" panose="02020603050405020304" pitchFamily="18" charset="0"/>
                          <a:ea typeface="Times New Roman" panose="02020603050405020304" pitchFamily="18" charset="0"/>
                        </a:rPr>
                        <a:t>1.3</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8048665"/>
                  </a:ext>
                </a:extLst>
              </a:tr>
              <a:tr h="12855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0">
                          <a:effectLst/>
                          <a:latin typeface="Times New Roman" panose="02020603050405020304" pitchFamily="18" charset="0"/>
                          <a:ea typeface="Times New Roman" panose="02020603050405020304" pitchFamily="18" charset="0"/>
                        </a:rPr>
                        <a:t>1.4</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0814392"/>
                  </a:ext>
                </a:extLst>
              </a:tr>
              <a:tr h="12855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0">
                          <a:effectLst/>
                          <a:latin typeface="Times New Roman" panose="02020603050405020304" pitchFamily="18" charset="0"/>
                          <a:ea typeface="Times New Roman" panose="02020603050405020304" pitchFamily="18" charset="0"/>
                        </a:rPr>
                        <a:t>1.</a:t>
                      </a:r>
                      <a:r>
                        <a:rPr lang="ro-RO" sz="500" b="0">
                          <a:effectLst/>
                          <a:latin typeface="Times New Roman" panose="02020603050405020304" pitchFamily="18" charset="0"/>
                          <a:ea typeface="Times New Roman" panose="02020603050405020304" pitchFamily="18" charset="0"/>
                        </a:rPr>
                        <a:t>5</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375266"/>
                  </a:ext>
                </a:extLst>
              </a:tr>
              <a:tr h="12855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0">
                          <a:effectLst/>
                          <a:latin typeface="Times New Roman" panose="02020603050405020304" pitchFamily="18" charset="0"/>
                          <a:ea typeface="Times New Roman" panose="02020603050405020304" pitchFamily="18" charset="0"/>
                        </a:rPr>
                        <a:t>1.6</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1543168"/>
                  </a:ext>
                </a:extLst>
              </a:tr>
              <a:tr h="12855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0">
                          <a:effectLst/>
                          <a:latin typeface="Times New Roman" panose="02020603050405020304" pitchFamily="18" charset="0"/>
                          <a:ea typeface="Times New Roman" panose="02020603050405020304" pitchFamily="18" charset="0"/>
                        </a:rPr>
                        <a:t>1.7</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742136"/>
                  </a:ext>
                </a:extLst>
              </a:tr>
              <a:tr h="16193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0">
                          <a:effectLst/>
                          <a:latin typeface="Times New Roman" panose="02020603050405020304" pitchFamily="18" charset="0"/>
                          <a:ea typeface="Times New Roman" panose="02020603050405020304" pitchFamily="18" charset="0"/>
                        </a:rPr>
                        <a:t>1.8</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500" b="1">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5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4376" marR="44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a:effectLst/>
                          <a:latin typeface="Times New Roman" panose="02020603050405020304" pitchFamily="18"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dirty="0">
                          <a:effectLst/>
                          <a:latin typeface="Times New Roman" panose="02020603050405020304" pitchFamily="18" charset="0"/>
                          <a:ea typeface="Times New Roman" panose="02020603050405020304" pitchFamily="18" charset="0"/>
                        </a:rPr>
                        <a:t> </a:t>
                      </a:r>
                      <a:endParaRPr lang="ru-RU" sz="700" dirty="0">
                        <a:effectLst/>
                        <a:latin typeface="Times New Roman" panose="02020603050405020304" pitchFamily="18" charset="0"/>
                        <a:ea typeface="Times New Roman" panose="02020603050405020304" pitchFamily="18" charset="0"/>
                      </a:endParaRPr>
                    </a:p>
                  </a:txBody>
                  <a:tcPr marL="44376" marR="44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248396"/>
                  </a:ext>
                </a:extLst>
              </a:tr>
            </a:tbl>
          </a:graphicData>
        </a:graphic>
      </p:graphicFrame>
    </p:spTree>
    <p:extLst>
      <p:ext uri="{BB962C8B-B14F-4D97-AF65-F5344CB8AC3E}">
        <p14:creationId xmlns:p14="http://schemas.microsoft.com/office/powerpoint/2010/main" val="22969850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3600" y="624110"/>
            <a:ext cx="7281920" cy="1126313"/>
          </a:xfrm>
        </p:spPr>
        <p:txBody>
          <a:bodyPr>
            <a:norm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Сборы за природные ресурсы</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3"/>
          </p:nvPr>
        </p:nvPicPr>
        <p:blipFill>
          <a:blip r:embed="rId2"/>
          <a:stretch>
            <a:fillRect/>
          </a:stretch>
        </p:blipFill>
        <p:spPr>
          <a:xfrm>
            <a:off x="3767779" y="2326456"/>
            <a:ext cx="4230991" cy="2786113"/>
          </a:xfrm>
          <a:prstGeom prst="rect">
            <a:avLst/>
          </a:prstGeom>
        </p:spPr>
      </p:pic>
    </p:spTree>
    <p:extLst>
      <p:ext uri="{BB962C8B-B14F-4D97-AF65-F5344CB8AC3E}">
        <p14:creationId xmlns:p14="http://schemas.microsoft.com/office/powerpoint/2010/main" val="1600004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defTabSz="457200">
              <a:lnSpc>
                <a:spcPct val="100000"/>
              </a:lnSpc>
              <a:spcBef>
                <a:spcPts val="0"/>
              </a:spcBef>
            </a:pPr>
            <a:r>
              <a:rPr lang="ru-RU" sz="1800" cap="none" dirty="0">
                <a:solidFill>
                  <a:srgbClr val="7030A0"/>
                </a:solidFill>
                <a:latin typeface="Times New Roman" panose="02020603050405020304" pitchFamily="18" charset="0"/>
                <a:ea typeface="+mn-ea"/>
                <a:cs typeface="Times New Roman" panose="02020603050405020304" pitchFamily="18" charset="0"/>
              </a:rPr>
              <a:t> </a:t>
            </a:r>
            <a:r>
              <a:rPr lang="ru-RU" sz="1800" b="1" cap="none" dirty="0">
                <a:solidFill>
                  <a:srgbClr val="7030A0"/>
                </a:solidFill>
                <a:latin typeface="Times New Roman" panose="02020603050405020304" pitchFamily="18" charset="0"/>
                <a:ea typeface="+mn-ea"/>
                <a:cs typeface="Times New Roman" panose="02020603050405020304" pitchFamily="18" charset="0"/>
              </a:rPr>
              <a:t>Система сборов за природные ресурсы, регламентируемых разделом</a:t>
            </a:r>
            <a:r>
              <a:rPr lang="ro-RO" sz="1800" b="1" cap="none" dirty="0">
                <a:solidFill>
                  <a:srgbClr val="7030A0"/>
                </a:solidFill>
                <a:latin typeface="Times New Roman" panose="02020603050405020304" pitchFamily="18" charset="0"/>
                <a:ea typeface="+mn-ea"/>
                <a:cs typeface="Times New Roman" panose="02020603050405020304" pitchFamily="18" charset="0"/>
              </a:rPr>
              <a:t> VIII </a:t>
            </a:r>
            <a:r>
              <a:rPr lang="ru-RU" sz="1800" b="1" cap="none" dirty="0">
                <a:solidFill>
                  <a:srgbClr val="7030A0"/>
                </a:solidFill>
                <a:latin typeface="Times New Roman" panose="02020603050405020304" pitchFamily="18" charset="0"/>
                <a:ea typeface="+mn-ea"/>
                <a:cs typeface="Times New Roman" panose="02020603050405020304" pitchFamily="18" charset="0"/>
              </a:rPr>
              <a:t>Налогового кодекса включает:</a:t>
            </a:r>
            <a:br>
              <a:rPr lang="ru-RU" sz="1800" b="1" cap="none" dirty="0">
                <a:solidFill>
                  <a:srgbClr val="7030A0"/>
                </a:solidFill>
                <a:latin typeface="Times New Roman" panose="02020603050405020304" pitchFamily="18" charset="0"/>
                <a:ea typeface="+mn-ea"/>
                <a:cs typeface="Times New Roman" panose="02020603050405020304" pitchFamily="18" charset="0"/>
              </a:rPr>
            </a:br>
            <a:endParaRPr lang="ru-RU" sz="1800" dirty="0">
              <a:solidFill>
                <a:srgbClr val="7030A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3"/>
          </p:nvPr>
        </p:nvPicPr>
        <p:blipFill>
          <a:blip r:embed="rId2"/>
          <a:stretch>
            <a:fillRect/>
          </a:stretch>
        </p:blipFill>
        <p:spPr>
          <a:xfrm flipH="1" flipV="1">
            <a:off x="3870959" y="1375953"/>
            <a:ext cx="1593668" cy="1396673"/>
          </a:xfrm>
          <a:prstGeom prst="rect">
            <a:avLst/>
          </a:prstGeom>
        </p:spPr>
      </p:pic>
      <p:pic>
        <p:nvPicPr>
          <p:cNvPr id="6" name="Рисунок 5"/>
          <p:cNvPicPr>
            <a:picLocks noChangeAspect="1"/>
          </p:cNvPicPr>
          <p:nvPr/>
        </p:nvPicPr>
        <p:blipFill>
          <a:blip r:embed="rId3"/>
          <a:stretch>
            <a:fillRect/>
          </a:stretch>
        </p:blipFill>
        <p:spPr>
          <a:xfrm>
            <a:off x="3936275" y="2772626"/>
            <a:ext cx="1417362" cy="1417362"/>
          </a:xfrm>
          <a:prstGeom prst="rect">
            <a:avLst/>
          </a:prstGeom>
        </p:spPr>
      </p:pic>
      <p:pic>
        <p:nvPicPr>
          <p:cNvPr id="7" name="Рисунок 6"/>
          <p:cNvPicPr>
            <a:picLocks noChangeAspect="1"/>
          </p:cNvPicPr>
          <p:nvPr/>
        </p:nvPicPr>
        <p:blipFill>
          <a:blip r:embed="rId4"/>
          <a:stretch>
            <a:fillRect/>
          </a:stretch>
        </p:blipFill>
        <p:spPr>
          <a:xfrm>
            <a:off x="3936276" y="4189988"/>
            <a:ext cx="1417362" cy="1417362"/>
          </a:xfrm>
          <a:prstGeom prst="rect">
            <a:avLst/>
          </a:prstGeom>
        </p:spPr>
      </p:pic>
      <p:pic>
        <p:nvPicPr>
          <p:cNvPr id="9" name="Рисунок 8"/>
          <p:cNvPicPr>
            <a:picLocks noChangeAspect="1"/>
          </p:cNvPicPr>
          <p:nvPr/>
        </p:nvPicPr>
        <p:blipFill>
          <a:blip r:embed="rId5"/>
          <a:stretch>
            <a:fillRect/>
          </a:stretch>
        </p:blipFill>
        <p:spPr>
          <a:xfrm>
            <a:off x="5250599" y="1438465"/>
            <a:ext cx="4773681" cy="892024"/>
          </a:xfrm>
          <a:prstGeom prst="rect">
            <a:avLst/>
          </a:prstGeom>
        </p:spPr>
      </p:pic>
      <p:pic>
        <p:nvPicPr>
          <p:cNvPr id="11" name="Рисунок 10"/>
          <p:cNvPicPr>
            <a:picLocks noChangeAspect="1"/>
          </p:cNvPicPr>
          <p:nvPr/>
        </p:nvPicPr>
        <p:blipFill>
          <a:blip r:embed="rId6"/>
          <a:stretch>
            <a:fillRect/>
          </a:stretch>
        </p:blipFill>
        <p:spPr>
          <a:xfrm>
            <a:off x="5418952" y="2664824"/>
            <a:ext cx="4726421" cy="1013342"/>
          </a:xfrm>
          <a:prstGeom prst="rect">
            <a:avLst/>
          </a:prstGeom>
        </p:spPr>
      </p:pic>
      <p:grpSp>
        <p:nvGrpSpPr>
          <p:cNvPr id="12" name="Группа 11"/>
          <p:cNvGrpSpPr/>
          <p:nvPr/>
        </p:nvGrpSpPr>
        <p:grpSpPr>
          <a:xfrm>
            <a:off x="5631802" y="4170889"/>
            <a:ext cx="4513571" cy="1143052"/>
            <a:chOff x="2250814" y="2874213"/>
            <a:chExt cx="4513571" cy="1143052"/>
          </a:xfrm>
        </p:grpSpPr>
        <p:sp>
          <p:nvSpPr>
            <p:cNvPr id="13" name="Пятиугольник 12"/>
            <p:cNvSpPr/>
            <p:nvPr/>
          </p:nvSpPr>
          <p:spPr>
            <a:xfrm rot="10800000">
              <a:off x="2348228" y="2874213"/>
              <a:ext cx="4416157" cy="1143052"/>
            </a:xfrm>
            <a:prstGeom prst="homePlate">
              <a:avLst/>
            </a:prstGeom>
            <a:solidFill>
              <a:srgbClr val="DE7E18">
                <a:lumMod val="60000"/>
                <a:lumOff val="40000"/>
              </a:srgbClr>
            </a:solidFill>
            <a:ln w="15875" cap="rnd" cmpd="sng" algn="ctr">
              <a:solidFill>
                <a:sysClr val="window" lastClr="FFFFFF">
                  <a:hueOff val="0"/>
                  <a:satOff val="0"/>
                  <a:lumOff val="0"/>
                  <a:alphaOff val="0"/>
                </a:sysClr>
              </a:solidFill>
              <a:prstDash val="solid"/>
            </a:ln>
            <a:effectLst/>
          </p:spPr>
        </p:sp>
        <p:sp>
          <p:nvSpPr>
            <p:cNvPr id="14" name="Пятиугольник 4"/>
            <p:cNvSpPr txBox="1"/>
            <p:nvPr/>
          </p:nvSpPr>
          <p:spPr>
            <a:xfrm>
              <a:off x="2250814" y="2874213"/>
              <a:ext cx="4130394" cy="1143052"/>
            </a:xfrm>
            <a:prstGeom prst="rect">
              <a:avLst/>
            </a:prstGeom>
            <a:noFill/>
            <a:ln>
              <a:noFill/>
            </a:ln>
            <a:effectLst/>
          </p:spPr>
          <p:txBody>
            <a:bodyPr spcFirstLastPara="0" vert="horz" wrap="square" lIns="475653" tIns="60960" rIns="113792" bIns="609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ru-RU" sz="1600" b="1" i="0" u="none" strike="noStrike" kern="1200" cap="none" spc="0" normalizeH="0" baseline="0" noProof="0" dirty="0" smtClean="0">
                  <a:ln>
                    <a:noFill/>
                  </a:ln>
                  <a:solidFill>
                    <a:sysClr val="window" lastClr="FFFFFF"/>
                  </a:solidFill>
                  <a:effectLst/>
                  <a:uLnTx/>
                  <a:uFillTx/>
                  <a:latin typeface="Century Gothic" panose="020B0502020202020204"/>
                  <a:ea typeface="+mn-ea"/>
                  <a:cs typeface="+mn-cs"/>
                </a:rPr>
                <a:t>Сбор за использование недр</a:t>
              </a:r>
              <a:endParaRPr kumimoji="0" lang="ru-RU" sz="1600" b="1" i="0" u="none" strike="noStrike" kern="1200" cap="none" spc="0" normalizeH="0" baseline="0" noProof="0" dirty="0">
                <a:ln>
                  <a:noFill/>
                </a:ln>
                <a:solidFill>
                  <a:sysClr val="window" lastClr="FFFFFF"/>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237530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32686" y="485433"/>
            <a:ext cx="7154671" cy="371462"/>
          </a:xfrm>
          <a:prstGeom prst="rect">
            <a:avLst/>
          </a:prstGeom>
        </p:spPr>
        <p:txBody>
          <a:bodyPr vert="horz" lIns="75253" tIns="37626" rIns="75253" bIns="3762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воду</a:t>
            </a:r>
            <a:endParaRPr lang="ro-RO" sz="2540" b="1" i="1" dirty="0">
              <a:solidFill>
                <a:srgbClr val="C00000"/>
              </a:solidFill>
              <a:effectLst>
                <a:outerShdw blurRad="38100" dist="38100" dir="2700000" algn="tl">
                  <a:srgbClr val="000000">
                    <a:alpha val="43137"/>
                  </a:srgbClr>
                </a:outerShdw>
              </a:effectLst>
            </a:endParaRPr>
          </a:p>
        </p:txBody>
      </p:sp>
      <p:sp>
        <p:nvSpPr>
          <p:cNvPr id="3" name="Content Placeholder 2"/>
          <p:cNvSpPr txBox="1">
            <a:spLocks/>
          </p:cNvSpPr>
          <p:nvPr/>
        </p:nvSpPr>
        <p:spPr>
          <a:xfrm>
            <a:off x="2116183" y="856895"/>
            <a:ext cx="8570524" cy="5152019"/>
          </a:xfrm>
          <a:prstGeom prst="rect">
            <a:avLst/>
          </a:prstGeom>
        </p:spPr>
        <p:txBody>
          <a:bodyPr vert="horz" lIns="75253" tIns="37626" rIns="75253" bIns="37626" rtlCol="0">
            <a:normAutofit fontScale="25000" lnSpcReduction="20000"/>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endParaRPr lang="ru-RU" sz="6584" b="1" dirty="0"/>
          </a:p>
          <a:p>
            <a:r>
              <a:rPr lang="ru-RU" sz="6584" b="1" dirty="0"/>
              <a:t> </a:t>
            </a:r>
            <a:r>
              <a:rPr lang="ru-RU" sz="6584" b="1" dirty="0">
                <a:solidFill>
                  <a:srgbClr val="7030A0"/>
                </a:solidFill>
                <a:latin typeface="Times New Roman" panose="02020603050405020304" pitchFamily="18" charset="0"/>
                <a:cs typeface="Times New Roman" panose="02020603050405020304" pitchFamily="18" charset="0"/>
              </a:rPr>
              <a:t>Субъектами сбора за воду </a:t>
            </a:r>
            <a:r>
              <a:rPr lang="ru-RU" sz="6584" dirty="0">
                <a:latin typeface="Times New Roman" panose="02020603050405020304" pitchFamily="18" charset="0"/>
                <a:cs typeface="Times New Roman" panose="02020603050405020304" pitchFamily="18" charset="0"/>
              </a:rPr>
              <a:t>являются физические лица, осуществляющие</a:t>
            </a:r>
            <a:endParaRPr lang="en-US" sz="6584" dirty="0">
              <a:latin typeface="Times New Roman" panose="02020603050405020304" pitchFamily="18" charset="0"/>
              <a:cs typeface="Times New Roman" panose="02020603050405020304" pitchFamily="18" charset="0"/>
            </a:endParaRPr>
          </a:p>
          <a:p>
            <a:r>
              <a:rPr lang="ru-RU" sz="6584" dirty="0">
                <a:latin typeface="Times New Roman" panose="02020603050405020304" pitchFamily="18" charset="0"/>
                <a:cs typeface="Times New Roman" panose="02020603050405020304" pitchFamily="18" charset="0"/>
              </a:rPr>
              <a:t> предпринимательскую деятельность, и юридические лица, которые:</a:t>
            </a:r>
            <a:endParaRPr lang="ru-RU" sz="5926" dirty="0">
              <a:latin typeface="Times New Roman" panose="02020603050405020304" pitchFamily="18" charset="0"/>
              <a:cs typeface="Times New Roman" panose="02020603050405020304" pitchFamily="18" charset="0"/>
            </a:endParaRPr>
          </a:p>
          <a:p>
            <a:pPr marL="816485" algn="just">
              <a:lnSpc>
                <a:spcPct val="110000"/>
              </a:lnSpc>
              <a:spcBef>
                <a:spcPts val="544"/>
              </a:spcBef>
              <a:buFont typeface="Wingdings" panose="05000000000000000000" pitchFamily="2" charset="2"/>
              <a:buChar char="Ø"/>
            </a:pPr>
            <a:r>
              <a:rPr lang="ru-RU" sz="5926" dirty="0">
                <a:latin typeface="Times New Roman" panose="02020603050405020304" pitchFamily="18" charset="0"/>
                <a:cs typeface="Times New Roman" panose="02020603050405020304" pitchFamily="18" charset="0"/>
              </a:rPr>
              <a:t>используют питьевую воду из любого источника с целью розлива; </a:t>
            </a:r>
            <a:endParaRPr lang="ro-RO" sz="5926" dirty="0">
              <a:solidFill>
                <a:schemeClr val="accent1">
                  <a:lumMod val="50000"/>
                </a:schemeClr>
              </a:solidFill>
              <a:latin typeface="Times New Roman" panose="02020603050405020304" pitchFamily="18" charset="0"/>
              <a:cs typeface="Times New Roman" panose="02020603050405020304" pitchFamily="18" charset="0"/>
            </a:endParaRPr>
          </a:p>
          <a:p>
            <a:pPr marL="816485" algn="just">
              <a:lnSpc>
                <a:spcPct val="110000"/>
              </a:lnSpc>
              <a:spcBef>
                <a:spcPts val="544"/>
              </a:spcBef>
              <a:buFont typeface="Wingdings" panose="05000000000000000000" pitchFamily="2" charset="2"/>
              <a:buChar char="Ø"/>
            </a:pPr>
            <a:r>
              <a:rPr lang="ru-RU" sz="5926" dirty="0">
                <a:latin typeface="Times New Roman" panose="02020603050405020304" pitchFamily="18" charset="0"/>
                <a:cs typeface="Times New Roman" panose="02020603050405020304" pitchFamily="18" charset="0"/>
              </a:rPr>
              <a:t>добывают воду из поверхностных и подземных источников;</a:t>
            </a:r>
          </a:p>
          <a:p>
            <a:pPr marL="816485" algn="just">
              <a:lnSpc>
                <a:spcPct val="110000"/>
              </a:lnSpc>
              <a:spcBef>
                <a:spcPts val="544"/>
              </a:spcBef>
              <a:buFont typeface="Wingdings" panose="05000000000000000000" pitchFamily="2" charset="2"/>
              <a:buChar char="Ø"/>
            </a:pPr>
            <a:r>
              <a:rPr lang="ru-RU" sz="5926" dirty="0">
                <a:latin typeface="Times New Roman" panose="02020603050405020304" pitchFamily="18" charset="0"/>
                <a:cs typeface="Times New Roman" panose="02020603050405020304" pitchFamily="18" charset="0"/>
              </a:rPr>
              <a:t>добывают природную минеральную воду;</a:t>
            </a:r>
          </a:p>
          <a:p>
            <a:pPr marL="816485" algn="just">
              <a:lnSpc>
                <a:spcPct val="110000"/>
              </a:lnSpc>
              <a:spcBef>
                <a:spcPts val="544"/>
              </a:spcBef>
              <a:buFont typeface="Wingdings" panose="05000000000000000000" pitchFamily="2" charset="2"/>
              <a:buChar char="Ø"/>
            </a:pPr>
            <a:r>
              <a:rPr lang="ru-RU" sz="5926" dirty="0">
                <a:latin typeface="Times New Roman" panose="02020603050405020304" pitchFamily="18" charset="0"/>
                <a:cs typeface="Times New Roman" panose="02020603050405020304" pitchFamily="18" charset="0"/>
              </a:rPr>
              <a:t>используют воду в гидроцентралях. </a:t>
            </a:r>
            <a:endParaRPr lang="ru-RU" sz="5926" dirty="0" smtClean="0">
              <a:latin typeface="Times New Roman" panose="02020603050405020304" pitchFamily="18" charset="0"/>
              <a:cs typeface="Times New Roman" panose="02020603050405020304" pitchFamily="18" charset="0"/>
            </a:endParaRPr>
          </a:p>
          <a:p>
            <a:pPr marL="816485" algn="just">
              <a:lnSpc>
                <a:spcPct val="110000"/>
              </a:lnSpc>
              <a:spcBef>
                <a:spcPts val="544"/>
              </a:spcBef>
              <a:buFont typeface="Wingdings" panose="05000000000000000000" pitchFamily="2" charset="2"/>
              <a:buChar char="Ø"/>
            </a:pPr>
            <a:endParaRPr lang="ru-RU" sz="5926" b="1" dirty="0">
              <a:latin typeface="Times New Roman" panose="02020603050405020304" pitchFamily="18" charset="0"/>
              <a:cs typeface="Times New Roman" panose="02020603050405020304" pitchFamily="18" charset="0"/>
            </a:endParaRPr>
          </a:p>
          <a:p>
            <a:pPr marL="816485" algn="just">
              <a:lnSpc>
                <a:spcPct val="110000"/>
              </a:lnSpc>
              <a:spcBef>
                <a:spcPts val="544"/>
              </a:spcBef>
              <a:buFont typeface="Wingdings" panose="05000000000000000000" pitchFamily="2" charset="2"/>
              <a:buChar char="Ø"/>
            </a:pPr>
            <a:endParaRPr lang="ru-RU" sz="5926" b="1" dirty="0" smtClean="0">
              <a:latin typeface="Times New Roman" panose="02020603050405020304" pitchFamily="18" charset="0"/>
              <a:cs typeface="Times New Roman" panose="02020603050405020304" pitchFamily="18" charset="0"/>
            </a:endParaRPr>
          </a:p>
          <a:p>
            <a:pPr marL="816485" algn="just">
              <a:lnSpc>
                <a:spcPct val="110000"/>
              </a:lnSpc>
              <a:spcBef>
                <a:spcPts val="544"/>
              </a:spcBef>
              <a:buFont typeface="Wingdings" panose="05000000000000000000" pitchFamily="2" charset="2"/>
              <a:buChar char="Ø"/>
            </a:pPr>
            <a:r>
              <a:rPr lang="ru-RU" sz="6532" b="1" dirty="0" smtClean="0">
                <a:solidFill>
                  <a:srgbClr val="7030A0"/>
                </a:solidFill>
                <a:latin typeface="Times New Roman" panose="02020603050405020304" pitchFamily="18" charset="0"/>
                <a:cs typeface="Times New Roman" panose="02020603050405020304" pitchFamily="18" charset="0"/>
              </a:rPr>
              <a:t>Объектом </a:t>
            </a:r>
            <a:r>
              <a:rPr lang="ru-RU" sz="6532" b="1" dirty="0">
                <a:solidFill>
                  <a:srgbClr val="7030A0"/>
                </a:solidFill>
                <a:latin typeface="Times New Roman" panose="02020603050405020304" pitchFamily="18" charset="0"/>
                <a:cs typeface="Times New Roman" panose="02020603050405020304" pitchFamily="18" charset="0"/>
              </a:rPr>
              <a:t>налогообложения является</a:t>
            </a:r>
            <a:r>
              <a:rPr lang="ro-RO" sz="6532" dirty="0">
                <a:latin typeface="Times New Roman" pitchFamily="18" charset="0"/>
                <a:cs typeface="Times New Roman" pitchFamily="18" charset="0"/>
              </a:rPr>
              <a:t>: </a:t>
            </a:r>
            <a:endParaRPr lang="ru-RU" sz="6532" dirty="0">
              <a:latin typeface="Times New Roman" pitchFamily="18" charset="0"/>
              <a:cs typeface="Times New Roman" pitchFamily="18" charset="0"/>
            </a:endParaRPr>
          </a:p>
          <a:p>
            <a:pPr indent="414775">
              <a:lnSpc>
                <a:spcPct val="110000"/>
              </a:lnSpc>
              <a:spcBef>
                <a:spcPts val="544"/>
              </a:spcBef>
            </a:pPr>
            <a:endParaRPr lang="ru-RU" sz="6584" dirty="0">
              <a:solidFill>
                <a:prstClr val="black">
                  <a:lumMod val="75000"/>
                  <a:lumOff val="25000"/>
                </a:prstClr>
              </a:solidFill>
              <a:latin typeface="Times New Roman" panose="02020603050405020304" pitchFamily="18" charset="0"/>
              <a:cs typeface="Times New Roman" panose="02020603050405020304" pitchFamily="18" charset="0"/>
            </a:endParaRPr>
          </a:p>
          <a:p>
            <a:pPr indent="414775" algn="l">
              <a:lnSpc>
                <a:spcPct val="110000"/>
              </a:lnSpc>
              <a:spcBef>
                <a:spcPts val="544"/>
              </a:spcBef>
            </a:pPr>
            <a:r>
              <a:rPr lang="ru-RU" sz="6584" dirty="0">
                <a:solidFill>
                  <a:prstClr val="black">
                    <a:lumMod val="75000"/>
                    <a:lumOff val="25000"/>
                  </a:prstClr>
                </a:solidFill>
                <a:latin typeface="Times New Roman" panose="02020603050405020304" pitchFamily="18" charset="0"/>
                <a:cs typeface="Times New Roman" panose="02020603050405020304" pitchFamily="18" charset="0"/>
              </a:rPr>
              <a:t>        * объем воды, добываемой из поверхностных и подземных источников;</a:t>
            </a:r>
          </a:p>
          <a:p>
            <a:pPr lvl="0" algn="l">
              <a:buClr>
                <a:srgbClr val="B31166"/>
              </a:buClr>
            </a:pPr>
            <a:r>
              <a:rPr lang="ru-RU" sz="6584" dirty="0">
                <a:solidFill>
                  <a:prstClr val="black">
                    <a:lumMod val="75000"/>
                    <a:lumOff val="25000"/>
                  </a:prstClr>
                </a:solidFill>
                <a:latin typeface="Times New Roman" panose="02020603050405020304" pitchFamily="18" charset="0"/>
                <a:cs typeface="Times New Roman" panose="02020603050405020304" pitchFamily="18" charset="0"/>
              </a:rPr>
              <a:t>                * объем питьевой воды из любого источника, используемой с целью розлива;</a:t>
            </a:r>
          </a:p>
          <a:p>
            <a:pPr lvl="0" algn="l">
              <a:buClr>
                <a:srgbClr val="B31166"/>
              </a:buClr>
            </a:pPr>
            <a:r>
              <a:rPr lang="ru-RU" sz="6584" dirty="0">
                <a:solidFill>
                  <a:prstClr val="black">
                    <a:lumMod val="75000"/>
                    <a:lumOff val="25000"/>
                  </a:prstClr>
                </a:solidFill>
                <a:latin typeface="Times New Roman" panose="02020603050405020304" pitchFamily="18" charset="0"/>
                <a:cs typeface="Times New Roman" panose="02020603050405020304" pitchFamily="18" charset="0"/>
              </a:rPr>
              <a:t>                  * объем добываемой минеральной воды;</a:t>
            </a:r>
          </a:p>
          <a:p>
            <a:pPr lvl="0" algn="l">
              <a:buClr>
                <a:srgbClr val="B31166"/>
              </a:buClr>
            </a:pPr>
            <a:r>
              <a:rPr lang="ru-RU" sz="6584" dirty="0">
                <a:solidFill>
                  <a:prstClr val="black">
                    <a:lumMod val="75000"/>
                    <a:lumOff val="25000"/>
                  </a:prstClr>
                </a:solidFill>
                <a:latin typeface="Times New Roman" panose="02020603050405020304" pitchFamily="18" charset="0"/>
                <a:cs typeface="Times New Roman" panose="02020603050405020304" pitchFamily="18" charset="0"/>
              </a:rPr>
              <a:t>                  * объем воды, используемой гидроцентралями.</a:t>
            </a:r>
            <a:endParaRPr lang="ro-RO" sz="6532" dirty="0">
              <a:latin typeface="Times New Roman" pitchFamily="18" charset="0"/>
              <a:cs typeface="Times New Roman" pitchFamily="18" charset="0"/>
            </a:endParaRPr>
          </a:p>
          <a:p>
            <a:pPr indent="414775" algn="just">
              <a:lnSpc>
                <a:spcPct val="110000"/>
              </a:lnSpc>
              <a:spcBef>
                <a:spcPts val="544"/>
              </a:spcBef>
            </a:pPr>
            <a:endParaRPr lang="ro-RO" sz="2903" dirty="0">
              <a:solidFill>
                <a:schemeClr val="accent1">
                  <a:lumMod val="50000"/>
                </a:schemeClr>
              </a:solidFill>
              <a:latin typeface="Times New Roman" panose="02020603050405020304" pitchFamily="18" charset="0"/>
              <a:cs typeface="Times New Roman" panose="02020603050405020304" pitchFamily="18" charset="0"/>
            </a:endParaRPr>
          </a:p>
          <a:p>
            <a:endParaRPr lang="ro-RO" sz="2177" dirty="0"/>
          </a:p>
        </p:txBody>
      </p:sp>
      <p:pic>
        <p:nvPicPr>
          <p:cNvPr id="4" name="Рисунок 3"/>
          <p:cNvPicPr>
            <a:picLocks noChangeAspect="1"/>
          </p:cNvPicPr>
          <p:nvPr/>
        </p:nvPicPr>
        <p:blipFill>
          <a:blip r:embed="rId2"/>
          <a:stretch>
            <a:fillRect/>
          </a:stretch>
        </p:blipFill>
        <p:spPr>
          <a:xfrm>
            <a:off x="9326391" y="2374789"/>
            <a:ext cx="1029686" cy="1048239"/>
          </a:xfrm>
          <a:prstGeom prst="rect">
            <a:avLst/>
          </a:prstGeom>
          <a:solidFill>
            <a:schemeClr val="accent2">
              <a:lumMod val="60000"/>
              <a:lumOff val="40000"/>
            </a:schemeClr>
          </a:solidFill>
        </p:spPr>
      </p:pic>
      <p:sp>
        <p:nvSpPr>
          <p:cNvPr id="5" name="Стрелка вправо 4"/>
          <p:cNvSpPr/>
          <p:nvPr/>
        </p:nvSpPr>
        <p:spPr>
          <a:xfrm>
            <a:off x="3071663" y="2916326"/>
            <a:ext cx="585938" cy="35809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81"/>
          </a:p>
        </p:txBody>
      </p:sp>
    </p:spTree>
    <p:extLst>
      <p:ext uri="{BB962C8B-B14F-4D97-AF65-F5344CB8AC3E}">
        <p14:creationId xmlns:p14="http://schemas.microsoft.com/office/powerpoint/2010/main" val="40484743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24593" y="1053737"/>
            <a:ext cx="8386355" cy="5033554"/>
          </a:xfrm>
          <a:prstGeom prst="rect">
            <a:avLst/>
          </a:prstGeom>
        </p:spPr>
        <p:txBody>
          <a:bodyPr vert="horz" lIns="75253" tIns="37626" rIns="75253" bIns="37626"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ru-RU" sz="1646" b="1" dirty="0">
                <a:latin typeface="Times New Roman" panose="02020603050405020304" pitchFamily="18" charset="0"/>
                <a:cs typeface="Times New Roman" panose="02020603050405020304" pitchFamily="18" charset="0"/>
              </a:rPr>
              <a:t> </a:t>
            </a:r>
          </a:p>
          <a:p>
            <a:r>
              <a:rPr lang="ru-RU"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Ставки сбора за воду</a:t>
            </a:r>
          </a:p>
          <a:p>
            <a:pPr algn="l"/>
            <a:endParaRPr lang="ru-RU" sz="1399" b="1" dirty="0">
              <a:latin typeface="Times New Roman" panose="02020603050405020304" pitchFamily="18" charset="0"/>
              <a:cs typeface="Times New Roman" panose="02020603050405020304" pitchFamily="18" charset="0"/>
            </a:endParaRPr>
          </a:p>
          <a:p>
            <a:pPr algn="l"/>
            <a:r>
              <a:rPr lang="ru-RU" sz="1399" b="1" dirty="0">
                <a:latin typeface="Times New Roman" panose="02020603050405020304" pitchFamily="18" charset="0"/>
                <a:cs typeface="Times New Roman" panose="02020603050405020304" pitchFamily="18" charset="0"/>
              </a:rPr>
              <a:t>1</a:t>
            </a:r>
            <a:r>
              <a:rPr lang="ru-RU" sz="1481" b="1" dirty="0">
                <a:latin typeface="Times New Roman" panose="02020603050405020304" pitchFamily="18" charset="0"/>
                <a:cs typeface="Times New Roman" panose="02020603050405020304" pitchFamily="18" charset="0"/>
              </a:rPr>
              <a:t>) </a:t>
            </a:r>
            <a:r>
              <a:rPr lang="ru-RU" sz="1481" dirty="0">
                <a:latin typeface="Times New Roman" panose="02020603050405020304" pitchFamily="18" charset="0"/>
                <a:cs typeface="Times New Roman" panose="02020603050405020304" pitchFamily="18" charset="0"/>
              </a:rPr>
              <a:t>за каждый 1 м</a:t>
            </a:r>
            <a:r>
              <a:rPr lang="ru-RU" sz="1481" baseline="30000" dirty="0">
                <a:latin typeface="Times New Roman" panose="02020603050405020304" pitchFamily="18" charset="0"/>
                <a:cs typeface="Times New Roman" panose="02020603050405020304" pitchFamily="18" charset="0"/>
              </a:rPr>
              <a:t>3</a:t>
            </a:r>
            <a:r>
              <a:rPr lang="ru-RU" sz="1481" dirty="0">
                <a:latin typeface="Times New Roman" panose="02020603050405020304" pitchFamily="18" charset="0"/>
                <a:cs typeface="Times New Roman" panose="02020603050405020304" pitchFamily="18" charset="0"/>
              </a:rPr>
              <a:t> воды, добытой из поверхностных и подземных источников (исключая добытую природную минеральную воду, питьевую воду, добытую и/или использованную в целях розлива) –</a:t>
            </a:r>
            <a:r>
              <a:rPr lang="ru-RU" sz="1481" b="1" dirty="0">
                <a:latin typeface="Times New Roman" panose="02020603050405020304" pitchFamily="18" charset="0"/>
                <a:cs typeface="Times New Roman" panose="02020603050405020304" pitchFamily="18" charset="0"/>
              </a:rPr>
              <a:t> </a:t>
            </a:r>
            <a:r>
              <a:rPr lang="ru-RU" sz="1481" b="1" dirty="0">
                <a:solidFill>
                  <a:srgbClr val="7030A0"/>
                </a:solidFill>
                <a:latin typeface="Times New Roman" panose="02020603050405020304" pitchFamily="18" charset="0"/>
                <a:cs typeface="Times New Roman" panose="02020603050405020304" pitchFamily="18" charset="0"/>
              </a:rPr>
              <a:t>0,3 лея;</a:t>
            </a:r>
          </a:p>
          <a:p>
            <a:pPr algn="l"/>
            <a:r>
              <a:rPr lang="ru-RU" sz="1481" b="1" dirty="0">
                <a:latin typeface="Times New Roman" panose="02020603050405020304" pitchFamily="18" charset="0"/>
                <a:cs typeface="Times New Roman" panose="02020603050405020304" pitchFamily="18" charset="0"/>
              </a:rPr>
              <a:t>2) </a:t>
            </a:r>
            <a:r>
              <a:rPr lang="ru-RU" sz="1481" dirty="0">
                <a:latin typeface="Times New Roman" panose="02020603050405020304" pitchFamily="18" charset="0"/>
                <a:cs typeface="Times New Roman" panose="02020603050405020304" pitchFamily="18" charset="0"/>
              </a:rPr>
              <a:t>за каждый 1 м</a:t>
            </a:r>
            <a:r>
              <a:rPr lang="ru-RU" sz="1481" baseline="30000" dirty="0">
                <a:latin typeface="Times New Roman" panose="02020603050405020304" pitchFamily="18" charset="0"/>
                <a:cs typeface="Times New Roman" panose="02020603050405020304" pitchFamily="18" charset="0"/>
              </a:rPr>
              <a:t>3</a:t>
            </a:r>
            <a:r>
              <a:rPr lang="ru-RU" sz="1481" dirty="0">
                <a:latin typeface="Times New Roman" panose="02020603050405020304" pitchFamily="18" charset="0"/>
                <a:cs typeface="Times New Roman" panose="02020603050405020304" pitchFamily="18" charset="0"/>
              </a:rPr>
              <a:t> природной минеральной воды, добытой в целях розлива </a:t>
            </a:r>
            <a:r>
              <a:rPr lang="ru-RU" sz="1481" b="1" dirty="0">
                <a:latin typeface="Times New Roman" panose="02020603050405020304" pitchFamily="18" charset="0"/>
                <a:cs typeface="Times New Roman" panose="02020603050405020304" pitchFamily="18" charset="0"/>
              </a:rPr>
              <a:t>– </a:t>
            </a:r>
            <a:r>
              <a:rPr lang="ru-RU" sz="1481" b="1" dirty="0">
                <a:solidFill>
                  <a:srgbClr val="7030A0"/>
                </a:solidFill>
                <a:latin typeface="Times New Roman" panose="02020603050405020304" pitchFamily="18" charset="0"/>
                <a:cs typeface="Times New Roman" panose="02020603050405020304" pitchFamily="18" charset="0"/>
              </a:rPr>
              <a:t>16 леев</a:t>
            </a:r>
            <a:r>
              <a:rPr lang="ru-RU" sz="1481" b="1" dirty="0">
                <a:latin typeface="Times New Roman" panose="02020603050405020304" pitchFamily="18" charset="0"/>
                <a:cs typeface="Times New Roman" panose="02020603050405020304" pitchFamily="18" charset="0"/>
              </a:rPr>
              <a:t>;</a:t>
            </a:r>
          </a:p>
          <a:p>
            <a:pPr algn="l"/>
            <a:r>
              <a:rPr lang="ru-RU" sz="1481" b="1" dirty="0">
                <a:latin typeface="Times New Roman" panose="02020603050405020304" pitchFamily="18" charset="0"/>
                <a:cs typeface="Times New Roman" panose="02020603050405020304" pitchFamily="18" charset="0"/>
              </a:rPr>
              <a:t>3) </a:t>
            </a:r>
            <a:r>
              <a:rPr lang="ru-RU" sz="1481" dirty="0">
                <a:latin typeface="Times New Roman" panose="02020603050405020304" pitchFamily="18" charset="0"/>
                <a:cs typeface="Times New Roman" panose="02020603050405020304" pitchFamily="18" charset="0"/>
              </a:rPr>
              <a:t>за каждый 1 м</a:t>
            </a:r>
            <a:r>
              <a:rPr lang="ru-RU" sz="1481" baseline="30000" dirty="0">
                <a:latin typeface="Times New Roman" panose="02020603050405020304" pitchFamily="18" charset="0"/>
                <a:cs typeface="Times New Roman" panose="02020603050405020304" pitchFamily="18" charset="0"/>
              </a:rPr>
              <a:t>3</a:t>
            </a:r>
            <a:r>
              <a:rPr lang="ru-RU" sz="1481" dirty="0">
                <a:latin typeface="Times New Roman" panose="02020603050405020304" pitchFamily="18" charset="0"/>
                <a:cs typeface="Times New Roman" panose="02020603050405020304" pitchFamily="18" charset="0"/>
              </a:rPr>
              <a:t> природной минеральной воды, добытой и использованной в целях, иных чем предусмотренные пунктом 2)</a:t>
            </a:r>
            <a:r>
              <a:rPr lang="ru-RU" sz="1481" b="1" dirty="0">
                <a:latin typeface="Times New Roman" panose="02020603050405020304" pitchFamily="18" charset="0"/>
                <a:cs typeface="Times New Roman" panose="02020603050405020304" pitchFamily="18" charset="0"/>
              </a:rPr>
              <a:t> </a:t>
            </a:r>
            <a:r>
              <a:rPr lang="ru-RU" sz="1481" b="1" dirty="0">
                <a:solidFill>
                  <a:srgbClr val="7030A0"/>
                </a:solidFill>
                <a:latin typeface="Times New Roman" panose="02020603050405020304" pitchFamily="18" charset="0"/>
                <a:cs typeface="Times New Roman" panose="02020603050405020304" pitchFamily="18" charset="0"/>
              </a:rPr>
              <a:t>– 2 лея</a:t>
            </a:r>
            <a:r>
              <a:rPr lang="ru-RU" sz="1481" b="1" dirty="0">
                <a:latin typeface="Times New Roman" panose="02020603050405020304" pitchFamily="18" charset="0"/>
                <a:cs typeface="Times New Roman" panose="02020603050405020304" pitchFamily="18" charset="0"/>
              </a:rPr>
              <a:t>;</a:t>
            </a:r>
          </a:p>
          <a:p>
            <a:pPr algn="l"/>
            <a:r>
              <a:rPr lang="ru-RU" sz="1481" b="1" dirty="0">
                <a:latin typeface="Times New Roman" panose="02020603050405020304" pitchFamily="18" charset="0"/>
                <a:cs typeface="Times New Roman" panose="02020603050405020304" pitchFamily="18" charset="0"/>
              </a:rPr>
              <a:t>4) </a:t>
            </a:r>
            <a:r>
              <a:rPr lang="ru-RU" sz="1481" dirty="0">
                <a:latin typeface="Times New Roman" panose="02020603050405020304" pitchFamily="18" charset="0"/>
                <a:cs typeface="Times New Roman" panose="02020603050405020304" pitchFamily="18" charset="0"/>
              </a:rPr>
              <a:t>за каждый 1 м</a:t>
            </a:r>
            <a:r>
              <a:rPr lang="ru-RU" sz="1481" baseline="30000" dirty="0">
                <a:latin typeface="Times New Roman" panose="02020603050405020304" pitchFamily="18" charset="0"/>
                <a:cs typeface="Times New Roman" panose="02020603050405020304" pitchFamily="18" charset="0"/>
              </a:rPr>
              <a:t>3</a:t>
            </a:r>
            <a:r>
              <a:rPr lang="ru-RU" sz="1481" dirty="0">
                <a:latin typeface="Times New Roman" panose="02020603050405020304" pitchFamily="18" charset="0"/>
                <a:cs typeface="Times New Roman" panose="02020603050405020304" pitchFamily="18" charset="0"/>
              </a:rPr>
              <a:t> питьевой воды, добытой из поверхностных и подземных источников в целях розлива</a:t>
            </a:r>
            <a:r>
              <a:rPr lang="ru-RU" sz="1481" b="1" dirty="0">
                <a:latin typeface="Times New Roman" panose="02020603050405020304" pitchFamily="18" charset="0"/>
                <a:cs typeface="Times New Roman" panose="02020603050405020304" pitchFamily="18" charset="0"/>
              </a:rPr>
              <a:t> – </a:t>
            </a:r>
            <a:r>
              <a:rPr lang="ru-RU" sz="1481" b="1" dirty="0">
                <a:solidFill>
                  <a:srgbClr val="7030A0"/>
                </a:solidFill>
                <a:latin typeface="Times New Roman" panose="02020603050405020304" pitchFamily="18" charset="0"/>
                <a:cs typeface="Times New Roman" panose="02020603050405020304" pitchFamily="18" charset="0"/>
              </a:rPr>
              <a:t>16 леев</a:t>
            </a:r>
            <a:r>
              <a:rPr lang="ru-RU" sz="1481" b="1" dirty="0">
                <a:latin typeface="Times New Roman" panose="02020603050405020304" pitchFamily="18" charset="0"/>
                <a:cs typeface="Times New Roman" panose="02020603050405020304" pitchFamily="18" charset="0"/>
              </a:rPr>
              <a:t>;</a:t>
            </a:r>
          </a:p>
          <a:p>
            <a:pPr algn="l"/>
            <a:r>
              <a:rPr lang="ru-RU" sz="1481" b="1" dirty="0">
                <a:latin typeface="Times New Roman" panose="02020603050405020304" pitchFamily="18" charset="0"/>
                <a:cs typeface="Times New Roman" panose="02020603050405020304" pitchFamily="18" charset="0"/>
              </a:rPr>
              <a:t>5) </a:t>
            </a:r>
            <a:r>
              <a:rPr lang="ru-RU" sz="1481" dirty="0">
                <a:latin typeface="Times New Roman" panose="02020603050405020304" pitchFamily="18" charset="0"/>
                <a:cs typeface="Times New Roman" panose="02020603050405020304" pitchFamily="18" charset="0"/>
              </a:rPr>
              <a:t>за каждый 1 м</a:t>
            </a:r>
            <a:r>
              <a:rPr lang="ru-RU" sz="1481" baseline="30000" dirty="0">
                <a:latin typeface="Times New Roman" panose="02020603050405020304" pitchFamily="18" charset="0"/>
                <a:cs typeface="Times New Roman" panose="02020603050405020304" pitchFamily="18" charset="0"/>
              </a:rPr>
              <a:t>3</a:t>
            </a:r>
            <a:r>
              <a:rPr lang="ru-RU" sz="1481" dirty="0">
                <a:latin typeface="Times New Roman" panose="02020603050405020304" pitchFamily="18" charset="0"/>
                <a:cs typeface="Times New Roman" panose="02020603050405020304" pitchFamily="18" charset="0"/>
              </a:rPr>
              <a:t> питьевой воды, использованной в целях розлива</a:t>
            </a:r>
            <a:r>
              <a:rPr lang="ru-RU" sz="1481" b="1" dirty="0">
                <a:latin typeface="Times New Roman" panose="02020603050405020304" pitchFamily="18" charset="0"/>
                <a:cs typeface="Times New Roman" panose="02020603050405020304" pitchFamily="18" charset="0"/>
              </a:rPr>
              <a:t> – </a:t>
            </a:r>
            <a:r>
              <a:rPr lang="ru-RU" sz="1481" b="1" dirty="0">
                <a:solidFill>
                  <a:srgbClr val="7030A0"/>
                </a:solidFill>
                <a:latin typeface="Times New Roman" panose="02020603050405020304" pitchFamily="18" charset="0"/>
                <a:cs typeface="Times New Roman" panose="02020603050405020304" pitchFamily="18" charset="0"/>
              </a:rPr>
              <a:t>15,7 лея;</a:t>
            </a:r>
          </a:p>
          <a:p>
            <a:pPr algn="l"/>
            <a:r>
              <a:rPr lang="ru-RU" sz="1481" b="1" dirty="0">
                <a:latin typeface="Times New Roman" panose="02020603050405020304" pitchFamily="18" charset="0"/>
                <a:cs typeface="Times New Roman" panose="02020603050405020304" pitchFamily="18" charset="0"/>
              </a:rPr>
              <a:t>6) </a:t>
            </a:r>
            <a:r>
              <a:rPr lang="ru-RU" sz="1481" dirty="0">
                <a:latin typeface="Times New Roman" panose="02020603050405020304" pitchFamily="18" charset="0"/>
                <a:cs typeface="Times New Roman" panose="02020603050405020304" pitchFamily="18" charset="0"/>
              </a:rPr>
              <a:t>за каждые 10м</a:t>
            </a:r>
            <a:r>
              <a:rPr lang="ru-RU" sz="1481" baseline="30000" dirty="0">
                <a:latin typeface="Times New Roman" panose="02020603050405020304" pitchFamily="18" charset="0"/>
                <a:cs typeface="Times New Roman" panose="02020603050405020304" pitchFamily="18" charset="0"/>
              </a:rPr>
              <a:t>3</a:t>
            </a:r>
            <a:r>
              <a:rPr lang="ru-RU" sz="1481" dirty="0">
                <a:latin typeface="Times New Roman" panose="02020603050405020304" pitchFamily="18" charset="0"/>
                <a:cs typeface="Times New Roman" panose="02020603050405020304" pitchFamily="18" charset="0"/>
              </a:rPr>
              <a:t> воды, использованной гидроцентралями –</a:t>
            </a:r>
            <a:r>
              <a:rPr lang="ru-RU" sz="1481" b="1" dirty="0">
                <a:latin typeface="Times New Roman" panose="02020603050405020304" pitchFamily="18" charset="0"/>
                <a:cs typeface="Times New Roman" panose="02020603050405020304" pitchFamily="18" charset="0"/>
              </a:rPr>
              <a:t> </a:t>
            </a:r>
            <a:r>
              <a:rPr lang="ru-RU" sz="1481" b="1" dirty="0">
                <a:solidFill>
                  <a:srgbClr val="7030A0"/>
                </a:solidFill>
                <a:latin typeface="Times New Roman" panose="02020603050405020304" pitchFamily="18" charset="0"/>
                <a:cs typeface="Times New Roman" panose="02020603050405020304" pitchFamily="18" charset="0"/>
              </a:rPr>
              <a:t>0,06 лея.</a:t>
            </a:r>
          </a:p>
          <a:p>
            <a:pPr indent="414775" algn="just">
              <a:lnSpc>
                <a:spcPct val="110000"/>
              </a:lnSpc>
              <a:spcBef>
                <a:spcPts val="544"/>
              </a:spcBef>
            </a:pPr>
            <a:endParaRPr lang="ro-RO" sz="1481" dirty="0">
              <a:solidFill>
                <a:schemeClr val="accent1">
                  <a:lumMod val="50000"/>
                </a:schemeClr>
              </a:solidFill>
              <a:latin typeface="Times New Roman" panose="02020603050405020304" pitchFamily="18" charset="0"/>
              <a:cs typeface="Times New Roman" panose="02020603050405020304" pitchFamily="18" charset="0"/>
            </a:endParaRPr>
          </a:p>
          <a:p>
            <a:endParaRPr lang="ro-RO" sz="2177" dirty="0"/>
          </a:p>
        </p:txBody>
      </p:sp>
    </p:spTree>
    <p:extLst>
      <p:ext uri="{BB962C8B-B14F-4D97-AF65-F5344CB8AC3E}">
        <p14:creationId xmlns:p14="http://schemas.microsoft.com/office/powerpoint/2010/main" val="776912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17893" y="700522"/>
            <a:ext cx="6532969" cy="1256976"/>
          </a:xfrm>
          <a:prstGeom prst="rect">
            <a:avLst/>
          </a:prstGeom>
        </p:spPr>
        <p:txBody>
          <a:bodyPr vert="horz" lIns="75253" tIns="37626" rIns="75253" bIns="37626" rtlCol="0" anchor="b">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Порядок исчисления сбора за воду</a:t>
            </a:r>
          </a:p>
          <a:p>
            <a:endParaRPr lang="ro-RO" sz="3266" b="1"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1886883" y="1813310"/>
            <a:ext cx="7969570" cy="4618447"/>
          </a:xfrm>
          <a:prstGeom prst="rect">
            <a:avLst/>
          </a:prstGeom>
        </p:spPr>
        <p:txBody>
          <a:bodyPr vert="horz" lIns="75253" tIns="37626" rIns="75253" bIns="37626"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633" dirty="0">
                <a:latin typeface="Times New Roman" panose="02020603050405020304" pitchFamily="18" charset="0"/>
                <a:cs typeface="Times New Roman" panose="02020603050405020304" pitchFamily="18" charset="0"/>
              </a:rPr>
              <a:t>*Сбор за воду исчисляется самостоятельно субъектами налогообложения исходя из объема добытой и/или использованной воды, согласно данным измерительных приборов или, при отсутствии таковых, согласно нормам добычи и/или использования и ставки, установленной для соответствующей категории воды.</a:t>
            </a:r>
          </a:p>
          <a:p>
            <a:pPr algn="l">
              <a:lnSpc>
                <a:spcPct val="107000"/>
              </a:lnSpc>
            </a:pPr>
            <a:r>
              <a:rPr lang="ru-RU" sz="1633" dirty="0">
                <a:latin typeface="Times New Roman" panose="02020603050405020304" pitchFamily="18" charset="0"/>
                <a:ea typeface="Times New Roman" panose="02020603050405020304" pitchFamily="18" charset="0"/>
                <a:cs typeface="Times New Roman" panose="02020603050405020304" pitchFamily="18" charset="0"/>
              </a:rPr>
              <a:t>*</a:t>
            </a:r>
            <a:r>
              <a:rPr lang="ru-RU" sz="1633"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Разработка норм добычи и/или использования воды и контроль объема добытой воды осуществляются Агентством </a:t>
            </a:r>
            <a:r>
              <a:rPr lang="ru-RU" sz="1633"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Apele</a:t>
            </a:r>
            <a:r>
              <a:rPr lang="ru-RU" sz="1633"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33"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Moldovei</a:t>
            </a:r>
            <a:r>
              <a:rPr lang="ru-RU" sz="1633"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33" dirty="0">
                <a:latin typeface="Times New Roman" panose="02020603050405020304" pitchFamily="18" charset="0"/>
                <a:ea typeface="Times New Roman" panose="02020603050405020304" pitchFamily="18" charset="0"/>
                <a:cs typeface="Times New Roman" panose="02020603050405020304" pitchFamily="18" charset="0"/>
              </a:rPr>
              <a:t>[</a:t>
            </a:r>
            <a:r>
              <a:rPr lang="ru-RU" sz="1452" i="1" dirty="0">
                <a:latin typeface="Times New Roman" panose="02020603050405020304" pitchFamily="18" charset="0"/>
                <a:ea typeface="Times New Roman" panose="02020603050405020304" pitchFamily="18" charset="0"/>
                <a:cs typeface="Times New Roman" panose="02020603050405020304" pitchFamily="18" charset="0"/>
              </a:rPr>
              <a:t>Ст.305 ч.(2) изменена Законом N 356 от 29.12.2022, в силе с 01.01.2023</a:t>
            </a:r>
            <a:r>
              <a:rPr lang="ru-RU" sz="1633" dirty="0">
                <a:latin typeface="Times New Roman" panose="02020603050405020304" pitchFamily="18" charset="0"/>
                <a:ea typeface="Times New Roman" panose="02020603050405020304" pitchFamily="18" charset="0"/>
                <a:cs typeface="Times New Roman" panose="02020603050405020304" pitchFamily="18" charset="0"/>
              </a:rPr>
              <a:t>]</a:t>
            </a:r>
          </a:p>
          <a:p>
            <a:pPr indent="414775" algn="l">
              <a:lnSpc>
                <a:spcPct val="110000"/>
              </a:lnSpc>
              <a:spcBef>
                <a:spcPts val="544"/>
              </a:spcBef>
              <a:defRPr/>
            </a:pPr>
            <a:endParaRPr lang="ro-RO" sz="2631" dirty="0">
              <a:latin typeface="Times New Roman" pitchFamily="18" charset="0"/>
              <a:cs typeface="Times New Roman" pitchFamily="18" charset="0"/>
            </a:endParaRPr>
          </a:p>
          <a:p>
            <a:pPr>
              <a:lnSpc>
                <a:spcPct val="100000"/>
              </a:lnSpc>
              <a:spcBef>
                <a:spcPts val="0"/>
              </a:spcBef>
            </a:pPr>
            <a:endParaRPr lang="ro-RO" sz="2359" b="1" dirty="0">
              <a:solidFill>
                <a:prstClr val="black"/>
              </a:solidFill>
              <a:latin typeface="Times New Roman" panose="02020603050405020304" pitchFamily="18" charset="0"/>
              <a:cs typeface="Times New Roman" panose="02020603050405020304" pitchFamily="18" charset="0"/>
            </a:endParaRPr>
          </a:p>
          <a:p>
            <a:pPr algn="just"/>
            <a:endParaRPr lang="ro-RO" sz="2177" dirty="0">
              <a:latin typeface="Times New Roman" pitchFamily="18" charset="0"/>
              <a:cs typeface="Times New Roman" pitchFamily="18" charset="0"/>
            </a:endParaRPr>
          </a:p>
          <a:p>
            <a:endParaRPr lang="ro-RO" sz="998" dirty="0">
              <a:latin typeface="Times New Roman" pitchFamily="18" charset="0"/>
              <a:cs typeface="Times New Roman" pitchFamily="18" charset="0"/>
            </a:endParaRPr>
          </a:p>
        </p:txBody>
      </p:sp>
      <p:pic>
        <p:nvPicPr>
          <p:cNvPr id="4" name="Picture 4" descr="проценты иллюстрация штока. иллюстрации насчитывающей проценты - 21720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7824" y="4345182"/>
            <a:ext cx="2435057" cy="163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690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6363" y="584339"/>
            <a:ext cx="7154671" cy="474389"/>
          </a:xfrm>
          <a:prstGeom prst="rect">
            <a:avLst/>
          </a:prstGeom>
        </p:spPr>
        <p:txBody>
          <a:bodyPr vert="horz" lIns="75253" tIns="37626" rIns="75253" bIns="37626" rtlCol="0" anchor="b">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Налоговые льготы</a:t>
            </a:r>
            <a:endParaRPr lang="ro-RO"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1827025" y="1137105"/>
            <a:ext cx="9833752" cy="5063398"/>
          </a:xfrm>
          <a:prstGeom prst="rect">
            <a:avLst/>
          </a:prstGeom>
        </p:spPr>
        <p:txBody>
          <a:bodyPr vert="horz" lIns="75253" tIns="37626" rIns="75253" bIns="37626" rtlCol="0">
            <a:normAutofit fontScale="25000" lnSpcReduction="20000"/>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endParaRPr lang="ru-RU" sz="3629" b="1" dirty="0">
              <a:latin typeface="Times New Roman" panose="02020603050405020304" pitchFamily="18" charset="0"/>
              <a:cs typeface="Times New Roman" panose="02020603050405020304" pitchFamily="18" charset="0"/>
            </a:endParaRPr>
          </a:p>
          <a:p>
            <a:pPr algn="l"/>
            <a:r>
              <a:rPr lang="ru-RU" sz="5806" b="1" dirty="0">
                <a:solidFill>
                  <a:srgbClr val="7030A0"/>
                </a:solidFill>
                <a:latin typeface="Times New Roman" panose="02020603050405020304" pitchFamily="18" charset="0"/>
                <a:cs typeface="Times New Roman" panose="02020603050405020304" pitchFamily="18" charset="0"/>
              </a:rPr>
              <a:t>Сбор не взимается за:</a:t>
            </a:r>
          </a:p>
          <a:p>
            <a:pPr algn="l"/>
            <a:endParaRPr lang="ru-RU" sz="5806" b="1" dirty="0">
              <a:latin typeface="Times New Roman" panose="02020603050405020304" pitchFamily="18" charset="0"/>
              <a:cs typeface="Times New Roman" panose="02020603050405020304" pitchFamily="18" charset="0"/>
            </a:endParaRPr>
          </a:p>
          <a:p>
            <a:pPr algn="l"/>
            <a:r>
              <a:rPr lang="ru-RU" sz="5806" dirty="0">
                <a:latin typeface="Times New Roman" panose="02020603050405020304" pitchFamily="18" charset="0"/>
                <a:cs typeface="Times New Roman" panose="02020603050405020304" pitchFamily="18" charset="0"/>
              </a:rPr>
              <a:t>a) воду, добытую из недр попутно с добычей полезных ископаемых или в целях предупреждения (ликвидации) вредного воздействия этих вод;</a:t>
            </a:r>
          </a:p>
          <a:p>
            <a:pPr algn="l"/>
            <a:r>
              <a:rPr lang="ru-RU" sz="5806" dirty="0">
                <a:latin typeface="Times New Roman" panose="02020603050405020304" pitchFamily="18" charset="0"/>
                <a:cs typeface="Times New Roman" panose="02020603050405020304" pitchFamily="18" charset="0"/>
              </a:rPr>
              <a:t>b) воду, добытую и поставленную, непосредственно или через хозяйствующие субъекты, населению, публичным органам и органам, финансируемым из средств бюджетов всех уровней;</a:t>
            </a:r>
          </a:p>
          <a:p>
            <a:pPr algn="l"/>
            <a:r>
              <a:rPr lang="ru-RU" sz="5806" dirty="0">
                <a:latin typeface="Times New Roman" panose="02020603050405020304" pitchFamily="18" charset="0"/>
                <a:cs typeface="Times New Roman" panose="02020603050405020304" pitchFamily="18" charset="0"/>
              </a:rPr>
              <a:t>с) воду, добытую для тушения пожаров или поданную в этих целях непосредственно или через хозяйствующие субъекты;</a:t>
            </a:r>
          </a:p>
          <a:p>
            <a:pPr algn="l"/>
            <a:r>
              <a:rPr lang="ru-RU" sz="5806" dirty="0">
                <a:latin typeface="Times New Roman" panose="02020603050405020304" pitchFamily="18" charset="0"/>
                <a:cs typeface="Times New Roman" panose="02020603050405020304" pitchFamily="18" charset="0"/>
              </a:rPr>
              <a:t>d) воду, добытую предприятиями обществ слепых, глухих и инвалидов, а также государственными медико-санитарными учреждениями или поданную им непосредственно или через хозяйствующие субъекты;</a:t>
            </a:r>
          </a:p>
          <a:p>
            <a:pPr algn="l"/>
            <a:r>
              <a:rPr lang="ru-RU" sz="5806" dirty="0">
                <a:latin typeface="Times New Roman" panose="02020603050405020304" pitchFamily="18" charset="0"/>
                <a:cs typeface="Times New Roman" panose="02020603050405020304" pitchFamily="18" charset="0"/>
              </a:rPr>
              <a:t>е) воду, добытую предприятиями пенитенциарной системы или поданную им непосредственно или через хозяйствующие субъекты.</a:t>
            </a:r>
          </a:p>
          <a:p>
            <a:pPr algn="l"/>
            <a:endParaRPr lang="ru-RU" sz="5806" dirty="0">
              <a:latin typeface="Times New Roman" panose="02020603050405020304" pitchFamily="18" charset="0"/>
              <a:cs typeface="Times New Roman" panose="02020603050405020304" pitchFamily="18" charset="0"/>
            </a:endParaRPr>
          </a:p>
          <a:p>
            <a:pPr algn="l"/>
            <a:r>
              <a:rPr lang="ru-RU" sz="5806" dirty="0">
                <a:latin typeface="Times New Roman" panose="02020603050405020304" pitchFamily="18" charset="0"/>
                <a:cs typeface="Times New Roman" panose="02020603050405020304" pitchFamily="18" charset="0"/>
              </a:rPr>
              <a:t>_______________________</a:t>
            </a:r>
          </a:p>
          <a:p>
            <a:pPr algn="l"/>
            <a:r>
              <a:rPr lang="ru-RU" sz="5806" i="1" dirty="0">
                <a:solidFill>
                  <a:srgbClr val="7030A0"/>
                </a:solidFill>
                <a:latin typeface="Times New Roman" panose="02020603050405020304" pitchFamily="18" charset="0"/>
                <a:cs typeface="Times New Roman" panose="02020603050405020304" pitchFamily="18" charset="0"/>
              </a:rPr>
              <a:t>Информация об объеме воды, поставляемой в целях, указанных в </a:t>
            </a:r>
            <a:r>
              <a:rPr lang="ru-RU" sz="5806" i="1" dirty="0" err="1">
                <a:solidFill>
                  <a:srgbClr val="7030A0"/>
                </a:solidFill>
                <a:latin typeface="Times New Roman" panose="02020603050405020304" pitchFamily="18" charset="0"/>
                <a:cs typeface="Times New Roman" panose="02020603050405020304" pitchFamily="18" charset="0"/>
              </a:rPr>
              <a:t>лит.b</a:t>
            </a:r>
            <a:r>
              <a:rPr lang="ru-RU" sz="5806" i="1" dirty="0">
                <a:solidFill>
                  <a:srgbClr val="7030A0"/>
                </a:solidFill>
                <a:latin typeface="Times New Roman" panose="02020603050405020304" pitchFamily="18" charset="0"/>
                <a:cs typeface="Times New Roman" panose="02020603050405020304" pitchFamily="18" charset="0"/>
              </a:rPr>
              <a:t>), c), d) и e) ст.306 Налогового кодекса</a:t>
            </a:r>
            <a:r>
              <a:rPr lang="ru-RU" sz="5806" i="1" dirty="0">
                <a:latin typeface="Times New Roman" panose="02020603050405020304" pitchFamily="18" charset="0"/>
                <a:cs typeface="Times New Roman" panose="02020603050405020304" pitchFamily="18" charset="0"/>
              </a:rPr>
              <a:t>,</a:t>
            </a:r>
            <a:r>
              <a:rPr lang="ru-RU" sz="5806" dirty="0">
                <a:latin typeface="Times New Roman" panose="02020603050405020304" pitchFamily="18" charset="0"/>
                <a:cs typeface="Times New Roman" panose="02020603050405020304" pitchFamily="18" charset="0"/>
              </a:rPr>
              <a:t> представляется хозяйствующими субъектами, являющимися посредниками в водоснабжении в целях, указанных в </a:t>
            </a:r>
            <a:r>
              <a:rPr lang="ru-RU" sz="5806" dirty="0" err="1">
                <a:latin typeface="Times New Roman" panose="02020603050405020304" pitchFamily="18" charset="0"/>
                <a:cs typeface="Times New Roman" panose="02020603050405020304" pitchFamily="18" charset="0"/>
              </a:rPr>
              <a:t>лит.b</a:t>
            </a:r>
            <a:r>
              <a:rPr lang="ru-RU" sz="5806" dirty="0">
                <a:latin typeface="Times New Roman" panose="02020603050405020304" pitchFamily="18" charset="0"/>
                <a:cs typeface="Times New Roman" panose="02020603050405020304" pitchFamily="18" charset="0"/>
              </a:rPr>
              <a:t>), c), d) и e) статьи 306 Налогового кодекса, ежеквартально до 5-го числа месяца, следующего за отчетным кварталом, субъекту налогообложения, добывающего и подающего воду соответствующему хозяйствующему субъекту в форме, утвержденной Приказом ГГНИ №</a:t>
            </a:r>
            <a:r>
              <a:rPr lang="ru-RU" sz="5806" dirty="0">
                <a:latin typeface="Times New Roman" panose="02020603050405020304" pitchFamily="18" charset="0"/>
                <a:cs typeface="Times New Roman" panose="02020603050405020304" pitchFamily="18" charset="0"/>
                <a:hlinkClick r:id="" action="ppaction://hlinkfile"/>
              </a:rPr>
              <a:t> 533 </a:t>
            </a:r>
            <a:r>
              <a:rPr lang="ru-RU" sz="5267" dirty="0">
                <a:latin typeface="Times New Roman" panose="02020603050405020304" pitchFamily="18" charset="0"/>
                <a:cs typeface="Times New Roman" panose="02020603050405020304" pitchFamily="18" charset="0"/>
                <a:hlinkClick r:id="" action="ppaction://hlinkfile"/>
              </a:rPr>
              <a:t>от 26.06.2015 (</a:t>
            </a:r>
            <a:r>
              <a:rPr lang="ru-RU" sz="5267" dirty="0" err="1">
                <a:latin typeface="Times New Roman" panose="02020603050405020304" pitchFamily="18" charset="0"/>
                <a:cs typeface="Times New Roman" panose="02020603050405020304" pitchFamily="18" charset="0"/>
              </a:rPr>
              <a:t>Мониторул</a:t>
            </a:r>
            <a:r>
              <a:rPr lang="ru-RU" sz="5267" dirty="0">
                <a:latin typeface="Times New Roman" panose="02020603050405020304" pitchFamily="18" charset="0"/>
                <a:cs typeface="Times New Roman" panose="02020603050405020304" pitchFamily="18" charset="0"/>
              </a:rPr>
              <a:t> </a:t>
            </a:r>
            <a:r>
              <a:rPr lang="ru-RU" sz="5267" dirty="0" err="1">
                <a:latin typeface="Times New Roman" panose="02020603050405020304" pitchFamily="18" charset="0"/>
                <a:cs typeface="Times New Roman" panose="02020603050405020304" pitchFamily="18" charset="0"/>
              </a:rPr>
              <a:t>Офичиал</a:t>
            </a:r>
            <a:r>
              <a:rPr lang="ru-RU" sz="5267" dirty="0">
                <a:latin typeface="Times New Roman" panose="02020603050405020304" pitchFamily="18" charset="0"/>
                <a:cs typeface="Times New Roman" panose="02020603050405020304" pitchFamily="18" charset="0"/>
              </a:rPr>
              <a:t> ал </a:t>
            </a:r>
            <a:r>
              <a:rPr lang="ru-RU" sz="5267" dirty="0" err="1">
                <a:latin typeface="Times New Roman" panose="02020603050405020304" pitchFamily="18" charset="0"/>
                <a:cs typeface="Times New Roman" panose="02020603050405020304" pitchFamily="18" charset="0"/>
              </a:rPr>
              <a:t>Р.Молдова</a:t>
            </a:r>
            <a:r>
              <a:rPr lang="ru-RU" sz="5267" dirty="0">
                <a:latin typeface="Times New Roman" panose="02020603050405020304" pitchFamily="18" charset="0"/>
                <a:cs typeface="Times New Roman" panose="02020603050405020304" pitchFamily="18" charset="0"/>
              </a:rPr>
              <a:t> № 166-176 ст. 1178 от 03.07.2015)</a:t>
            </a:r>
          </a:p>
          <a:p>
            <a:r>
              <a:rPr lang="ru-RU" sz="5267" dirty="0">
                <a:latin typeface="Times New Roman" panose="02020603050405020304" pitchFamily="18" charset="0"/>
                <a:cs typeface="Times New Roman" panose="02020603050405020304" pitchFamily="18" charset="0"/>
              </a:rPr>
              <a:t/>
            </a:r>
            <a:br>
              <a:rPr lang="ru-RU" sz="5267" dirty="0">
                <a:latin typeface="Times New Roman" panose="02020603050405020304" pitchFamily="18" charset="0"/>
                <a:cs typeface="Times New Roman" panose="02020603050405020304" pitchFamily="18" charset="0"/>
              </a:rPr>
            </a:br>
            <a:endParaRPr lang="ro-RO" sz="5267" dirty="0">
              <a:latin typeface="Times New Roman" pitchFamily="18" charset="0"/>
              <a:cs typeface="Times New Roman" pitchFamily="18" charset="0"/>
            </a:endParaRPr>
          </a:p>
        </p:txBody>
      </p:sp>
    </p:spTree>
    <p:extLst>
      <p:ext uri="{BB962C8B-B14F-4D97-AF65-F5344CB8AC3E}">
        <p14:creationId xmlns:p14="http://schemas.microsoft.com/office/powerpoint/2010/main" val="130659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56036" y="423128"/>
            <a:ext cx="7154671" cy="783891"/>
          </a:xfrm>
          <a:prstGeom prst="rect">
            <a:avLst/>
          </a:prstGeom>
        </p:spPr>
        <p:txBody>
          <a:bodyPr vert="horz" lIns="75253" tIns="37626" rIns="75253" bIns="3762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540" b="1" i="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Сбор за добычу полезных ископаемых</a:t>
            </a:r>
            <a:endParaRPr lang="ro-RO" sz="2540" b="1" i="1" dirty="0">
              <a:solidFill>
                <a:srgbClr val="7030A0"/>
              </a:solidFill>
              <a:effectLst>
                <a:outerShdw blurRad="38100" dist="38100" dir="2700000" algn="tl">
                  <a:srgbClr val="000000">
                    <a:alpha val="43137"/>
                  </a:srgbClr>
                </a:outerShdw>
              </a:effectLst>
            </a:endParaRPr>
          </a:p>
        </p:txBody>
      </p:sp>
      <p:sp>
        <p:nvSpPr>
          <p:cNvPr id="3" name="Content Placeholder 2"/>
          <p:cNvSpPr txBox="1">
            <a:spLocks/>
          </p:cNvSpPr>
          <p:nvPr/>
        </p:nvSpPr>
        <p:spPr>
          <a:xfrm>
            <a:off x="1716356" y="1764618"/>
            <a:ext cx="8623415" cy="3614179"/>
          </a:xfrm>
          <a:prstGeom prst="rect">
            <a:avLst/>
          </a:prstGeom>
        </p:spPr>
        <p:txBody>
          <a:bodyPr vert="horz" lIns="75253" tIns="37626" rIns="75253" bIns="3762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646" b="1" dirty="0">
                <a:latin typeface="Times New Roman" panose="02020603050405020304" pitchFamily="18" charset="0"/>
                <a:cs typeface="Times New Roman" panose="02020603050405020304" pitchFamily="18" charset="0"/>
              </a:rPr>
              <a:t>Субъекты налогообложения</a:t>
            </a:r>
            <a:r>
              <a:rPr lang="ru-RU" sz="1646" dirty="0">
                <a:latin typeface="Times New Roman" panose="02020603050405020304" pitchFamily="18" charset="0"/>
                <a:cs typeface="Times New Roman" panose="02020603050405020304" pitchFamily="18" charset="0"/>
              </a:rPr>
              <a:t>: </a:t>
            </a:r>
            <a:r>
              <a:rPr lang="ru-RU" sz="1646" dirty="0" err="1">
                <a:latin typeface="Times New Roman" panose="02020603050405020304" pitchFamily="18" charset="0"/>
                <a:cs typeface="Times New Roman" panose="02020603050405020304" pitchFamily="18" charset="0"/>
              </a:rPr>
              <a:t>недропользователи</a:t>
            </a:r>
            <a:r>
              <a:rPr lang="ru-RU" sz="1646" dirty="0">
                <a:latin typeface="Times New Roman" panose="02020603050405020304" pitchFamily="18" charset="0"/>
                <a:cs typeface="Times New Roman" panose="02020603050405020304" pitchFamily="18" charset="0"/>
              </a:rPr>
              <a:t> – физические лица, которые осуществляют предпринимательскую деятельность, и юридические лица, занимающиеся добычей полезных ископаемых.</a:t>
            </a:r>
          </a:p>
          <a:p>
            <a:pPr algn="l"/>
            <a:r>
              <a:rPr lang="ru-RU" sz="1646" b="1" dirty="0">
                <a:latin typeface="Times New Roman" panose="02020603050405020304" pitchFamily="18" charset="0"/>
                <a:cs typeface="Times New Roman" panose="02020603050405020304" pitchFamily="18" charset="0"/>
              </a:rPr>
              <a:t>Объекты налогообложения</a:t>
            </a:r>
            <a:r>
              <a:rPr lang="ru-RU" sz="1646" dirty="0">
                <a:latin typeface="Times New Roman" panose="02020603050405020304" pitchFamily="18" charset="0"/>
                <a:cs typeface="Times New Roman" panose="02020603050405020304" pitchFamily="18" charset="0"/>
              </a:rPr>
              <a:t>: </a:t>
            </a:r>
            <a:r>
              <a:rPr lang="ru-RU" sz="1646" i="1" dirty="0">
                <a:solidFill>
                  <a:srgbClr val="7030A0"/>
                </a:solidFill>
                <a:latin typeface="Times New Roman" panose="02020603050405020304" pitchFamily="18" charset="0"/>
                <a:cs typeface="Times New Roman" panose="02020603050405020304" pitchFamily="18" charset="0"/>
              </a:rPr>
              <a:t>объем полезных ископаемых, добытых за отчетный квартал.</a:t>
            </a:r>
            <a:br>
              <a:rPr lang="ru-RU" sz="1646" i="1" dirty="0">
                <a:solidFill>
                  <a:srgbClr val="7030A0"/>
                </a:solidFill>
                <a:latin typeface="Times New Roman" panose="02020603050405020304" pitchFamily="18" charset="0"/>
                <a:cs typeface="Times New Roman" panose="02020603050405020304" pitchFamily="18" charset="0"/>
              </a:rPr>
            </a:br>
            <a:endParaRPr lang="ru-RU" sz="1646" i="1" dirty="0">
              <a:solidFill>
                <a:srgbClr val="7030A0"/>
              </a:solidFill>
              <a:latin typeface="Times New Roman" panose="02020603050405020304" pitchFamily="18" charset="0"/>
              <a:cs typeface="Times New Roman" panose="02020603050405020304" pitchFamily="18" charset="0"/>
            </a:endParaRPr>
          </a:p>
          <a:p>
            <a:pPr indent="414775" algn="just"/>
            <a:endParaRPr lang="ru-RU" sz="2177" b="1" dirty="0">
              <a:latin typeface="Times New Roman" panose="02020603050405020304" pitchFamily="18" charset="0"/>
              <a:cs typeface="Times New Roman" panose="02020603050405020304" pitchFamily="18" charset="0"/>
            </a:endParaRPr>
          </a:p>
          <a:p>
            <a:pPr indent="414775" algn="just"/>
            <a:endParaRPr lang="ru-RU" sz="2177" b="1" dirty="0">
              <a:latin typeface="Times New Roman" panose="02020603050405020304" pitchFamily="18" charset="0"/>
              <a:cs typeface="Times New Roman" panose="02020603050405020304" pitchFamily="18" charset="0"/>
            </a:endParaRPr>
          </a:p>
          <a:p>
            <a:pPr indent="414775" algn="just"/>
            <a:endParaRPr lang="ru-RU" sz="2177" b="1" dirty="0">
              <a:latin typeface="Times New Roman" panose="02020603050405020304" pitchFamily="18" charset="0"/>
              <a:cs typeface="Times New Roman" panose="02020603050405020304" pitchFamily="18" charset="0"/>
            </a:endParaRPr>
          </a:p>
          <a:p>
            <a:pPr indent="414775"/>
            <a:endParaRPr lang="ro-RO" sz="2177" dirty="0">
              <a:latin typeface="Times New Roman" panose="02020603050405020304" pitchFamily="18" charset="0"/>
              <a:cs typeface="Times New Roman" panose="02020603050405020304" pitchFamily="18" charset="0"/>
            </a:endParaRPr>
          </a:p>
          <a:p>
            <a:pPr indent="414775">
              <a:spcBef>
                <a:spcPts val="544"/>
              </a:spcBef>
            </a:pPr>
            <a:endParaRPr lang="ro-RO" sz="2177" dirty="0">
              <a:latin typeface="Times New Roman" panose="02020603050405020304" pitchFamily="18" charset="0"/>
              <a:cs typeface="Times New Roman" panose="02020603050405020304" pitchFamily="18" charset="0"/>
            </a:endParaRPr>
          </a:p>
          <a:p>
            <a:pPr indent="414775">
              <a:spcBef>
                <a:spcPts val="544"/>
              </a:spcBef>
            </a:pPr>
            <a:endParaRPr lang="ro-RO" sz="2177" dirty="0">
              <a:latin typeface="Times New Roman" panose="02020603050405020304" pitchFamily="18" charset="0"/>
              <a:cs typeface="Times New Roman" panose="02020603050405020304" pitchFamily="18" charset="0"/>
            </a:endParaRPr>
          </a:p>
          <a:p>
            <a:pPr indent="414775">
              <a:spcBef>
                <a:spcPts val="544"/>
              </a:spcBef>
            </a:pPr>
            <a:endParaRPr lang="ro-RO" sz="2177"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6701856" y="2879816"/>
            <a:ext cx="5004580" cy="3346813"/>
          </a:xfrm>
          <a:prstGeom prst="rect">
            <a:avLst/>
          </a:prstGeom>
        </p:spPr>
      </p:pic>
    </p:spTree>
    <p:extLst>
      <p:ext uri="{BB962C8B-B14F-4D97-AF65-F5344CB8AC3E}">
        <p14:creationId xmlns:p14="http://schemas.microsoft.com/office/powerpoint/2010/main" val="620921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645079" y="992777"/>
            <a:ext cx="8084521" cy="853440"/>
          </a:xfrm>
          <a:prstGeom prst="rect">
            <a:avLst/>
          </a:prstGeom>
        </p:spPr>
        <p:txBody>
          <a:bodyPr vert="horz" lIns="82953" tIns="41476" rIns="82953" bIns="4147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defTabSz="819314">
              <a:lnSpc>
                <a:spcPct val="100000"/>
              </a:lnSpc>
              <a:spcBef>
                <a:spcPts val="0"/>
              </a:spcBef>
            </a:pPr>
            <a:r>
              <a:rPr lang="ru-RU" sz="1814"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Ставки сбора за добычу полезных ископаемых</a:t>
            </a:r>
            <a:r>
              <a:rPr lang="en-US" sz="1814" b="1" i="1"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1814" b="1" i="1" dirty="0">
                <a:solidFill>
                  <a:srgbClr val="C00000"/>
                </a:solidFill>
                <a:latin typeface="Times New Roman" pitchFamily="18" charset="0"/>
                <a:ea typeface="+mn-ea"/>
                <a:cs typeface="Times New Roman" pitchFamily="18" charset="0"/>
              </a:rPr>
              <a:t/>
            </a:r>
            <a:br>
              <a:rPr lang="en-US" sz="1814" b="1" i="1" dirty="0">
                <a:solidFill>
                  <a:srgbClr val="C00000"/>
                </a:solidFill>
                <a:latin typeface="Times New Roman" pitchFamily="18" charset="0"/>
                <a:ea typeface="+mn-ea"/>
                <a:cs typeface="Times New Roman" pitchFamily="18" charset="0"/>
              </a:rPr>
            </a:br>
            <a:r>
              <a:rPr lang="ru-RU" sz="1814" b="1" i="1"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согласно приложению № 2 к разделу </a:t>
            </a:r>
            <a:r>
              <a:rPr lang="ro-RO" sz="1814"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VIII </a:t>
            </a:r>
            <a:r>
              <a:rPr lang="ru-RU" sz="1814"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Налогового кодекса</a:t>
            </a:r>
            <a:r>
              <a:rPr lang="ro-RO" sz="1814" i="1" dirty="0">
                <a:solidFill>
                  <a:srgbClr val="C00000"/>
                </a:solidFill>
                <a:latin typeface="Calibri" panose="020F0502020204030204"/>
                <a:ea typeface="+mn-ea"/>
                <a:cs typeface="+mn-cs"/>
              </a:rPr>
              <a:t/>
            </a:r>
            <a:br>
              <a:rPr lang="ro-RO" sz="1814" i="1" dirty="0">
                <a:solidFill>
                  <a:srgbClr val="C00000"/>
                </a:solidFill>
                <a:latin typeface="Calibri" panose="020F0502020204030204"/>
                <a:ea typeface="+mn-ea"/>
                <a:cs typeface="+mn-cs"/>
              </a:rPr>
            </a:br>
            <a:endParaRPr lang="ru-RU" sz="6000" i="1" dirty="0">
              <a:solidFill>
                <a:srgbClr val="C00000"/>
              </a:solidFill>
            </a:endParaRPr>
          </a:p>
        </p:txBody>
      </p:sp>
      <p:graphicFrame>
        <p:nvGraphicFramePr>
          <p:cNvPr id="3" name="Объект 4"/>
          <p:cNvGraphicFramePr>
            <a:graphicFrameLocks/>
          </p:cNvGraphicFramePr>
          <p:nvPr>
            <p:extLst>
              <p:ext uri="{D42A27DB-BD31-4B8C-83A1-F6EECF244321}">
                <p14:modId xmlns:p14="http://schemas.microsoft.com/office/powerpoint/2010/main" val="1218639617"/>
              </p:ext>
            </p:extLst>
          </p:nvPr>
        </p:nvGraphicFramePr>
        <p:xfrm>
          <a:off x="1933304" y="1254035"/>
          <a:ext cx="8490856" cy="5277394"/>
        </p:xfrm>
        <a:graphic>
          <a:graphicData uri="http://schemas.openxmlformats.org/drawingml/2006/table">
            <a:tbl>
              <a:tblPr/>
              <a:tblGrid>
                <a:gridCol w="601103">
                  <a:extLst>
                    <a:ext uri="{9D8B030D-6E8A-4147-A177-3AD203B41FA5}">
                      <a16:colId xmlns:a16="http://schemas.microsoft.com/office/drawing/2014/main" val="738584741"/>
                    </a:ext>
                  </a:extLst>
                </a:gridCol>
                <a:gridCol w="3972201">
                  <a:extLst>
                    <a:ext uri="{9D8B030D-6E8A-4147-A177-3AD203B41FA5}">
                      <a16:colId xmlns:a16="http://schemas.microsoft.com/office/drawing/2014/main" val="3661664666"/>
                    </a:ext>
                  </a:extLst>
                </a:gridCol>
                <a:gridCol w="1692777">
                  <a:extLst>
                    <a:ext uri="{9D8B030D-6E8A-4147-A177-3AD203B41FA5}">
                      <a16:colId xmlns:a16="http://schemas.microsoft.com/office/drawing/2014/main" val="68782155"/>
                    </a:ext>
                  </a:extLst>
                </a:gridCol>
                <a:gridCol w="2224775">
                  <a:extLst>
                    <a:ext uri="{9D8B030D-6E8A-4147-A177-3AD203B41FA5}">
                      <a16:colId xmlns:a16="http://schemas.microsoft.com/office/drawing/2014/main" val="1693780608"/>
                    </a:ext>
                  </a:extLst>
                </a:gridCol>
              </a:tblGrid>
              <a:tr h="140070">
                <a:tc gridSpan="4">
                  <a:txBody>
                    <a:bodyPr/>
                    <a:lstStyle/>
                    <a:p>
                      <a:pPr indent="0" algn="ctr" fontAlgn="t">
                        <a:spcBef>
                          <a:spcPts val="0"/>
                        </a:spcBef>
                        <a:spcAft>
                          <a:spcPts val="0"/>
                        </a:spcAft>
                      </a:pPr>
                      <a:endParaRPr lang="ru-RU" sz="500" dirty="0">
                        <a:effectLst/>
                      </a:endParaRPr>
                    </a:p>
                  </a:txBody>
                  <a:tcPr marL="17988" marR="17988" marT="8995" marB="8995">
                    <a:lnL>
                      <a:noFill/>
                    </a:lnL>
                    <a:lnR>
                      <a:noFill/>
                    </a:lnR>
                    <a:lnT>
                      <a:noFill/>
                    </a:lnT>
                    <a:lnB w="952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59042919"/>
                  </a:ext>
                </a:extLst>
              </a:tr>
              <a:tr h="895746">
                <a:tc>
                  <a:txBody>
                    <a:bodyPr/>
                    <a:lstStyle/>
                    <a:p>
                      <a:pPr indent="0" algn="ctr" fontAlgn="t"/>
                      <a:r>
                        <a:rPr lang="ru-RU" sz="1000" b="1" dirty="0">
                          <a:effectLst/>
                          <a:latin typeface="Times New Roman" panose="02020603050405020304" pitchFamily="18" charset="0"/>
                          <a:cs typeface="Times New Roman" panose="02020603050405020304" pitchFamily="18" charset="0"/>
                        </a:rPr>
                        <a:t>№</a:t>
                      </a:r>
                      <a:br>
                        <a:rPr lang="ru-RU" sz="1000" b="1" dirty="0">
                          <a:effectLst/>
                          <a:latin typeface="Times New Roman" panose="02020603050405020304" pitchFamily="18" charset="0"/>
                          <a:cs typeface="Times New Roman" panose="02020603050405020304" pitchFamily="18" charset="0"/>
                        </a:rPr>
                      </a:br>
                      <a:r>
                        <a:rPr lang="ru-RU" sz="1000" b="1" dirty="0">
                          <a:effectLst/>
                          <a:latin typeface="Times New Roman" panose="02020603050405020304" pitchFamily="18" charset="0"/>
                          <a:cs typeface="Times New Roman" panose="02020603050405020304" pitchFamily="18" charset="0"/>
                        </a:rPr>
                        <a:t>п/п</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indent="0" algn="ctr" fontAlgn="t"/>
                      <a:r>
                        <a:rPr lang="ru-RU" sz="1000" b="1" dirty="0">
                          <a:effectLst/>
                          <a:latin typeface="Times New Roman" panose="02020603050405020304" pitchFamily="18" charset="0"/>
                          <a:cs typeface="Times New Roman" panose="02020603050405020304" pitchFamily="18" charset="0"/>
                        </a:rPr>
                        <a:t>Категория и тип полезного ископаемого</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indent="0" algn="ctr" fontAlgn="t"/>
                      <a:r>
                        <a:rPr lang="ru-RU" sz="1000" b="1" dirty="0">
                          <a:effectLst/>
                          <a:latin typeface="Times New Roman" panose="02020603050405020304" pitchFamily="18" charset="0"/>
                          <a:cs typeface="Times New Roman" panose="02020603050405020304" pitchFamily="18" charset="0"/>
                        </a:rPr>
                        <a:t>Единица</a:t>
                      </a:r>
                      <a:br>
                        <a:rPr lang="ru-RU" sz="1000" b="1" dirty="0">
                          <a:effectLst/>
                          <a:latin typeface="Times New Roman" panose="02020603050405020304" pitchFamily="18" charset="0"/>
                          <a:cs typeface="Times New Roman" panose="02020603050405020304" pitchFamily="18" charset="0"/>
                        </a:rPr>
                      </a:br>
                      <a:r>
                        <a:rPr lang="ru-RU" sz="1000" b="1" dirty="0">
                          <a:effectLst/>
                          <a:latin typeface="Times New Roman" panose="02020603050405020304" pitchFamily="18" charset="0"/>
                          <a:cs typeface="Times New Roman" panose="02020603050405020304" pitchFamily="18" charset="0"/>
                        </a:rPr>
                        <a:t>измерения</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indent="0" algn="ctr" fontAlgn="t"/>
                      <a:r>
                        <a:rPr lang="ru-RU" sz="1000" b="1" dirty="0">
                          <a:effectLst/>
                          <a:latin typeface="Times New Roman" panose="02020603050405020304" pitchFamily="18" charset="0"/>
                          <a:cs typeface="Times New Roman" panose="02020603050405020304" pitchFamily="18" charset="0"/>
                        </a:rPr>
                        <a:t>Ставка</a:t>
                      </a:r>
                      <a:br>
                        <a:rPr lang="ru-RU" sz="1000" b="1" dirty="0">
                          <a:effectLst/>
                          <a:latin typeface="Times New Roman" panose="02020603050405020304" pitchFamily="18" charset="0"/>
                          <a:cs typeface="Times New Roman" panose="02020603050405020304" pitchFamily="18" charset="0"/>
                        </a:rPr>
                      </a:br>
                      <a:r>
                        <a:rPr lang="ru-RU" sz="1000" b="1" dirty="0">
                          <a:effectLst/>
                          <a:latin typeface="Times New Roman" panose="02020603050405020304" pitchFamily="18" charset="0"/>
                          <a:cs typeface="Times New Roman" panose="02020603050405020304" pitchFamily="18" charset="0"/>
                        </a:rPr>
                        <a:t>сбора за</a:t>
                      </a:r>
                      <a:br>
                        <a:rPr lang="ru-RU" sz="1000" b="1" dirty="0">
                          <a:effectLst/>
                          <a:latin typeface="Times New Roman" panose="02020603050405020304" pitchFamily="18" charset="0"/>
                          <a:cs typeface="Times New Roman" panose="02020603050405020304" pitchFamily="18" charset="0"/>
                        </a:rPr>
                      </a:br>
                      <a:r>
                        <a:rPr lang="ru-RU" sz="1000" b="1" dirty="0">
                          <a:effectLst/>
                          <a:latin typeface="Times New Roman" panose="02020603050405020304" pitchFamily="18" charset="0"/>
                          <a:cs typeface="Times New Roman" panose="02020603050405020304" pitchFamily="18" charset="0"/>
                        </a:rPr>
                        <a:t>единицу</a:t>
                      </a:r>
                      <a:br>
                        <a:rPr lang="ru-RU" sz="1000" b="1" dirty="0">
                          <a:effectLst/>
                          <a:latin typeface="Times New Roman" panose="02020603050405020304" pitchFamily="18" charset="0"/>
                          <a:cs typeface="Times New Roman" panose="02020603050405020304" pitchFamily="18" charset="0"/>
                        </a:rPr>
                      </a:br>
                      <a:r>
                        <a:rPr lang="ru-RU" sz="1000" b="1" dirty="0">
                          <a:effectLst/>
                          <a:latin typeface="Times New Roman" panose="02020603050405020304" pitchFamily="18" charset="0"/>
                          <a:cs typeface="Times New Roman" panose="02020603050405020304" pitchFamily="18" charset="0"/>
                        </a:rPr>
                        <a:t>измерения,</a:t>
                      </a:r>
                      <a:br>
                        <a:rPr lang="ru-RU" sz="1000" b="1" dirty="0">
                          <a:effectLst/>
                          <a:latin typeface="Times New Roman" panose="02020603050405020304" pitchFamily="18" charset="0"/>
                          <a:cs typeface="Times New Roman" panose="02020603050405020304" pitchFamily="18" charset="0"/>
                        </a:rPr>
                      </a:br>
                      <a:r>
                        <a:rPr lang="ru-RU" sz="1000" b="1" dirty="0">
                          <a:effectLst/>
                          <a:latin typeface="Times New Roman" panose="02020603050405020304" pitchFamily="18" charset="0"/>
                          <a:cs typeface="Times New Roman" panose="02020603050405020304" pitchFamily="18" charset="0"/>
                        </a:rPr>
                        <a:t>леев</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3129558615"/>
                  </a:ext>
                </a:extLst>
              </a:tr>
              <a:tr h="195677">
                <a:tc>
                  <a:txBody>
                    <a:bodyPr/>
                    <a:lstStyle/>
                    <a:p>
                      <a:pPr indent="0" algn="ctr" fontAlgn="t"/>
                      <a:r>
                        <a:rPr lang="ru-RU" sz="1000" dirty="0">
                          <a:effectLst/>
                          <a:latin typeface="Times New Roman" panose="02020603050405020304" pitchFamily="18" charset="0"/>
                          <a:cs typeface="Times New Roman" panose="02020603050405020304" pitchFamily="18" charset="0"/>
                        </a:rPr>
                        <a:t>1</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Глина </a:t>
                      </a:r>
                      <a:r>
                        <a:rPr lang="ru-RU" sz="1000" dirty="0" err="1">
                          <a:effectLst/>
                          <a:latin typeface="Times New Roman" panose="02020603050405020304" pitchFamily="18" charset="0"/>
                          <a:cs typeface="Times New Roman" panose="02020603050405020304" pitchFamily="18" charset="0"/>
                        </a:rPr>
                        <a:t>бентонитовая</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a:effectLst/>
                          <a:latin typeface="Times New Roman" panose="02020603050405020304" pitchFamily="18" charset="0"/>
                          <a:cs typeface="Times New Roman" panose="02020603050405020304" pitchFamily="18" charset="0"/>
                        </a:rPr>
                        <a:t>тонна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21</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61022"/>
                  </a:ext>
                </a:extLst>
              </a:tr>
              <a:tr h="195677">
                <a:tc>
                  <a:txBody>
                    <a:bodyPr/>
                    <a:lstStyle/>
                    <a:p>
                      <a:pPr indent="0" algn="ctr" fontAlgn="t"/>
                      <a:r>
                        <a:rPr lang="ru-RU" sz="1000" dirty="0">
                          <a:effectLst/>
                          <a:latin typeface="Times New Roman" panose="02020603050405020304" pitchFamily="18" charset="0"/>
                          <a:cs typeface="Times New Roman" panose="02020603050405020304" pitchFamily="18" charset="0"/>
                        </a:rPr>
                        <a:t>2</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Известняк для производства извести</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12</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187812"/>
                  </a:ext>
                </a:extLst>
              </a:tr>
              <a:tr h="195677">
                <a:tc>
                  <a:txBody>
                    <a:bodyPr/>
                    <a:lstStyle/>
                    <a:p>
                      <a:pPr indent="0" algn="ctr" fontAlgn="t"/>
                      <a:r>
                        <a:rPr lang="ru-RU" sz="1000" dirty="0">
                          <a:effectLst/>
                          <a:latin typeface="Times New Roman" panose="02020603050405020304" pitchFamily="18" charset="0"/>
                          <a:cs typeface="Times New Roman" panose="02020603050405020304" pitchFamily="18" charset="0"/>
                        </a:rPr>
                        <a:t>3</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Кремнеземистый известняк</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a:effectLst/>
                          <a:latin typeface="Times New Roman" panose="02020603050405020304" pitchFamily="18" charset="0"/>
                          <a:cs typeface="Times New Roman" panose="02020603050405020304" pitchFamily="18" charset="0"/>
                        </a:rPr>
                        <a:t>тонна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12</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05022"/>
                  </a:ext>
                </a:extLst>
              </a:tr>
              <a:tr h="348801">
                <a:tc>
                  <a:txBody>
                    <a:bodyPr/>
                    <a:lstStyle/>
                    <a:p>
                      <a:pPr indent="0" algn="ctr" fontAlgn="t"/>
                      <a:r>
                        <a:rPr lang="ru-RU" sz="1000" dirty="0">
                          <a:effectLst/>
                          <a:latin typeface="Times New Roman" panose="02020603050405020304" pitchFamily="18" charset="0"/>
                          <a:cs typeface="Times New Roman" panose="02020603050405020304" pitchFamily="18" charset="0"/>
                        </a:rPr>
                        <a:t>4</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Газ горючий (свободный, растворенный в нефти)</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150</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954053"/>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5</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Гипс</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a:effectLst/>
                          <a:latin typeface="Times New Roman" panose="02020603050405020304" pitchFamily="18" charset="0"/>
                          <a:cs typeface="Times New Roman" panose="02020603050405020304" pitchFamily="18" charset="0"/>
                        </a:rPr>
                        <a:t>тонна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21</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778943"/>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6</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Песчано-гравийные породы</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12</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05029"/>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7</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Формовочные материалы (песок, глина)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тонна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18</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205569"/>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8</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Известняк для сахарной промышленности</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тонна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12</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187929"/>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9</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Кремнистое сырье (диатомит, трепел)</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12</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188173"/>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10</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Керамическое сырье (глина, суглинок)</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18</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32517"/>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11</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Цементное сырье (известняк, глина)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тонна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12</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495443"/>
                  </a:ext>
                </a:extLst>
              </a:tr>
              <a:tr h="370695">
                <a:tc>
                  <a:txBody>
                    <a:bodyPr/>
                    <a:lstStyle/>
                    <a:p>
                      <a:pPr indent="0" algn="ctr" fontAlgn="t"/>
                      <a:r>
                        <a:rPr lang="ru-RU" sz="1000">
                          <a:effectLst/>
                          <a:latin typeface="Times New Roman" panose="02020603050405020304" pitchFamily="18" charset="0"/>
                          <a:cs typeface="Times New Roman" panose="02020603050405020304" pitchFamily="18" charset="0"/>
                        </a:rPr>
                        <a:t>12</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Кирпично-черепичное сырье (глина, суглинок, песок-</a:t>
                      </a:r>
                      <a:r>
                        <a:rPr lang="ru-RU" sz="1000" dirty="0" err="1">
                          <a:effectLst/>
                          <a:latin typeface="Times New Roman" panose="02020603050405020304" pitchFamily="18" charset="0"/>
                          <a:cs typeface="Times New Roman" panose="02020603050405020304" pitchFamily="18" charset="0"/>
                        </a:rPr>
                        <a:t>отощитель</a:t>
                      </a:r>
                      <a:r>
                        <a:rPr lang="ru-RU" sz="1000" dirty="0">
                          <a:effectLst/>
                          <a:latin typeface="Times New Roman" panose="02020603050405020304" pitchFamily="18" charset="0"/>
                          <a:cs typeface="Times New Roman" panose="02020603050405020304" pitchFamily="18" charset="0"/>
                        </a:rPr>
                        <a:t>)</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15</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330108"/>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13</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Стекольное сырье (песок)</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тонна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15</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669233"/>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14</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Керамзитовое сырье (глина, аргиллит)</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15</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085888"/>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15</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Песок для силикатных изделий</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15</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244915"/>
                  </a:ext>
                </a:extLst>
              </a:tr>
              <a:tr h="238126">
                <a:tc>
                  <a:txBody>
                    <a:bodyPr/>
                    <a:lstStyle/>
                    <a:p>
                      <a:pPr indent="0" algn="ctr" fontAlgn="t"/>
                      <a:r>
                        <a:rPr lang="ru-RU" sz="1000">
                          <a:effectLst/>
                          <a:latin typeface="Times New Roman" panose="02020603050405020304" pitchFamily="18" charset="0"/>
                          <a:cs typeface="Times New Roman" panose="02020603050405020304" pitchFamily="18" charset="0"/>
                        </a:rPr>
                        <a:t>16</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Нефть (геологические и извлекаемые запасы)</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тонна</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150</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841638"/>
                  </a:ext>
                </a:extLst>
              </a:tr>
              <a:tr h="348801">
                <a:tc>
                  <a:txBody>
                    <a:bodyPr/>
                    <a:lstStyle/>
                    <a:p>
                      <a:pPr indent="0" algn="ctr" fontAlgn="t"/>
                      <a:r>
                        <a:rPr lang="ru-RU" sz="1000" dirty="0">
                          <a:effectLst/>
                          <a:latin typeface="Times New Roman" panose="02020603050405020304" pitchFamily="18" charset="0"/>
                          <a:cs typeface="Times New Roman" panose="02020603050405020304" pitchFamily="18" charset="0"/>
                        </a:rPr>
                        <a:t>17</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Камень строительный (известняк, песчаник, гранит)</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15</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161954"/>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18</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Камень природный облицовочный (известняк, песчаник)</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48</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929484"/>
                  </a:ext>
                </a:extLst>
              </a:tr>
              <a:tr h="195677">
                <a:tc>
                  <a:txBody>
                    <a:bodyPr/>
                    <a:lstStyle/>
                    <a:p>
                      <a:pPr indent="0" algn="ctr" fontAlgn="t"/>
                      <a:r>
                        <a:rPr lang="ru-RU" sz="1000">
                          <a:effectLst/>
                          <a:latin typeface="Times New Roman" panose="02020603050405020304" pitchFamily="18" charset="0"/>
                          <a:cs typeface="Times New Roman" panose="02020603050405020304" pitchFamily="18" charset="0"/>
                        </a:rPr>
                        <a:t>19</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000" dirty="0">
                          <a:effectLst/>
                          <a:latin typeface="Times New Roman" panose="02020603050405020304" pitchFamily="18" charset="0"/>
                          <a:cs typeface="Times New Roman" panose="02020603050405020304" pitchFamily="18" charset="0"/>
                        </a:rPr>
                        <a:t>Известняк пильный для стеновых блоков</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a:effectLst/>
                          <a:latin typeface="Times New Roman" panose="02020603050405020304" pitchFamily="18" charset="0"/>
                          <a:cs typeface="Times New Roman" panose="02020603050405020304" pitchFamily="18" charset="0"/>
                        </a:rPr>
                        <a:t>куб. м</a:t>
                      </a: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000" dirty="0" smtClean="0">
                          <a:effectLst/>
                          <a:latin typeface="Times New Roman" panose="02020603050405020304" pitchFamily="18" charset="0"/>
                          <a:cs typeface="Times New Roman" panose="02020603050405020304" pitchFamily="18" charset="0"/>
                        </a:rPr>
                        <a:t>21</a:t>
                      </a:r>
                      <a:endParaRPr lang="ru-RU" sz="1000" dirty="0">
                        <a:effectLst/>
                        <a:latin typeface="Times New Roman" panose="02020603050405020304" pitchFamily="18" charset="0"/>
                        <a:cs typeface="Times New Roman" panose="02020603050405020304" pitchFamily="18" charset="0"/>
                      </a:endParaRPr>
                    </a:p>
                  </a:txBody>
                  <a:tcPr marL="17988" marR="17988" marT="8995" marB="8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656396"/>
                  </a:ext>
                </a:extLst>
              </a:tr>
            </a:tbl>
          </a:graphicData>
        </a:graphic>
      </p:graphicFrame>
    </p:spTree>
    <p:extLst>
      <p:ext uri="{BB962C8B-B14F-4D97-AF65-F5344CB8AC3E}">
        <p14:creationId xmlns:p14="http://schemas.microsoft.com/office/powerpoint/2010/main" val="2958752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08663" y="496389"/>
            <a:ext cx="5570055" cy="813336"/>
          </a:xfrm>
          <a:prstGeom prst="rect">
            <a:avLst/>
          </a:prstGeom>
        </p:spPr>
        <p:txBody>
          <a:bodyPr vert="horz" lIns="75253" tIns="37626" rIns="75253" bIns="3762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54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Порядок исчисления сбора за добычу полезных ископаемых</a:t>
            </a:r>
            <a:r>
              <a:rPr lang="pt-BR" sz="254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o-RO" sz="4355" b="1" i="1" dirty="0">
              <a:effectLst>
                <a:outerShdw blurRad="38100" dist="38100" dir="2700000" algn="tl">
                  <a:srgbClr val="000000">
                    <a:alpha val="43137"/>
                  </a:srgbClr>
                </a:outerShdw>
              </a:effectLst>
            </a:endParaRPr>
          </a:p>
        </p:txBody>
      </p:sp>
      <p:sp>
        <p:nvSpPr>
          <p:cNvPr id="3" name="Content Placeholder 2"/>
          <p:cNvSpPr txBox="1">
            <a:spLocks/>
          </p:cNvSpPr>
          <p:nvPr/>
        </p:nvSpPr>
        <p:spPr>
          <a:xfrm>
            <a:off x="1909913" y="1483932"/>
            <a:ext cx="5410359" cy="2368761"/>
          </a:xfrm>
          <a:prstGeom prst="rect">
            <a:avLst/>
          </a:prstGeom>
        </p:spPr>
        <p:txBody>
          <a:bodyPr vert="horz" lIns="75253" tIns="37626" rIns="75253" bIns="3762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5" algn="just"/>
            <a:endParaRPr lang="ru-RU" sz="1481" dirty="0">
              <a:latin typeface="Times New Roman" panose="02020603050405020304" pitchFamily="18" charset="0"/>
              <a:cs typeface="Times New Roman" panose="02020603050405020304" pitchFamily="18" charset="0"/>
            </a:endParaRPr>
          </a:p>
          <a:p>
            <a:pPr indent="414775" algn="just"/>
            <a:r>
              <a:rPr lang="ru-RU" sz="1481" dirty="0">
                <a:latin typeface="Times New Roman" panose="02020603050405020304" pitchFamily="18" charset="0"/>
                <a:cs typeface="Times New Roman" panose="02020603050405020304" pitchFamily="18" charset="0"/>
              </a:rPr>
              <a:t> Сбор исчисляется самостоятельно субъектом налогообложения </a:t>
            </a:r>
            <a:r>
              <a:rPr lang="ru-RU" sz="1481" b="1" dirty="0">
                <a:solidFill>
                  <a:srgbClr val="7030A0"/>
                </a:solidFill>
                <a:latin typeface="Times New Roman" panose="02020603050405020304" pitchFamily="18" charset="0"/>
                <a:cs typeface="Times New Roman" panose="02020603050405020304" pitchFamily="18" charset="0"/>
              </a:rPr>
              <a:t>ежеквартально исходя из объема добытого полезного ископаемого за отчетный квартал и соответствующей ставки сбора</a:t>
            </a:r>
            <a:r>
              <a:rPr lang="ru-RU" sz="1481" b="1" dirty="0">
                <a:latin typeface="Times New Roman" panose="02020603050405020304" pitchFamily="18" charset="0"/>
                <a:cs typeface="Times New Roman" panose="02020603050405020304" pitchFamily="18" charset="0"/>
              </a:rPr>
              <a:t>,</a:t>
            </a:r>
            <a:r>
              <a:rPr lang="ru-RU" sz="1481" dirty="0">
                <a:latin typeface="Times New Roman" panose="02020603050405020304" pitchFamily="18" charset="0"/>
                <a:cs typeface="Times New Roman" panose="02020603050405020304" pitchFamily="18" charset="0"/>
              </a:rPr>
              <a:t> установленной в приложении 2 к разделу </a:t>
            </a:r>
            <a:r>
              <a:rPr lang="ro-RO" sz="1481" dirty="0">
                <a:latin typeface="Times New Roman" panose="02020603050405020304" pitchFamily="18" charset="0"/>
                <a:cs typeface="Times New Roman" panose="02020603050405020304" pitchFamily="18" charset="0"/>
              </a:rPr>
              <a:t>VIII </a:t>
            </a:r>
            <a:r>
              <a:rPr lang="ru-RU" sz="1481" dirty="0">
                <a:latin typeface="Times New Roman" panose="02020603050405020304" pitchFamily="18" charset="0"/>
                <a:cs typeface="Times New Roman" panose="02020603050405020304" pitchFamily="18" charset="0"/>
              </a:rPr>
              <a:t>НК.</a:t>
            </a:r>
            <a:endParaRPr lang="ro-RO" sz="148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220264" y="1728480"/>
            <a:ext cx="2516910" cy="1545524"/>
          </a:xfrm>
          <a:prstGeom prst="rect">
            <a:avLst/>
          </a:prstGeom>
        </p:spPr>
      </p:pic>
      <p:sp>
        <p:nvSpPr>
          <p:cNvPr id="5" name="TextBox 4"/>
          <p:cNvSpPr txBox="1"/>
          <p:nvPr/>
        </p:nvSpPr>
        <p:spPr>
          <a:xfrm>
            <a:off x="1802675" y="3518553"/>
            <a:ext cx="7934500" cy="1004121"/>
          </a:xfrm>
          <a:prstGeom prst="rect">
            <a:avLst/>
          </a:prstGeom>
          <a:noFill/>
        </p:spPr>
        <p:txBody>
          <a:bodyPr wrap="square" rtlCol="0">
            <a:spAutoFit/>
          </a:bodyPr>
          <a:lstStyle/>
          <a:p>
            <a:pPr indent="414775" algn="just" defTabSz="622161">
              <a:lnSpc>
                <a:spcPct val="90000"/>
              </a:lnSpc>
              <a:spcBef>
                <a:spcPts val="680"/>
              </a:spcBef>
              <a:defRPr/>
            </a:pPr>
            <a:r>
              <a:rPr lang="ru-RU" sz="1646" b="1" dirty="0">
                <a:solidFill>
                  <a:srgbClr val="C00000"/>
                </a:solidFill>
                <a:latin typeface="Times New Roman" panose="02020603050405020304" pitchFamily="18" charset="0"/>
                <a:cs typeface="Times New Roman" panose="02020603050405020304" pitchFamily="18" charset="0"/>
              </a:rPr>
              <a:t> </a:t>
            </a:r>
            <a:r>
              <a:rPr lang="ru-RU" sz="1646" b="1" i="1" u="sng" dirty="0">
                <a:solidFill>
                  <a:srgbClr val="C00000"/>
                </a:solidFill>
                <a:latin typeface="Times New Roman" panose="02020603050405020304" pitchFamily="18" charset="0"/>
                <a:cs typeface="Times New Roman" panose="02020603050405020304" pitchFamily="18" charset="0"/>
              </a:rPr>
              <a:t>В расчет сбора не включается </a:t>
            </a:r>
            <a:r>
              <a:rPr lang="ru-RU" sz="1646" dirty="0">
                <a:latin typeface="Times New Roman" panose="02020603050405020304" pitchFamily="18" charset="0"/>
                <a:cs typeface="Times New Roman" panose="02020603050405020304" pitchFamily="18" charset="0"/>
              </a:rPr>
              <a:t>объем потерь при добыче полезного ископаемого и эксплуатационных потерь в опорных целиках и кровле горных выработок в шахтах, которые согласно проекту обеспечивают безопасность людей и исключают провалы земной поверхности.</a:t>
            </a:r>
            <a:endParaRPr lang="x-none" sz="1646"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608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6983" y="357052"/>
            <a:ext cx="10185700" cy="539932"/>
          </a:xfrm>
        </p:spPr>
        <p:txBody>
          <a:bodyPr>
            <a:normAutofit/>
          </a:bodyPr>
          <a:lstStyle/>
          <a:p>
            <a:r>
              <a:rPr lang="ru-RU" sz="2000" b="1" dirty="0">
                <a:solidFill>
                  <a:srgbClr val="FF0000"/>
                </a:solidFill>
                <a:latin typeface="Times New Roman" panose="02020603050405020304" pitchFamily="18" charset="0"/>
                <a:cs typeface="Times New Roman" panose="02020603050405020304" pitchFamily="18" charset="0"/>
              </a:rPr>
              <a:t>Налоговый период и налогооблагаемая база</a:t>
            </a:r>
          </a:p>
        </p:txBody>
      </p:sp>
      <p:sp>
        <p:nvSpPr>
          <p:cNvPr id="3" name="Объект 2"/>
          <p:cNvSpPr>
            <a:spLocks noGrp="1"/>
          </p:cNvSpPr>
          <p:nvPr>
            <p:ph sz="quarter" idx="13"/>
          </p:nvPr>
        </p:nvSpPr>
        <p:spPr>
          <a:xfrm>
            <a:off x="731519" y="1950719"/>
            <a:ext cx="10972801" cy="4423955"/>
          </a:xfrm>
        </p:spPr>
        <p:txBody>
          <a:bodyPr>
            <a:noAutofit/>
          </a:bodyPr>
          <a:lstStyle/>
          <a:p>
            <a:pPr marL="342900" lvl="0" indent="-342900" algn="just" defTabSz="457200">
              <a:lnSpc>
                <a:spcPct val="100000"/>
              </a:lnSpc>
              <a:buClr>
                <a:srgbClr val="B31166"/>
              </a:buClr>
              <a:buSzPct val="80000"/>
              <a:buFont typeface="Wingdings 3" charset="2"/>
              <a:buChar char=""/>
              <a:tabLst>
                <a:tab pos="6846314" algn="l"/>
                <a:tab pos="7045102" algn="l"/>
              </a:tabLst>
            </a:pPr>
            <a:r>
              <a:rPr lang="ru-RU" sz="1400" b="1" cap="none"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Налоговый период </a:t>
            </a:r>
            <a:r>
              <a:rPr lang="ru-RU" sz="1400" cap="none"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КАЛЕНДАРНЫЙ ГОД</a:t>
            </a:r>
            <a:endParaRPr lang="ru-RU" sz="1400" b="1" cap="none"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defTabSz="457200">
              <a:lnSpc>
                <a:spcPct val="100000"/>
              </a:lnSpc>
              <a:buClr>
                <a:srgbClr val="B31166"/>
              </a:buClr>
              <a:buSzPct val="80000"/>
              <a:buFont typeface="Wingdings 3" charset="2"/>
              <a:buChar char=""/>
            </a:pPr>
            <a:r>
              <a:rPr lang="ru-RU" sz="1400" b="1" cap="none" dirty="0">
                <a:solidFill>
                  <a:prstClr val="black">
                    <a:lumMod val="75000"/>
                    <a:lumOff val="25000"/>
                  </a:prstClr>
                </a:solidFill>
                <a:latin typeface="Times New Roman" panose="02020603050405020304" pitchFamily="18" charset="0"/>
                <a:cs typeface="Times New Roman" panose="02020603050405020304" pitchFamily="18" charset="0"/>
              </a:rPr>
              <a:t>Налогооблагаемая база</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a:t>
            </a:r>
          </a:p>
          <a:p>
            <a:pPr lvl="0" algn="just" defTabSz="457200">
              <a:lnSpc>
                <a:spcPct val="100000"/>
              </a:lnSpc>
              <a:spcBef>
                <a:spcPts val="0"/>
              </a:spcBef>
              <a:buClr>
                <a:srgbClr val="B31166"/>
              </a:buClr>
              <a:buSzPct val="80000"/>
              <a:buFont typeface="Wingdings" panose="05000000000000000000" pitchFamily="2" charset="2"/>
              <a:buChar char="ü"/>
            </a:pPr>
            <a:r>
              <a:rPr lang="en-US" sz="1400" cap="none"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Для </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недвижимого имущества, оцененного кадастровыми органами в целях налогообложения - </a:t>
            </a:r>
            <a:r>
              <a:rPr lang="ru-RU" sz="1400" b="1" cap="none" dirty="0">
                <a:solidFill>
                  <a:srgbClr val="7030A0"/>
                </a:solidFill>
                <a:latin typeface="Times New Roman" panose="02020603050405020304" pitchFamily="18" charset="0"/>
                <a:cs typeface="Times New Roman" panose="02020603050405020304" pitchFamily="18" charset="0"/>
              </a:rPr>
              <a:t>оцененная стоимость этого </a:t>
            </a:r>
            <a:r>
              <a:rPr lang="ru-RU" sz="1400" b="1" cap="none" dirty="0" smtClean="0">
                <a:solidFill>
                  <a:srgbClr val="7030A0"/>
                </a:solidFill>
                <a:latin typeface="Times New Roman" panose="02020603050405020304" pitchFamily="18" charset="0"/>
                <a:cs typeface="Times New Roman" panose="02020603050405020304" pitchFamily="18" charset="0"/>
              </a:rPr>
              <a:t>имущества </a:t>
            </a: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по состоянию на 1 января налогового периода.</a:t>
            </a:r>
            <a:endParaRPr lang="ru-RU" sz="1400" cap="none" dirty="0">
              <a:solidFill>
                <a:prstClr val="black">
                  <a:lumMod val="75000"/>
                  <a:lumOff val="25000"/>
                </a:prstClr>
              </a:solidFill>
              <a:latin typeface="Times New Roman" panose="02020603050405020304" pitchFamily="18" charset="0"/>
              <a:cs typeface="Times New Roman" panose="02020603050405020304" pitchFamily="18" charset="0"/>
            </a:endParaRPr>
          </a:p>
          <a:p>
            <a:pPr marL="0" lvl="0" indent="-342900" algn="just" defTabSz="457200">
              <a:lnSpc>
                <a:spcPct val="100000"/>
              </a:lnSpc>
              <a:spcBef>
                <a:spcPts val="0"/>
              </a:spcBef>
              <a:buClr>
                <a:srgbClr val="B31166"/>
              </a:buClr>
              <a:buSzPct val="80000"/>
              <a:buFont typeface="Wingdings" panose="05000000000000000000" pitchFamily="2" charset="2"/>
              <a:buChar char="ü"/>
            </a:pP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Для земельных участков, не оцененных кадастровыми органами в целях налогообложения – </a:t>
            </a:r>
            <a:r>
              <a:rPr lang="ru-RU" sz="1400" b="1" cap="none" dirty="0">
                <a:solidFill>
                  <a:srgbClr val="7030A0"/>
                </a:solidFill>
                <a:latin typeface="Times New Roman" panose="02020603050405020304" pitchFamily="18" charset="0"/>
                <a:cs typeface="Times New Roman" panose="02020603050405020304" pitchFamily="18" charset="0"/>
              </a:rPr>
              <a:t>площадь земельного участка</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Для </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зданий, сооружений, индивидуальных жилых домов, квартир и других изолированных помещений, в том числе находящихся в стадии завершения строительства (50 % и более), строительство которых не завершено в течение 3-х лет с его начала, не оцененных кадастровыми органами в целях </a:t>
            </a: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налогообложения:</a:t>
            </a:r>
          </a:p>
          <a:p>
            <a:pPr marL="0" indent="0" algn="just">
              <a:buNone/>
            </a:pP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 </a:t>
            </a: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  - </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в случае </a:t>
            </a:r>
            <a:r>
              <a:rPr lang="ru-RU" sz="1400" i="1" cap="none" dirty="0">
                <a:solidFill>
                  <a:prstClr val="black">
                    <a:lumMod val="75000"/>
                    <a:lumOff val="25000"/>
                  </a:prstClr>
                </a:solidFill>
                <a:latin typeface="Times New Roman" panose="02020603050405020304" pitchFamily="18" charset="0"/>
                <a:cs typeface="Times New Roman" panose="02020603050405020304" pitchFamily="18" charset="0"/>
              </a:rPr>
              <a:t>юридических и физических лиц, зарегистрированных в качестве предпринимателей, лиц, осуществляющих профессиональную деятельность в сфере </a:t>
            </a:r>
            <a:r>
              <a:rPr lang="ru-RU" sz="1400" i="1" cap="none" dirty="0" smtClean="0">
                <a:solidFill>
                  <a:prstClr val="black">
                    <a:lumMod val="75000"/>
                    <a:lumOff val="25000"/>
                  </a:prstClr>
                </a:solidFill>
                <a:latin typeface="Times New Roman" panose="02020603050405020304" pitchFamily="18" charset="0"/>
                <a:cs typeface="Times New Roman" panose="02020603050405020304" pitchFamily="18" charset="0"/>
              </a:rPr>
              <a:t>правосудия</a:t>
            </a: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 </a:t>
            </a:r>
            <a:r>
              <a:rPr lang="ru-RU" sz="1400" cap="none" dirty="0">
                <a:solidFill>
                  <a:srgbClr val="7030A0"/>
                </a:solidFill>
                <a:latin typeface="Times New Roman" panose="02020603050405020304" pitchFamily="18" charset="0"/>
                <a:cs typeface="Times New Roman" panose="02020603050405020304" pitchFamily="18" charset="0"/>
              </a:rPr>
              <a:t>балансовая стоимость недвижимого </a:t>
            </a:r>
            <a:r>
              <a:rPr lang="ru-RU" sz="1400" cap="none" dirty="0" smtClean="0">
                <a:solidFill>
                  <a:srgbClr val="7030A0"/>
                </a:solidFill>
                <a:latin typeface="Times New Roman" panose="02020603050405020304" pitchFamily="18" charset="0"/>
                <a:cs typeface="Times New Roman" panose="02020603050405020304" pitchFamily="18" charset="0"/>
              </a:rPr>
              <a:t>имущества по состоянию на 1 </a:t>
            </a:r>
            <a:r>
              <a:rPr lang="ru-RU" sz="1400" cap="none" dirty="0">
                <a:solidFill>
                  <a:srgbClr val="7030A0"/>
                </a:solidFill>
                <a:latin typeface="Times New Roman" panose="02020603050405020304" pitchFamily="18" charset="0"/>
                <a:cs typeface="Times New Roman" panose="02020603050405020304" pitchFamily="18" charset="0"/>
              </a:rPr>
              <a:t>января текущего налогового года</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 а в случае недвижимого имущества, приобретенного в течение года, в том числе недвижимого имущества, на которое меняется субъект налогообложения в течение года – </a:t>
            </a:r>
            <a:r>
              <a:rPr lang="ru-RU" sz="1400" cap="none" dirty="0">
                <a:solidFill>
                  <a:srgbClr val="7030A0"/>
                </a:solidFill>
                <a:latin typeface="Times New Roman" panose="02020603050405020304" pitchFamily="18" charset="0"/>
                <a:cs typeface="Times New Roman" panose="02020603050405020304" pitchFamily="18" charset="0"/>
              </a:rPr>
              <a:t>в соответствии с балансовой стоимостью на дату его </a:t>
            </a:r>
            <a:r>
              <a:rPr lang="ru-RU" sz="1400" cap="none" dirty="0" smtClean="0">
                <a:solidFill>
                  <a:srgbClr val="7030A0"/>
                </a:solidFill>
                <a:latin typeface="Times New Roman" panose="02020603050405020304" pitchFamily="18" charset="0"/>
                <a:cs typeface="Times New Roman" panose="02020603050405020304" pitchFamily="18" charset="0"/>
              </a:rPr>
              <a:t>приобретения</a:t>
            </a: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a:t>
            </a:r>
          </a:p>
          <a:p>
            <a:pPr marL="0" indent="0" algn="just">
              <a:buNone/>
            </a:pP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 </a:t>
            </a: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 - </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в случае </a:t>
            </a:r>
            <a:r>
              <a:rPr lang="ru-RU" sz="1400" i="1" cap="none" dirty="0">
                <a:solidFill>
                  <a:prstClr val="black">
                    <a:lumMod val="75000"/>
                    <a:lumOff val="25000"/>
                  </a:prstClr>
                </a:solidFill>
                <a:latin typeface="Times New Roman" panose="02020603050405020304" pitchFamily="18" charset="0"/>
                <a:cs typeface="Times New Roman" panose="02020603050405020304" pitchFamily="18" charset="0"/>
              </a:rPr>
              <a:t>физических лиц, не зарегистрированных в качестве </a:t>
            </a:r>
            <a:r>
              <a:rPr lang="ru-RU" sz="1400" i="1" cap="none" dirty="0" smtClean="0">
                <a:solidFill>
                  <a:prstClr val="black">
                    <a:lumMod val="75000"/>
                    <a:lumOff val="25000"/>
                  </a:prstClr>
                </a:solidFill>
                <a:latin typeface="Times New Roman" panose="02020603050405020304" pitchFamily="18" charset="0"/>
                <a:cs typeface="Times New Roman" panose="02020603050405020304" pitchFamily="18" charset="0"/>
              </a:rPr>
              <a:t>предпринимателей</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 </a:t>
            </a: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ru-RU" sz="1400" cap="none" dirty="0" smtClean="0">
                <a:solidFill>
                  <a:srgbClr val="7030A0"/>
                </a:solidFill>
                <a:latin typeface="Times New Roman" panose="02020603050405020304" pitchFamily="18" charset="0"/>
                <a:cs typeface="Times New Roman" panose="02020603050405020304" pitchFamily="18" charset="0"/>
              </a:rPr>
              <a:t>стоимость </a:t>
            </a:r>
            <a:r>
              <a:rPr lang="ru-RU" sz="1400" cap="none" dirty="0">
                <a:solidFill>
                  <a:srgbClr val="7030A0"/>
                </a:solidFill>
                <a:latin typeface="Times New Roman" panose="02020603050405020304" pitchFamily="18" charset="0"/>
                <a:cs typeface="Times New Roman" panose="02020603050405020304" pitchFamily="18" charset="0"/>
              </a:rPr>
              <a:t>налогооблагаемого недвижимого </a:t>
            </a:r>
            <a:r>
              <a:rPr lang="ru-RU" sz="1400" cap="none" dirty="0" smtClean="0">
                <a:solidFill>
                  <a:srgbClr val="7030A0"/>
                </a:solidFill>
                <a:latin typeface="Times New Roman" panose="02020603050405020304" pitchFamily="18" charset="0"/>
                <a:cs typeface="Times New Roman" panose="02020603050405020304" pitchFamily="18" charset="0"/>
              </a:rPr>
              <a:t>имущества, определенная  </a:t>
            </a:r>
            <a:r>
              <a:rPr lang="ru-RU" sz="1400" cap="none" dirty="0">
                <a:solidFill>
                  <a:srgbClr val="7030A0"/>
                </a:solidFill>
                <a:latin typeface="Times New Roman" panose="02020603050405020304" pitchFamily="18" charset="0"/>
                <a:cs typeface="Times New Roman" panose="02020603050405020304" pitchFamily="18" charset="0"/>
              </a:rPr>
              <a:t>на основании документов, хранящихся в архивах кадастровых органов</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 и/или в соответствии с инвентаризационной стоимостью, определенной образованными в составе </a:t>
            </a:r>
            <a:r>
              <a:rPr lang="ru-RU" sz="1400" cap="none" dirty="0" err="1">
                <a:solidFill>
                  <a:prstClr val="black">
                    <a:lumMod val="75000"/>
                    <a:lumOff val="25000"/>
                  </a:prstClr>
                </a:solidFill>
                <a:latin typeface="Times New Roman" panose="02020603050405020304" pitchFamily="18" charset="0"/>
                <a:cs typeface="Times New Roman" panose="02020603050405020304" pitchFamily="18" charset="0"/>
              </a:rPr>
              <a:t>примэрий</a:t>
            </a:r>
            <a:r>
              <a:rPr lang="ru-RU" sz="1400" cap="none" dirty="0">
                <a:solidFill>
                  <a:prstClr val="black">
                    <a:lumMod val="75000"/>
                    <a:lumOff val="25000"/>
                  </a:prstClr>
                </a:solidFill>
                <a:latin typeface="Times New Roman" panose="02020603050405020304" pitchFamily="18" charset="0"/>
                <a:cs typeface="Times New Roman" panose="02020603050405020304" pitchFamily="18" charset="0"/>
              </a:rPr>
              <a:t> специальными комиссиями</a:t>
            </a:r>
            <a:r>
              <a:rPr lang="ru-RU" sz="1400" cap="none" dirty="0" smtClean="0">
                <a:solidFill>
                  <a:prstClr val="black">
                    <a:lumMod val="75000"/>
                    <a:lumOff val="25000"/>
                  </a:prstClr>
                </a:solidFill>
                <a:latin typeface="Times New Roman" panose="02020603050405020304" pitchFamily="18" charset="0"/>
                <a:cs typeface="Times New Roman" panose="02020603050405020304" pitchFamily="18" charset="0"/>
              </a:rPr>
              <a:t>.</a:t>
            </a:r>
            <a:endParaRPr lang="ru-RU" sz="1400" cap="none" dirty="0">
              <a:solidFill>
                <a:prstClr val="black">
                  <a:lumMod val="75000"/>
                  <a:lumOff val="25000"/>
                </a:prstClr>
              </a:solidFill>
              <a:latin typeface="Century Gothic" panose="020B0502020202020204"/>
            </a:endParaRPr>
          </a:p>
        </p:txBody>
      </p:sp>
      <p:pic>
        <p:nvPicPr>
          <p:cNvPr id="4" name="Рисунок 3"/>
          <p:cNvPicPr>
            <a:picLocks noChangeAspect="1"/>
          </p:cNvPicPr>
          <p:nvPr/>
        </p:nvPicPr>
        <p:blipFill>
          <a:blip r:embed="rId2"/>
          <a:stretch>
            <a:fillRect/>
          </a:stretch>
        </p:blipFill>
        <p:spPr>
          <a:xfrm>
            <a:off x="8095183" y="203962"/>
            <a:ext cx="3482113" cy="1502918"/>
          </a:xfrm>
          <a:prstGeom prst="rect">
            <a:avLst/>
          </a:prstGeom>
        </p:spPr>
      </p:pic>
    </p:spTree>
    <p:extLst>
      <p:ext uri="{BB962C8B-B14F-4D97-AF65-F5344CB8AC3E}">
        <p14:creationId xmlns:p14="http://schemas.microsoft.com/office/powerpoint/2010/main" val="2020077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7702" y="762353"/>
            <a:ext cx="7113276" cy="1021934"/>
          </a:xfrm>
          <a:prstGeom prst="rect">
            <a:avLst/>
          </a:prstGeom>
        </p:spPr>
        <p:txBody>
          <a:bodyPr vert="horz" lIns="75253" tIns="37626" rIns="75253" bIns="3762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marL="282211" defTabSz="376281">
              <a:lnSpc>
                <a:spcPct val="100000"/>
              </a:lnSpc>
              <a:spcBef>
                <a:spcPts val="0"/>
              </a:spcBef>
              <a:buClr>
                <a:srgbClr val="B31166"/>
              </a:buClr>
              <a:buSzPct val="80000"/>
            </a:pPr>
            <a:endParaRPr lang="ru-RU" sz="1481" b="1" dirty="0">
              <a:solidFill>
                <a:prstClr val="black">
                  <a:lumMod val="75000"/>
                  <a:lumOff val="25000"/>
                </a:prstClr>
              </a:solidFill>
              <a:latin typeface="Arial" panose="020B0604020202020204" pitchFamily="34" charset="0"/>
              <a:ea typeface="+mn-ea"/>
              <a:cs typeface="+mn-cs"/>
            </a:endParaRPr>
          </a:p>
          <a:p>
            <a:pPr marL="282211" defTabSz="376281">
              <a:lnSpc>
                <a:spcPct val="100000"/>
              </a:lnSpc>
              <a:spcBef>
                <a:spcPts val="0"/>
              </a:spcBef>
              <a:buClr>
                <a:srgbClr val="B31166"/>
              </a:buClr>
              <a:buSzPct val="80000"/>
            </a:pPr>
            <a:endParaRPr lang="ru-RU" sz="1481" b="1" dirty="0">
              <a:solidFill>
                <a:prstClr val="black">
                  <a:lumMod val="75000"/>
                  <a:lumOff val="25000"/>
                </a:prstClr>
              </a:solidFill>
              <a:latin typeface="Arial" panose="020B0604020202020204" pitchFamily="34" charset="0"/>
              <a:ea typeface="+mn-ea"/>
              <a:cs typeface="+mn-cs"/>
            </a:endParaRPr>
          </a:p>
          <a:p>
            <a:pPr marL="282211" defTabSz="376281">
              <a:lnSpc>
                <a:spcPct val="100000"/>
              </a:lnSpc>
              <a:spcBef>
                <a:spcPts val="0"/>
              </a:spcBef>
              <a:buClr>
                <a:srgbClr val="B31166"/>
              </a:buClr>
              <a:buSzPct val="80000"/>
            </a:pPr>
            <a:endParaRPr lang="ru-RU" sz="1481" b="1" dirty="0">
              <a:solidFill>
                <a:prstClr val="black">
                  <a:lumMod val="75000"/>
                  <a:lumOff val="25000"/>
                </a:prstClr>
              </a:solidFill>
              <a:latin typeface="Arial" panose="020B0604020202020204" pitchFamily="34" charset="0"/>
              <a:ea typeface="+mn-ea"/>
              <a:cs typeface="+mn-cs"/>
            </a:endParaRPr>
          </a:p>
          <a:p>
            <a:pPr marL="282211" defTabSz="376281">
              <a:lnSpc>
                <a:spcPct val="100000"/>
              </a:lnSpc>
              <a:spcBef>
                <a:spcPts val="0"/>
              </a:spcBef>
              <a:buClr>
                <a:srgbClr val="B31166"/>
              </a:buClr>
              <a:buSzPct val="80000"/>
            </a:pPr>
            <a:endParaRPr lang="ru-RU" sz="1481" b="1" dirty="0">
              <a:solidFill>
                <a:prstClr val="black">
                  <a:lumMod val="75000"/>
                  <a:lumOff val="25000"/>
                </a:prstClr>
              </a:solidFill>
              <a:latin typeface="Arial" panose="020B0604020202020204" pitchFamily="34" charset="0"/>
              <a:ea typeface="+mn-ea"/>
              <a:cs typeface="+mn-cs"/>
            </a:endParaRPr>
          </a:p>
          <a:p>
            <a:pPr marL="282211" defTabSz="376281">
              <a:lnSpc>
                <a:spcPct val="100000"/>
              </a:lnSpc>
              <a:spcBef>
                <a:spcPts val="0"/>
              </a:spcBef>
              <a:buClr>
                <a:srgbClr val="B31166"/>
              </a:buClr>
              <a:buSzPct val="80000"/>
            </a:pPr>
            <a:endParaRPr lang="ru-RU" sz="1481" b="1" dirty="0">
              <a:solidFill>
                <a:schemeClr val="tx1">
                  <a:lumMod val="95000"/>
                  <a:lumOff val="5000"/>
                </a:schemeClr>
              </a:solidFill>
              <a:latin typeface="Arial" panose="020B0604020202020204" pitchFamily="34" charset="0"/>
              <a:ea typeface="+mn-ea"/>
              <a:cs typeface="+mn-cs"/>
            </a:endParaRPr>
          </a:p>
          <a:p>
            <a:pPr marL="282211" defTabSz="376281">
              <a:lnSpc>
                <a:spcPct val="100000"/>
              </a:lnSpc>
              <a:spcBef>
                <a:spcPts val="0"/>
              </a:spcBef>
              <a:buClr>
                <a:srgbClr val="B31166"/>
              </a:buClr>
              <a:buSzPct val="80000"/>
            </a:pPr>
            <a:r>
              <a:rPr lang="ru-RU" sz="254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Сбор за использование недр</a:t>
            </a:r>
            <a:endParaRPr lang="ro-RO" sz="3266"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1767840" y="2038161"/>
            <a:ext cx="8464731" cy="4205884"/>
          </a:xfrm>
          <a:prstGeom prst="rect">
            <a:avLst/>
          </a:prstGeom>
        </p:spPr>
        <p:txBody>
          <a:bodyPr vert="horz" lIns="75253" tIns="37626" rIns="75253" bIns="3762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just">
              <a:spcBef>
                <a:spcPts val="0"/>
              </a:spcBef>
            </a:pPr>
            <a:endParaRPr lang="ru-RU" sz="1633" b="1" dirty="0"/>
          </a:p>
          <a:p>
            <a:pPr algn="just">
              <a:spcBef>
                <a:spcPts val="0"/>
              </a:spcBef>
            </a:pPr>
            <a:r>
              <a:rPr lang="ru-RU" sz="1633" b="1" dirty="0">
                <a:latin typeface="Times New Roman" panose="02020603050405020304" pitchFamily="18" charset="0"/>
                <a:cs typeface="Times New Roman" panose="02020603050405020304" pitchFamily="18" charset="0"/>
              </a:rPr>
              <a:t>Субъекты сбора</a:t>
            </a:r>
            <a:r>
              <a:rPr lang="ru-RU" sz="1633" dirty="0">
                <a:latin typeface="Times New Roman" panose="02020603050405020304" pitchFamily="18" charset="0"/>
                <a:cs typeface="Times New Roman" panose="02020603050405020304" pitchFamily="18" charset="0"/>
              </a:rPr>
              <a:t>: </a:t>
            </a:r>
            <a:r>
              <a:rPr lang="ru-RU" sz="1633" dirty="0" err="1">
                <a:latin typeface="Times New Roman" panose="02020603050405020304" pitchFamily="18" charset="0"/>
                <a:cs typeface="Times New Roman" panose="02020603050405020304" pitchFamily="18" charset="0"/>
              </a:rPr>
              <a:t>недропользователи</a:t>
            </a:r>
            <a:r>
              <a:rPr lang="ru-RU" sz="1633" dirty="0">
                <a:latin typeface="Times New Roman" panose="02020603050405020304" pitchFamily="18" charset="0"/>
                <a:cs typeface="Times New Roman" panose="02020603050405020304" pitchFamily="18" charset="0"/>
              </a:rPr>
              <a:t> – физические лица, осуществляющие предпринимательскую деятельность, и юридические лица, использующие недра.</a:t>
            </a:r>
          </a:p>
          <a:p>
            <a:pPr algn="just">
              <a:buFont typeface="Wingdings" panose="05000000000000000000" pitchFamily="2" charset="2"/>
              <a:buChar char="Ø"/>
            </a:pPr>
            <a:r>
              <a:rPr lang="ru-RU" sz="1633" b="1" dirty="0">
                <a:latin typeface="Times New Roman" panose="02020603050405020304" pitchFamily="18" charset="0"/>
                <a:cs typeface="Times New Roman" panose="02020603050405020304" pitchFamily="18" charset="0"/>
              </a:rPr>
              <a:t>Объекты сбора:</a:t>
            </a:r>
          </a:p>
          <a:p>
            <a:pPr algn="just"/>
            <a:r>
              <a:rPr lang="ru-RU" sz="1633" b="1" dirty="0">
                <a:latin typeface="Times New Roman" panose="02020603050405020304" pitchFamily="18" charset="0"/>
                <a:cs typeface="Times New Roman" panose="02020603050405020304" pitchFamily="18" charset="0"/>
              </a:rPr>
              <a:t>   -</a:t>
            </a:r>
            <a:r>
              <a:rPr lang="ru-RU" sz="1633" dirty="0">
                <a:latin typeface="Times New Roman" panose="02020603050405020304" pitchFamily="18" charset="0"/>
                <a:cs typeface="Times New Roman" panose="02020603050405020304" pitchFamily="18" charset="0"/>
              </a:rPr>
              <a:t> </a:t>
            </a:r>
            <a:r>
              <a:rPr lang="ru-RU" sz="1633" dirty="0">
                <a:solidFill>
                  <a:srgbClr val="7030A0"/>
                </a:solidFill>
                <a:latin typeface="Times New Roman" panose="02020603050405020304" pitchFamily="18" charset="0"/>
                <a:cs typeface="Times New Roman" panose="02020603050405020304" pitchFamily="18" charset="0"/>
              </a:rPr>
              <a:t>подземные пространства </a:t>
            </a:r>
            <a:r>
              <a:rPr lang="ru-RU" sz="1633" dirty="0">
                <a:latin typeface="Times New Roman" panose="02020603050405020304" pitchFamily="18" charset="0"/>
                <a:cs typeface="Times New Roman" panose="02020603050405020304" pitchFamily="18" charset="0"/>
              </a:rPr>
              <a:t>(</a:t>
            </a:r>
            <a:r>
              <a:rPr lang="ru-RU" sz="1633" b="1" i="1" dirty="0">
                <a:latin typeface="Times New Roman" panose="02020603050405020304" pitchFamily="18" charset="0"/>
                <a:cs typeface="Times New Roman" panose="02020603050405020304" pitchFamily="18" charset="0"/>
              </a:rPr>
              <a:t>пещеры, искусственно созданные подземные пространства, выработанные шахты</a:t>
            </a:r>
            <a:r>
              <a:rPr lang="ru-RU" sz="1633" dirty="0">
                <a:latin typeface="Times New Roman" panose="02020603050405020304" pitchFamily="18" charset="0"/>
                <a:cs typeface="Times New Roman" panose="02020603050405020304" pitchFamily="18" charset="0"/>
              </a:rPr>
              <a:t>), </a:t>
            </a:r>
            <a:r>
              <a:rPr lang="ru-RU" sz="1633" dirty="0">
                <a:solidFill>
                  <a:srgbClr val="7030A0"/>
                </a:solidFill>
                <a:latin typeface="Times New Roman" panose="02020603050405020304" pitchFamily="18" charset="0"/>
                <a:cs typeface="Times New Roman" panose="02020603050405020304" pitchFamily="18" charset="0"/>
              </a:rPr>
              <a:t>используемые для строительства подземных объектов,</a:t>
            </a:r>
          </a:p>
          <a:p>
            <a:pPr algn="just"/>
            <a:r>
              <a:rPr lang="ru-RU" sz="1633" dirty="0">
                <a:latin typeface="Times New Roman" panose="02020603050405020304" pitchFamily="18" charset="0"/>
                <a:cs typeface="Times New Roman" panose="02020603050405020304" pitchFamily="18" charset="0"/>
              </a:rPr>
              <a:t>    - </a:t>
            </a:r>
            <a:r>
              <a:rPr lang="ru-RU" sz="1633" dirty="0">
                <a:solidFill>
                  <a:srgbClr val="7030A0"/>
                </a:solidFill>
                <a:latin typeface="Times New Roman" panose="02020603050405020304" pitchFamily="18" charset="0"/>
                <a:cs typeface="Times New Roman" panose="02020603050405020304" pitchFamily="18" charset="0"/>
              </a:rPr>
              <a:t>подземные сооружения </a:t>
            </a:r>
            <a:r>
              <a:rPr lang="ru-RU" sz="1633" dirty="0">
                <a:latin typeface="Times New Roman" panose="02020603050405020304" pitchFamily="18" charset="0"/>
                <a:cs typeface="Times New Roman" panose="02020603050405020304" pitchFamily="18" charset="0"/>
              </a:rPr>
              <a:t>(</a:t>
            </a:r>
            <a:r>
              <a:rPr lang="ru-RU" sz="1633" b="1" i="1" dirty="0">
                <a:latin typeface="Times New Roman" panose="02020603050405020304" pitchFamily="18" charset="0"/>
                <a:cs typeface="Times New Roman" panose="02020603050405020304" pitchFamily="18" charset="0"/>
              </a:rPr>
              <a:t>шахты, где добываются или ранее добывались полезные ископаемые, другие сооружения (объекты), построенные под землей для предпринимательской деятельности</a:t>
            </a:r>
            <a:r>
              <a:rPr lang="ru-RU" sz="1633" dirty="0">
                <a:latin typeface="Times New Roman" panose="02020603050405020304" pitchFamily="18" charset="0"/>
                <a:cs typeface="Times New Roman" panose="02020603050405020304" pitchFamily="18" charset="0"/>
              </a:rPr>
              <a:t>), </a:t>
            </a:r>
            <a:r>
              <a:rPr lang="ru-RU" sz="1633" dirty="0">
                <a:solidFill>
                  <a:srgbClr val="7030A0"/>
                </a:solidFill>
                <a:latin typeface="Times New Roman" panose="02020603050405020304" pitchFamily="18" charset="0"/>
                <a:cs typeface="Times New Roman" panose="02020603050405020304" pitchFamily="18" charset="0"/>
              </a:rPr>
              <a:t>эксплуатируемые субъектами сбора</a:t>
            </a:r>
            <a:r>
              <a:rPr lang="ru-RU" sz="1975" dirty="0">
                <a:solidFill>
                  <a:srgbClr val="7030A0"/>
                </a:solidFill>
                <a:latin typeface="Times New Roman" panose="02020603050405020304" pitchFamily="18" charset="0"/>
                <a:cs typeface="Times New Roman" panose="02020603050405020304" pitchFamily="18" charset="0"/>
              </a:rPr>
              <a:t>.</a:t>
            </a:r>
          </a:p>
          <a:p>
            <a:pPr algn="just"/>
            <a:r>
              <a:rPr lang="ru-RU" sz="2177" dirty="0"/>
              <a:t>   </a:t>
            </a:r>
            <a:endParaRPr lang="ro-RO" sz="2177"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903154" y="628461"/>
            <a:ext cx="2571750" cy="1409700"/>
          </a:xfrm>
          <a:prstGeom prst="rect">
            <a:avLst/>
          </a:prstGeom>
        </p:spPr>
      </p:pic>
    </p:spTree>
    <p:extLst>
      <p:ext uri="{BB962C8B-B14F-4D97-AF65-F5344CB8AC3E}">
        <p14:creationId xmlns:p14="http://schemas.microsoft.com/office/powerpoint/2010/main" val="1922490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20389" y="1045029"/>
            <a:ext cx="7908489" cy="3987537"/>
          </a:xfrm>
          <a:prstGeom prst="rect">
            <a:avLst/>
          </a:prstGeom>
        </p:spPr>
        <p:txBody>
          <a:bodyPr vert="horz" lIns="75253" tIns="37626" rIns="75253" bIns="3762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5"/>
            <a:endParaRPr lang="en-US" sz="2177" b="1" dirty="0">
              <a:latin typeface="Times New Roman" panose="02020603050405020304" pitchFamily="18" charset="0"/>
              <a:cs typeface="Times New Roman" panose="02020603050405020304" pitchFamily="18" charset="0"/>
            </a:endParaRPr>
          </a:p>
          <a:p>
            <a:pPr indent="414775" algn="l"/>
            <a:endParaRPr lang="en-US" sz="2177" b="1" dirty="0">
              <a:latin typeface="Times New Roman" panose="02020603050405020304" pitchFamily="18" charset="0"/>
              <a:cs typeface="Times New Roman" panose="02020603050405020304" pitchFamily="18" charset="0"/>
            </a:endParaRPr>
          </a:p>
          <a:p>
            <a:pPr indent="414775" algn="l"/>
            <a:endParaRPr lang="ro-RO" sz="1633" b="1" dirty="0">
              <a:latin typeface="Times New Roman" panose="02020603050405020304" pitchFamily="18" charset="0"/>
              <a:cs typeface="Times New Roman" panose="02020603050405020304" pitchFamily="18" charset="0"/>
            </a:endParaRPr>
          </a:p>
          <a:p>
            <a:pPr marL="756880" indent="-259232" algn="just">
              <a:lnSpc>
                <a:spcPct val="100000"/>
              </a:lnSpc>
              <a:spcBef>
                <a:spcPts val="0"/>
              </a:spcBef>
              <a:buFont typeface="Wingdings" panose="05000000000000000000" pitchFamily="2" charset="2"/>
              <a:buChar char="v"/>
            </a:pPr>
            <a:r>
              <a:rPr lang="ru-RU" sz="1633" i="1" dirty="0">
                <a:solidFill>
                  <a:srgbClr val="7030A0"/>
                </a:solidFill>
                <a:latin typeface="Times New Roman" panose="02020603050405020304" pitchFamily="18" charset="0"/>
                <a:cs typeface="Times New Roman" panose="02020603050405020304" pitchFamily="18" charset="0"/>
              </a:rPr>
              <a:t>Договорная (сметная) стоимость работ </a:t>
            </a:r>
            <a:r>
              <a:rPr lang="ru-RU" sz="1633" dirty="0">
                <a:latin typeface="Times New Roman" panose="02020603050405020304" pitchFamily="18" charset="0"/>
                <a:cs typeface="Times New Roman" panose="02020603050405020304" pitchFamily="18" charset="0"/>
              </a:rPr>
              <a:t>по строительству подземных объектов;</a:t>
            </a:r>
          </a:p>
          <a:p>
            <a:pPr marL="756880" indent="-259232" algn="just">
              <a:lnSpc>
                <a:spcPct val="100000"/>
              </a:lnSpc>
              <a:spcBef>
                <a:spcPts val="0"/>
              </a:spcBef>
              <a:buFont typeface="Wingdings" panose="05000000000000000000" pitchFamily="2" charset="2"/>
              <a:buChar char="v"/>
            </a:pPr>
            <a:r>
              <a:rPr lang="ru-RU" sz="1633" i="1" dirty="0">
                <a:solidFill>
                  <a:srgbClr val="7030A0"/>
                </a:solidFill>
                <a:latin typeface="Times New Roman" panose="02020603050405020304" pitchFamily="18" charset="0"/>
                <a:cs typeface="Times New Roman" panose="02020603050405020304" pitchFamily="18" charset="0"/>
              </a:rPr>
              <a:t>Балансовая стоимость подземных сооружений</a:t>
            </a:r>
            <a:r>
              <a:rPr lang="ru-RU" sz="1633" dirty="0">
                <a:latin typeface="Times New Roman" panose="02020603050405020304" pitchFamily="18" charset="0"/>
                <a:cs typeface="Times New Roman" panose="02020603050405020304" pitchFamily="18" charset="0"/>
              </a:rPr>
              <a:t>.</a:t>
            </a:r>
          </a:p>
          <a:p>
            <a:pPr marL="756880" indent="-259232" algn="just">
              <a:lnSpc>
                <a:spcPct val="100000"/>
              </a:lnSpc>
              <a:spcBef>
                <a:spcPts val="0"/>
              </a:spcBef>
              <a:buFont typeface="Wingdings" panose="05000000000000000000" pitchFamily="2" charset="2"/>
              <a:buChar char="v"/>
            </a:pPr>
            <a:r>
              <a:rPr lang="ru-RU" sz="1633" dirty="0">
                <a:latin typeface="Times New Roman" panose="02020603050405020304" pitchFamily="18" charset="0"/>
                <a:cs typeface="Times New Roman" panose="02020603050405020304" pitchFamily="18" charset="0"/>
              </a:rPr>
              <a:t>Ставка сбора устанавливается в размере:</a:t>
            </a:r>
          </a:p>
          <a:p>
            <a:pPr marL="756880" indent="-259232" algn="just">
              <a:lnSpc>
                <a:spcPct val="100000"/>
              </a:lnSpc>
              <a:spcBef>
                <a:spcPts val="0"/>
              </a:spcBef>
              <a:buFont typeface="Wingdings" panose="05000000000000000000" pitchFamily="2" charset="2"/>
              <a:buChar char="v"/>
            </a:pPr>
            <a:endParaRPr lang="ru-RU" sz="1633" dirty="0">
              <a:latin typeface="Times New Roman" panose="02020603050405020304" pitchFamily="18" charset="0"/>
              <a:cs typeface="Times New Roman" panose="02020603050405020304" pitchFamily="18" charset="0"/>
            </a:endParaRPr>
          </a:p>
          <a:p>
            <a:pPr marL="259232" indent="-259232">
              <a:buFont typeface="Wingdings" panose="05000000000000000000" pitchFamily="2" charset="2"/>
              <a:buChar char="Ø"/>
            </a:pPr>
            <a:r>
              <a:rPr lang="ru-RU" sz="1633" dirty="0">
                <a:solidFill>
                  <a:schemeClr val="accent2"/>
                </a:solidFill>
                <a:latin typeface="Times New Roman" panose="02020603050405020304" pitchFamily="18" charset="0"/>
                <a:cs typeface="Times New Roman" panose="02020603050405020304" pitchFamily="18" charset="0"/>
              </a:rPr>
              <a:t>                   </a:t>
            </a:r>
            <a:r>
              <a:rPr lang="ro-RO" sz="1633" dirty="0">
                <a:solidFill>
                  <a:schemeClr val="accent2"/>
                </a:solidFill>
                <a:latin typeface="Times New Roman" panose="02020603050405020304" pitchFamily="18" charset="0"/>
                <a:cs typeface="Times New Roman" panose="02020603050405020304" pitchFamily="18" charset="0"/>
              </a:rPr>
              <a:t>3%</a:t>
            </a:r>
            <a:r>
              <a:rPr lang="ru-RU" sz="1633" dirty="0">
                <a:solidFill>
                  <a:schemeClr val="accent2"/>
                </a:solidFill>
                <a:latin typeface="Times New Roman" panose="02020603050405020304" pitchFamily="18" charset="0"/>
                <a:cs typeface="Times New Roman" panose="02020603050405020304" pitchFamily="18" charset="0"/>
              </a:rPr>
              <a:t> </a:t>
            </a:r>
            <a:r>
              <a:rPr lang="ru-RU" sz="1633" dirty="0">
                <a:latin typeface="Times New Roman" panose="02020603050405020304" pitchFamily="18" charset="0"/>
                <a:cs typeface="Times New Roman" panose="02020603050405020304" pitchFamily="18" charset="0"/>
              </a:rPr>
              <a:t>от договорной (сметной) стоимости работ по строительству подземных объектов</a:t>
            </a:r>
            <a:r>
              <a:rPr lang="ro-RO" sz="1633" dirty="0">
                <a:latin typeface="Times New Roman" panose="02020603050405020304" pitchFamily="18" charset="0"/>
                <a:cs typeface="Times New Roman" panose="02020603050405020304" pitchFamily="18" charset="0"/>
              </a:rPr>
              <a:t>;</a:t>
            </a:r>
          </a:p>
          <a:p>
            <a:r>
              <a:rPr lang="ro-RO" sz="1633" dirty="0">
                <a:solidFill>
                  <a:schemeClr val="accent2"/>
                </a:solidFill>
                <a:latin typeface="Times New Roman" panose="02020603050405020304" pitchFamily="18" charset="0"/>
                <a:cs typeface="Times New Roman" panose="02020603050405020304" pitchFamily="18" charset="0"/>
              </a:rPr>
              <a:t>     0,2%</a:t>
            </a:r>
            <a:r>
              <a:rPr lang="ro-RO" sz="1633" dirty="0">
                <a:latin typeface="Times New Roman" panose="02020603050405020304" pitchFamily="18" charset="0"/>
                <a:cs typeface="Times New Roman" panose="02020603050405020304" pitchFamily="18" charset="0"/>
              </a:rPr>
              <a:t> </a:t>
            </a:r>
            <a:r>
              <a:rPr lang="ru-RU" sz="1633" dirty="0">
                <a:latin typeface="Times New Roman" panose="02020603050405020304" pitchFamily="18" charset="0"/>
                <a:cs typeface="Times New Roman" panose="02020603050405020304" pitchFamily="18" charset="0"/>
              </a:rPr>
              <a:t>от балансовой стоимости подземных сооружений</a:t>
            </a:r>
          </a:p>
        </p:txBody>
      </p:sp>
      <p:sp>
        <p:nvSpPr>
          <p:cNvPr id="3" name="Прямоугольник 2"/>
          <p:cNvSpPr/>
          <p:nvPr/>
        </p:nvSpPr>
        <p:spPr>
          <a:xfrm>
            <a:off x="2435670" y="1123982"/>
            <a:ext cx="6369353" cy="874085"/>
          </a:xfrm>
          <a:prstGeom prst="rect">
            <a:avLst/>
          </a:prstGeom>
        </p:spPr>
        <p:txBody>
          <a:bodyPr wrap="square">
            <a:spAutoFit/>
          </a:bodyPr>
          <a:lstStyle/>
          <a:p>
            <a:pPr indent="414775" algn="ctr"/>
            <a:r>
              <a:rPr lang="ru-RU"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Налогооблагаемой базой по сбору за использование недр являются</a:t>
            </a:r>
            <a:r>
              <a:rPr lang="ro-RO"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526" y="3658818"/>
            <a:ext cx="1062253" cy="1062253"/>
          </a:xfrm>
          <a:prstGeom prst="rect">
            <a:avLst/>
          </a:prstGeom>
        </p:spPr>
      </p:pic>
    </p:spTree>
    <p:extLst>
      <p:ext uri="{BB962C8B-B14F-4D97-AF65-F5344CB8AC3E}">
        <p14:creationId xmlns:p14="http://schemas.microsoft.com/office/powerpoint/2010/main" val="17265018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9537" y="440479"/>
            <a:ext cx="7154671" cy="474389"/>
          </a:xfrm>
          <a:prstGeom prst="rect">
            <a:avLst/>
          </a:prstGeom>
        </p:spPr>
        <p:txBody>
          <a:bodyPr vert="horz" lIns="75253" tIns="37626" rIns="75253" bIns="37626" rtlCol="0" anchor="b">
            <a:normAutofit fontScale="77500" lnSpcReduction="20000"/>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Порядок исчисления </a:t>
            </a:r>
            <a:r>
              <a:rPr lang="ru-RU"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сбора </a:t>
            </a:r>
            <a:r>
              <a:rPr lang="ru-RU" sz="2540" b="1" i="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использование недр являются</a:t>
            </a:r>
            <a:r>
              <a:rPr lang="pt-BR" sz="2540" b="1" i="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o-RO"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2157880" y="1571221"/>
            <a:ext cx="7773407" cy="3436207"/>
          </a:xfrm>
          <a:prstGeom prst="rect">
            <a:avLst/>
          </a:prstGeom>
        </p:spPr>
        <p:txBody>
          <a:bodyPr vert="horz" lIns="75253" tIns="37626" rIns="75253" bIns="37626"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just">
              <a:spcBef>
                <a:spcPts val="0"/>
              </a:spcBef>
            </a:pPr>
            <a:r>
              <a:rPr lang="ro-RO" sz="1633" dirty="0">
                <a:solidFill>
                  <a:prstClr val="black"/>
                </a:solidFill>
                <a:latin typeface="Times New Roman" panose="02020603050405020304" pitchFamily="18" charset="0"/>
                <a:cs typeface="Times New Roman" panose="02020603050405020304" pitchFamily="18" charset="0"/>
              </a:rPr>
              <a:t>    </a:t>
            </a:r>
            <a:r>
              <a:rPr lang="ru-RU" sz="1633" dirty="0">
                <a:latin typeface="Times New Roman" panose="02020603050405020304" pitchFamily="18" charset="0"/>
                <a:cs typeface="Times New Roman" panose="02020603050405020304" pitchFamily="18" charset="0"/>
              </a:rPr>
              <a:t>  </a:t>
            </a:r>
            <a:r>
              <a:rPr lang="ru-RU" sz="1633" b="1" dirty="0">
                <a:latin typeface="Times New Roman" panose="02020603050405020304" pitchFamily="18" charset="0"/>
                <a:cs typeface="Times New Roman" panose="02020603050405020304" pitchFamily="18" charset="0"/>
              </a:rPr>
              <a:t>В случае строительства подземных объектов </a:t>
            </a:r>
            <a:r>
              <a:rPr lang="ru-RU" sz="1633" dirty="0">
                <a:latin typeface="Times New Roman" panose="02020603050405020304" pitchFamily="18" charset="0"/>
                <a:cs typeface="Times New Roman" panose="02020603050405020304" pitchFamily="18" charset="0"/>
              </a:rPr>
              <a:t>сбор исчисляется исходя из договорной (сметной) стоимости работ по строительству подземных объектов с применением ставки </a:t>
            </a:r>
            <a:r>
              <a:rPr lang="ru-RU" sz="1633" b="1" dirty="0">
                <a:latin typeface="Times New Roman" panose="02020603050405020304" pitchFamily="18" charset="0"/>
                <a:cs typeface="Times New Roman" panose="02020603050405020304" pitchFamily="18" charset="0"/>
              </a:rPr>
              <a:t>3%</a:t>
            </a:r>
            <a:r>
              <a:rPr lang="ru-RU" sz="1633" dirty="0">
                <a:latin typeface="Times New Roman" panose="02020603050405020304" pitchFamily="18" charset="0"/>
                <a:cs typeface="Times New Roman" panose="02020603050405020304" pitchFamily="18" charset="0"/>
              </a:rPr>
              <a:t> к договорной (сметной) стоимости работ по строительству подземных объектов и </a:t>
            </a:r>
            <a:r>
              <a:rPr lang="ru-RU" sz="1633" i="1" u="sng" dirty="0">
                <a:solidFill>
                  <a:srgbClr val="7030A0"/>
                </a:solidFill>
                <a:latin typeface="Times New Roman" panose="02020603050405020304" pitchFamily="18" charset="0"/>
                <a:cs typeface="Times New Roman" panose="02020603050405020304" pitchFamily="18" charset="0"/>
              </a:rPr>
              <a:t>уплачивается до начала строительных работ.</a:t>
            </a:r>
          </a:p>
          <a:p>
            <a:pPr algn="just">
              <a:spcBef>
                <a:spcPts val="0"/>
              </a:spcBef>
            </a:pPr>
            <a:endParaRPr lang="ru-RU" sz="1633" u="sng" dirty="0">
              <a:latin typeface="Times New Roman" panose="02020603050405020304" pitchFamily="18" charset="0"/>
              <a:cs typeface="Times New Roman" panose="02020603050405020304" pitchFamily="18" charset="0"/>
            </a:endParaRPr>
          </a:p>
          <a:p>
            <a:pPr algn="just">
              <a:spcBef>
                <a:spcPts val="0"/>
              </a:spcBef>
            </a:pPr>
            <a:r>
              <a:rPr lang="ru-RU" sz="1633" dirty="0">
                <a:latin typeface="Times New Roman" panose="02020603050405020304" pitchFamily="18" charset="0"/>
                <a:cs typeface="Times New Roman" panose="02020603050405020304" pitchFamily="18" charset="0"/>
              </a:rPr>
              <a:t>       </a:t>
            </a:r>
            <a:r>
              <a:rPr lang="ru-RU" sz="1633" b="1" dirty="0">
                <a:solidFill>
                  <a:srgbClr val="7030A0"/>
                </a:solidFill>
                <a:latin typeface="Times New Roman" panose="02020603050405020304" pitchFamily="18" charset="0"/>
                <a:cs typeface="Times New Roman" panose="02020603050405020304" pitchFamily="18" charset="0"/>
              </a:rPr>
              <a:t>В случае эксплуатации подземных сооружений </a:t>
            </a:r>
            <a:r>
              <a:rPr lang="ru-RU" sz="1633" dirty="0">
                <a:latin typeface="Times New Roman" panose="02020603050405020304" pitchFamily="18" charset="0"/>
                <a:cs typeface="Times New Roman" panose="02020603050405020304" pitchFamily="18" charset="0"/>
              </a:rPr>
              <a:t>сбор исчисляется </a:t>
            </a:r>
            <a:r>
              <a:rPr lang="ru-RU" sz="1633" b="1" i="1" dirty="0">
                <a:solidFill>
                  <a:srgbClr val="7030A0"/>
                </a:solidFill>
                <a:latin typeface="Times New Roman" panose="02020603050405020304" pitchFamily="18" charset="0"/>
                <a:cs typeface="Times New Roman" panose="02020603050405020304" pitchFamily="18" charset="0"/>
              </a:rPr>
              <a:t>ежеквартально</a:t>
            </a:r>
            <a:r>
              <a:rPr lang="ru-RU" sz="1633" i="1" dirty="0">
                <a:solidFill>
                  <a:srgbClr val="7030A0"/>
                </a:solidFill>
                <a:latin typeface="Times New Roman" panose="02020603050405020304" pitchFamily="18" charset="0"/>
                <a:cs typeface="Times New Roman" panose="02020603050405020304" pitchFamily="18" charset="0"/>
              </a:rPr>
              <a:t> исходя из балансовой стоимости </a:t>
            </a:r>
            <a:r>
              <a:rPr lang="ru-RU" sz="1633" dirty="0">
                <a:latin typeface="Times New Roman" panose="02020603050405020304" pitchFamily="18" charset="0"/>
                <a:cs typeface="Times New Roman" panose="02020603050405020304" pitchFamily="18" charset="0"/>
              </a:rPr>
              <a:t>подземных сооружений по состоянию на 1 января текущего года и ставки сбора </a:t>
            </a:r>
            <a:r>
              <a:rPr lang="ru-RU" sz="1633" b="1" dirty="0">
                <a:latin typeface="Times New Roman" panose="02020603050405020304" pitchFamily="18" charset="0"/>
                <a:cs typeface="Times New Roman" panose="02020603050405020304" pitchFamily="18" charset="0"/>
              </a:rPr>
              <a:t>0,2%</a:t>
            </a:r>
            <a:r>
              <a:rPr lang="ru-RU" sz="1633" dirty="0">
                <a:latin typeface="Times New Roman" panose="02020603050405020304" pitchFamily="18" charset="0"/>
                <a:cs typeface="Times New Roman" panose="02020603050405020304" pitchFamily="18" charset="0"/>
              </a:rPr>
              <a:t>. А в случае подземных сооружений, приобретенных в течение года, – исходя из балансовой стоимости на день их приобретения и ставки </a:t>
            </a:r>
            <a:r>
              <a:rPr lang="ru-RU" sz="1633" b="1" dirty="0">
                <a:latin typeface="Times New Roman" panose="02020603050405020304" pitchFamily="18" charset="0"/>
                <a:cs typeface="Times New Roman" panose="02020603050405020304" pitchFamily="18" charset="0"/>
              </a:rPr>
              <a:t>0,2%</a:t>
            </a:r>
            <a:r>
              <a:rPr lang="ru-RU" sz="1633" dirty="0">
                <a:latin typeface="Times New Roman" panose="02020603050405020304" pitchFamily="18" charset="0"/>
                <a:cs typeface="Times New Roman" panose="02020603050405020304" pitchFamily="18" charset="0"/>
              </a:rPr>
              <a:t>.</a:t>
            </a:r>
            <a:r>
              <a:rPr lang="ro-RO" sz="1633" dirty="0">
                <a:solidFill>
                  <a:prstClr val="black"/>
                </a:solidFill>
                <a:latin typeface="Times New Roman" panose="02020603050405020304" pitchFamily="18" charset="0"/>
                <a:cs typeface="Times New Roman" panose="02020603050405020304" pitchFamily="18" charset="0"/>
              </a:rPr>
              <a:t>    </a:t>
            </a:r>
            <a:endParaRPr lang="ru-RU" sz="1633" dirty="0">
              <a:solidFill>
                <a:prstClr val="black"/>
              </a:solidFill>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2040274" y="1640231"/>
            <a:ext cx="326622" cy="13920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9">
              <a:defRPr/>
            </a:pPr>
            <a:endParaRPr lang="ru-RU" sz="1633">
              <a:solidFill>
                <a:srgbClr val="C00000"/>
              </a:solidFill>
              <a:latin typeface="Calibri" panose="020F0502020204030204"/>
            </a:endParaRPr>
          </a:p>
        </p:txBody>
      </p:sp>
      <p:sp>
        <p:nvSpPr>
          <p:cNvPr id="5" name="Стрелка вправо 4"/>
          <p:cNvSpPr/>
          <p:nvPr/>
        </p:nvSpPr>
        <p:spPr>
          <a:xfrm>
            <a:off x="2087004" y="2796896"/>
            <a:ext cx="326622" cy="13920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9">
              <a:defRPr/>
            </a:pPr>
            <a:endParaRPr lang="ru-RU" sz="1633">
              <a:solidFill>
                <a:srgbClr val="C00000"/>
              </a:solidFill>
              <a:latin typeface="Calibri" panose="020F0502020204030204"/>
            </a:endParaRPr>
          </a:p>
        </p:txBody>
      </p:sp>
    </p:spTree>
    <p:extLst>
      <p:ext uri="{BB962C8B-B14F-4D97-AF65-F5344CB8AC3E}">
        <p14:creationId xmlns:p14="http://schemas.microsoft.com/office/powerpoint/2010/main" val="20206259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75017" y="1352590"/>
            <a:ext cx="5496388" cy="615524"/>
          </a:xfrm>
          <a:prstGeom prst="rect">
            <a:avLst/>
          </a:prstGeom>
        </p:spPr>
        <p:txBody>
          <a:bodyPr vert="horz" lIns="75253" tIns="37626" rIns="75253" bIns="3762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pt-BR" sz="254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Льготы</a:t>
            </a:r>
            <a:endParaRPr lang="ro-RO" sz="254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3291840" y="2220685"/>
            <a:ext cx="7567749" cy="3370218"/>
          </a:xfrm>
          <a:prstGeom prst="rect">
            <a:avLst/>
          </a:prstGeom>
        </p:spPr>
        <p:txBody>
          <a:bodyPr vert="horz" lIns="82953" tIns="41476" rIns="82953" bIns="41476"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defTabSz="622161">
              <a:lnSpc>
                <a:spcPct val="150000"/>
              </a:lnSpc>
              <a:defRPr/>
            </a:pPr>
            <a:r>
              <a:rPr lang="en-US" sz="1633" b="1" dirty="0">
                <a:solidFill>
                  <a:prstClr val="black"/>
                </a:solidFill>
                <a:latin typeface="Times New Roman" panose="02020603050405020304" pitchFamily="18" charset="0"/>
                <a:cs typeface="Times New Roman" panose="02020603050405020304" pitchFamily="18" charset="0"/>
              </a:rPr>
              <a:t>             </a:t>
            </a:r>
            <a:r>
              <a:rPr lang="ro-RO" sz="1633" b="1" dirty="0">
                <a:solidFill>
                  <a:prstClr val="black"/>
                </a:solidFill>
                <a:latin typeface="Times New Roman" panose="02020603050405020304" pitchFamily="18" charset="0"/>
                <a:cs typeface="Times New Roman" panose="02020603050405020304" pitchFamily="18" charset="0"/>
              </a:rPr>
              <a:t>  </a:t>
            </a:r>
            <a:r>
              <a:rPr lang="ru-RU" sz="1633" dirty="0">
                <a:solidFill>
                  <a:prstClr val="black"/>
                </a:solidFill>
                <a:latin typeface="Times New Roman" panose="02020603050405020304" pitchFamily="18" charset="0"/>
                <a:cs typeface="Times New Roman" panose="02020603050405020304" pitchFamily="18" charset="0"/>
              </a:rPr>
              <a:t>Раздел</a:t>
            </a:r>
            <a:r>
              <a:rPr lang="ru-RU" sz="1633" b="1" dirty="0">
                <a:solidFill>
                  <a:prstClr val="black"/>
                </a:solidFill>
                <a:latin typeface="Times New Roman" panose="02020603050405020304" pitchFamily="18" charset="0"/>
                <a:cs typeface="Times New Roman" panose="02020603050405020304" pitchFamily="18" charset="0"/>
              </a:rPr>
              <a:t> </a:t>
            </a:r>
            <a:r>
              <a:rPr lang="ro-RO" sz="1633" dirty="0">
                <a:solidFill>
                  <a:prstClr val="black"/>
                </a:solidFill>
                <a:latin typeface="Times New Roman" panose="02020603050405020304" pitchFamily="18" charset="0"/>
                <a:cs typeface="Times New Roman" panose="02020603050405020304" pitchFamily="18" charset="0"/>
              </a:rPr>
              <a:t>VIII </a:t>
            </a:r>
            <a:r>
              <a:rPr lang="ru-RU" sz="1633" dirty="0">
                <a:solidFill>
                  <a:prstClr val="black"/>
                </a:solidFill>
                <a:latin typeface="Times New Roman" panose="02020603050405020304" pitchFamily="18" charset="0"/>
                <a:cs typeface="Times New Roman" panose="02020603050405020304" pitchFamily="18" charset="0"/>
              </a:rPr>
              <a:t>Налогового кодекса не предусматривает освобождений от уплаты сборов за использование недр для какой-либо категории налогоплательщиков, которые используют подземные пространства для строительства подземных объектов сооружений или эксплуатирующие подземные сооружения</a:t>
            </a:r>
            <a:r>
              <a:rPr lang="ro-RO" sz="1633" dirty="0">
                <a:solidFill>
                  <a:prstClr val="black"/>
                </a:solidFill>
                <a:latin typeface="Times New Roman" panose="02020603050405020304" pitchFamily="18" charset="0"/>
                <a:cs typeface="Times New Roman" panose="02020603050405020304" pitchFamily="18" charset="0"/>
              </a:rPr>
              <a:t>.</a:t>
            </a:r>
          </a:p>
          <a:p>
            <a:pPr indent="414775" algn="just" defTabSz="622161">
              <a:defRPr/>
            </a:pPr>
            <a:endParaRPr lang="ro-RO" sz="2903" dirty="0">
              <a:solidFill>
                <a:prstClr val="black"/>
              </a:solidFill>
              <a:latin typeface="Times New Roman" panose="02020603050405020304" pitchFamily="18" charset="0"/>
              <a:cs typeface="Times New Roman" panose="02020603050405020304" pitchFamily="18" charset="0"/>
            </a:endParaRPr>
          </a:p>
        </p:txBody>
      </p:sp>
      <p:pic>
        <p:nvPicPr>
          <p:cNvPr id="4" name="Imagine 4">
            <a:extLst>
              <a:ext uri="{FF2B5EF4-FFF2-40B4-BE49-F238E27FC236}">
                <a16:creationId xmlns:a16="http://schemas.microsoft.com/office/drawing/2014/main" id="{B0467BA5-DE72-4D9D-86BA-E27C5B87B7C5}"/>
              </a:ext>
            </a:extLst>
          </p:cNvPr>
          <p:cNvPicPr>
            <a:picLocks noChangeAspect="1"/>
          </p:cNvPicPr>
          <p:nvPr/>
        </p:nvPicPr>
        <p:blipFill>
          <a:blip r:embed="rId2"/>
          <a:stretch>
            <a:fillRect/>
          </a:stretch>
        </p:blipFill>
        <p:spPr>
          <a:xfrm>
            <a:off x="2292459" y="1968114"/>
            <a:ext cx="999381" cy="693634"/>
          </a:xfrm>
          <a:prstGeom prst="rect">
            <a:avLst/>
          </a:prstGeom>
        </p:spPr>
      </p:pic>
    </p:spTree>
    <p:extLst>
      <p:ext uri="{BB962C8B-B14F-4D97-AF65-F5344CB8AC3E}">
        <p14:creationId xmlns:p14="http://schemas.microsoft.com/office/powerpoint/2010/main" val="36478963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19419" y="630157"/>
            <a:ext cx="7221354" cy="675313"/>
          </a:xfrm>
          <a:prstGeom prst="rect">
            <a:avLst/>
          </a:prstGeom>
        </p:spPr>
        <p:txBody>
          <a:bodyPr vert="horz" lIns="75253" tIns="37626" rIns="75253" bIns="3762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nSpc>
                <a:spcPct val="100000"/>
              </a:lnSpc>
              <a:spcBef>
                <a:spcPts val="0"/>
              </a:spcBef>
            </a:pPr>
            <a:r>
              <a:rPr lang="ru-RU" sz="254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Сроки уплаты и предоставления отчета по сборам за природные ресурсы</a:t>
            </a:r>
            <a:endParaRPr lang="ro-RO" sz="2540"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3" name="Content Placeholder 2"/>
          <p:cNvSpPr txBox="1">
            <a:spLocks/>
          </p:cNvSpPr>
          <p:nvPr/>
        </p:nvSpPr>
        <p:spPr>
          <a:xfrm>
            <a:off x="1741714" y="1520801"/>
            <a:ext cx="9039497" cy="4610034"/>
          </a:xfrm>
          <a:prstGeom prst="rect">
            <a:avLst/>
          </a:prstGeom>
        </p:spPr>
        <p:txBody>
          <a:bodyPr vert="horz" lIns="75253" tIns="37626" rIns="75253" bIns="3762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just"/>
            <a:r>
              <a:rPr lang="ru-RU" sz="1633" dirty="0" smtClean="0">
                <a:solidFill>
                  <a:prstClr val="black"/>
                </a:solidFill>
                <a:latin typeface="Times New Roman" panose="02020603050405020304" pitchFamily="18" charset="0"/>
                <a:cs typeface="Times New Roman" panose="02020603050405020304" pitchFamily="18" charset="0"/>
              </a:rPr>
              <a:t>    Субъекты </a:t>
            </a:r>
            <a:r>
              <a:rPr lang="ru-RU" sz="1633" dirty="0">
                <a:solidFill>
                  <a:prstClr val="black"/>
                </a:solidFill>
                <a:latin typeface="Times New Roman" panose="02020603050405020304" pitchFamily="18" charset="0"/>
                <a:cs typeface="Times New Roman" panose="02020603050405020304" pitchFamily="18" charset="0"/>
              </a:rPr>
              <a:t>налогообложения по сборам за природные ресурсы предоставляют, ежеквартально, </a:t>
            </a:r>
            <a:r>
              <a:rPr lang="ru-RU" sz="1633" dirty="0">
                <a:latin typeface="Times New Roman" panose="02020603050405020304" pitchFamily="18" charset="0"/>
                <a:cs typeface="Times New Roman" panose="02020603050405020304" pitchFamily="18" charset="0"/>
              </a:rPr>
              <a:t>до 25-го числа месяца, следующего за отчетным кварталом, один общий </a:t>
            </a:r>
            <a:r>
              <a:rPr lang="ro-RO" sz="1633" b="1" dirty="0" err="1">
                <a:latin typeface="Times New Roman" panose="02020603050405020304" pitchFamily="18" charset="0"/>
                <a:cs typeface="Times New Roman" panose="02020603050405020304" pitchFamily="18" charset="0"/>
              </a:rPr>
              <a:t>Отчет</a:t>
            </a:r>
            <a:r>
              <a:rPr lang="ro-RO" sz="1633" b="1" dirty="0">
                <a:latin typeface="Times New Roman" panose="02020603050405020304" pitchFamily="18" charset="0"/>
                <a:cs typeface="Times New Roman" panose="02020603050405020304" pitchFamily="18" charset="0"/>
              </a:rPr>
              <a:t> </a:t>
            </a:r>
            <a:r>
              <a:rPr lang="ro-RO" sz="1633" b="1" dirty="0" err="1">
                <a:latin typeface="Times New Roman" panose="02020603050405020304" pitchFamily="18" charset="0"/>
                <a:cs typeface="Times New Roman" panose="02020603050405020304" pitchFamily="18" charset="0"/>
              </a:rPr>
              <a:t>по</a:t>
            </a:r>
            <a:r>
              <a:rPr lang="ro-RO" sz="1633" b="1" dirty="0">
                <a:latin typeface="Times New Roman" panose="02020603050405020304" pitchFamily="18" charset="0"/>
                <a:cs typeface="Times New Roman" panose="02020603050405020304" pitchFamily="18" charset="0"/>
              </a:rPr>
              <a:t> </a:t>
            </a:r>
            <a:r>
              <a:rPr lang="ro-RO" sz="1633" b="1" dirty="0" err="1">
                <a:latin typeface="Times New Roman" panose="02020603050405020304" pitchFamily="18" charset="0"/>
                <a:cs typeface="Times New Roman" panose="02020603050405020304" pitchFamily="18" charset="0"/>
              </a:rPr>
              <a:t>сборам</a:t>
            </a:r>
            <a:r>
              <a:rPr lang="ro-RO" sz="1633" b="1" dirty="0">
                <a:latin typeface="Times New Roman" panose="02020603050405020304" pitchFamily="18" charset="0"/>
                <a:cs typeface="Times New Roman" panose="02020603050405020304" pitchFamily="18" charset="0"/>
              </a:rPr>
              <a:t> </a:t>
            </a:r>
            <a:r>
              <a:rPr lang="ro-RO" sz="1633" b="1" dirty="0" err="1">
                <a:latin typeface="Times New Roman" panose="02020603050405020304" pitchFamily="18" charset="0"/>
                <a:cs typeface="Times New Roman" panose="02020603050405020304" pitchFamily="18" charset="0"/>
              </a:rPr>
              <a:t>за</a:t>
            </a:r>
            <a:r>
              <a:rPr lang="ro-RO" sz="1633" b="1" dirty="0">
                <a:latin typeface="Times New Roman" panose="02020603050405020304" pitchFamily="18" charset="0"/>
                <a:cs typeface="Times New Roman" panose="02020603050405020304" pitchFamily="18" charset="0"/>
              </a:rPr>
              <a:t> </a:t>
            </a:r>
            <a:r>
              <a:rPr lang="ro-RO" sz="1633" b="1" dirty="0" err="1">
                <a:latin typeface="Times New Roman" panose="02020603050405020304" pitchFamily="18" charset="0"/>
                <a:cs typeface="Times New Roman" panose="02020603050405020304" pitchFamily="18" charset="0"/>
              </a:rPr>
              <a:t>природные</a:t>
            </a:r>
            <a:r>
              <a:rPr lang="ro-RO" sz="1633" b="1" dirty="0">
                <a:latin typeface="Times New Roman" panose="02020603050405020304" pitchFamily="18" charset="0"/>
                <a:cs typeface="Times New Roman" panose="02020603050405020304" pitchFamily="18" charset="0"/>
              </a:rPr>
              <a:t> </a:t>
            </a:r>
            <a:r>
              <a:rPr lang="ro-RO" sz="1633" b="1" dirty="0" err="1">
                <a:latin typeface="Times New Roman" panose="02020603050405020304" pitchFamily="18" charset="0"/>
                <a:cs typeface="Times New Roman" panose="02020603050405020304" pitchFamily="18" charset="0"/>
              </a:rPr>
              <a:t>ресурсы</a:t>
            </a:r>
            <a:r>
              <a:rPr lang="ro-RO" sz="1633" b="1" dirty="0">
                <a:latin typeface="Times New Roman" panose="02020603050405020304" pitchFamily="18" charset="0"/>
                <a:cs typeface="Times New Roman" panose="02020603050405020304" pitchFamily="18" charset="0"/>
              </a:rPr>
              <a:t> (Forma TRN </a:t>
            </a:r>
            <a:r>
              <a:rPr lang="ru-RU" sz="1633" b="1" dirty="0">
                <a:latin typeface="Times New Roman" panose="02020603050405020304" pitchFamily="18" charset="0"/>
                <a:cs typeface="Times New Roman" panose="02020603050405020304" pitchFamily="18" charset="0"/>
              </a:rPr>
              <a:t>21</a:t>
            </a:r>
            <a:r>
              <a:rPr lang="ro-RO" sz="1633" b="1" dirty="0">
                <a:latin typeface="Times New Roman" panose="02020603050405020304" pitchFamily="18" charset="0"/>
                <a:cs typeface="Times New Roman" panose="02020603050405020304" pitchFamily="18" charset="0"/>
              </a:rPr>
              <a:t>)</a:t>
            </a:r>
            <a:r>
              <a:rPr lang="ru-RU" sz="1633" b="1" dirty="0">
                <a:latin typeface="Times New Roman" panose="02020603050405020304" pitchFamily="18" charset="0"/>
                <a:cs typeface="Times New Roman" panose="02020603050405020304" pitchFamily="18" charset="0"/>
              </a:rPr>
              <a:t>,</a:t>
            </a:r>
            <a:r>
              <a:rPr lang="ru-RU" sz="1633" dirty="0">
                <a:latin typeface="Times New Roman" panose="02020603050405020304" pitchFamily="18" charset="0"/>
                <a:cs typeface="Times New Roman" panose="02020603050405020304" pitchFamily="18" charset="0"/>
              </a:rPr>
              <a:t> утверждённый Приказом ГНС </a:t>
            </a:r>
            <a:r>
              <a:rPr lang="ro-RO" sz="1633" dirty="0">
                <a:latin typeface="Times New Roman" panose="02020603050405020304" pitchFamily="18" charset="0"/>
                <a:cs typeface="Times New Roman" panose="02020603050405020304" pitchFamily="18" charset="0"/>
              </a:rPr>
              <a:t>№</a:t>
            </a:r>
            <a:r>
              <a:rPr lang="ru-RU" sz="1633" dirty="0">
                <a:latin typeface="Times New Roman" panose="02020603050405020304" pitchFamily="18" charset="0"/>
                <a:cs typeface="Times New Roman" panose="02020603050405020304" pitchFamily="18" charset="0"/>
              </a:rPr>
              <a:t> 376 от 27.07.2020 г. (ОМ № 194-197 ст. 681 от 31.07.2020) и уплачивают сборы до 25-го числа месяца, следующего за отчетным кварталом, в следующем порядке</a:t>
            </a:r>
            <a:r>
              <a:rPr lang="ru-RU" sz="1633" dirty="0" smtClean="0">
                <a:latin typeface="Times New Roman" panose="02020603050405020304" pitchFamily="18" charset="0"/>
                <a:cs typeface="Times New Roman" panose="02020603050405020304" pitchFamily="18" charset="0"/>
              </a:rPr>
              <a:t>:</a:t>
            </a:r>
          </a:p>
          <a:p>
            <a:pPr algn="just"/>
            <a:r>
              <a:rPr lang="ru-RU" sz="1633" dirty="0" smtClean="0">
                <a:latin typeface="Times New Roman" panose="02020603050405020304" pitchFamily="18" charset="0"/>
                <a:cs typeface="Times New Roman" panose="02020603050405020304" pitchFamily="18" charset="0"/>
              </a:rPr>
              <a:t>a</a:t>
            </a:r>
            <a:r>
              <a:rPr lang="ru-RU" sz="1633" dirty="0">
                <a:latin typeface="Times New Roman" panose="02020603050405020304" pitchFamily="18" charset="0"/>
                <a:cs typeface="Times New Roman" panose="02020603050405020304" pitchFamily="18" charset="0"/>
              </a:rPr>
              <a:t>) 50% от суммы сбора перечисляется в государственный бюджет;</a:t>
            </a:r>
          </a:p>
          <a:p>
            <a:pPr algn="just"/>
            <a:r>
              <a:rPr lang="ru-RU" sz="1633" dirty="0">
                <a:latin typeface="Times New Roman" panose="02020603050405020304" pitchFamily="18" charset="0"/>
                <a:cs typeface="Times New Roman" panose="02020603050405020304" pitchFamily="18" charset="0"/>
              </a:rPr>
              <a:t>b) 50% от суммы сбора перечисляется в местный бюджет первого </a:t>
            </a:r>
            <a:r>
              <a:rPr lang="ru-RU" sz="1633" dirty="0" smtClean="0">
                <a:latin typeface="Times New Roman" panose="02020603050405020304" pitchFamily="18" charset="0"/>
                <a:cs typeface="Times New Roman" panose="02020603050405020304" pitchFamily="18" charset="0"/>
              </a:rPr>
              <a:t>уровня*.</a:t>
            </a:r>
            <a:endParaRPr lang="ru-RU" sz="1633" dirty="0">
              <a:latin typeface="Times New Roman" panose="02020603050405020304" pitchFamily="18" charset="0"/>
              <a:cs typeface="Times New Roman" panose="02020603050405020304" pitchFamily="18" charset="0"/>
            </a:endParaRPr>
          </a:p>
          <a:p>
            <a:pPr algn="just"/>
            <a:r>
              <a:rPr lang="ru-RU" sz="1633" dirty="0" smtClean="0">
                <a:latin typeface="Times New Roman" panose="02020603050405020304" pitchFamily="18" charset="0"/>
                <a:cs typeface="Times New Roman" panose="02020603050405020304" pitchFamily="18" charset="0"/>
              </a:rPr>
              <a:t>    Плательщики сборов за </a:t>
            </a:r>
            <a:r>
              <a:rPr lang="ru-RU" sz="1633" dirty="0">
                <a:latin typeface="Times New Roman" panose="02020603050405020304" pitchFamily="18" charset="0"/>
                <a:cs typeface="Times New Roman" panose="02020603050405020304" pitchFamily="18" charset="0"/>
              </a:rPr>
              <a:t>природные ресурсы (коды ЭКО 114611, 114612 и 114614) , </a:t>
            </a:r>
            <a:r>
              <a:rPr lang="ru-RU" sz="1633" dirty="0" smtClean="0">
                <a:latin typeface="Times New Roman" panose="02020603050405020304" pitchFamily="18" charset="0"/>
                <a:cs typeface="Times New Roman" panose="02020603050405020304" pitchFamily="18" charset="0"/>
              </a:rPr>
              <a:t>перечисляют сборы полностью </a:t>
            </a:r>
            <a:r>
              <a:rPr lang="ru-RU" sz="1633" dirty="0">
                <a:latin typeface="Times New Roman" panose="02020603050405020304" pitchFamily="18" charset="0"/>
                <a:cs typeface="Times New Roman" panose="02020603050405020304" pitchFamily="18" charset="0"/>
              </a:rPr>
              <a:t>в государственный бюджет в зависимости от местонахождения </a:t>
            </a:r>
            <a:r>
              <a:rPr lang="ru-RU" sz="1633" dirty="0" smtClean="0">
                <a:latin typeface="Times New Roman" panose="02020603050405020304" pitchFamily="18" charset="0"/>
                <a:cs typeface="Times New Roman" panose="02020603050405020304" pitchFamily="18" charset="0"/>
              </a:rPr>
              <a:t>природных ресурсов.</a:t>
            </a:r>
            <a:endParaRPr lang="ru-RU" sz="1633" dirty="0">
              <a:latin typeface="Times New Roman" panose="02020603050405020304" pitchFamily="18" charset="0"/>
              <a:cs typeface="Times New Roman" panose="02020603050405020304" pitchFamily="18" charset="0"/>
            </a:endParaRPr>
          </a:p>
          <a:p>
            <a:pPr algn="just"/>
            <a:endParaRPr lang="ru-RU" sz="1633" dirty="0">
              <a:latin typeface="Times New Roman" panose="02020603050405020304" pitchFamily="18" charset="0"/>
              <a:cs typeface="Times New Roman" panose="02020603050405020304" pitchFamily="18" charset="0"/>
            </a:endParaRPr>
          </a:p>
          <a:p>
            <a:pPr algn="just"/>
            <a:r>
              <a:rPr lang="ru-RU" sz="1633" dirty="0" smtClean="0">
                <a:latin typeface="Times New Roman" panose="02020603050405020304" pitchFamily="18" charset="0"/>
                <a:cs typeface="Times New Roman" panose="02020603050405020304" pitchFamily="18" charset="0"/>
              </a:rPr>
              <a:t>a </a:t>
            </a:r>
            <a:r>
              <a:rPr lang="ru-RU" sz="1633" dirty="0" smtClean="0">
                <a:latin typeface="Times New Roman" panose="02020603050405020304" pitchFamily="18" charset="0"/>
                <a:cs typeface="Times New Roman" panose="02020603050405020304" pitchFamily="18" charset="0"/>
              </a:rPr>
              <a:t>при </a:t>
            </a:r>
            <a:r>
              <a:rPr lang="ru-RU" sz="1633" dirty="0">
                <a:latin typeface="Times New Roman" panose="02020603050405020304" pitchFamily="18" charset="0"/>
                <a:cs typeface="Times New Roman" panose="02020603050405020304" pitchFamily="18" charset="0"/>
              </a:rPr>
              <a:t>отсутствии объекта сбора, установленного настоящим разделом, отчетность по сборам не представляется.</a:t>
            </a:r>
          </a:p>
          <a:p>
            <a:pPr algn="l"/>
            <a:r>
              <a:rPr lang="ru-RU" sz="1270" b="1" dirty="0" smtClean="0">
                <a:latin typeface="Times New Roman" panose="02020603050405020304" pitchFamily="18" charset="0"/>
                <a:cs typeface="Times New Roman" panose="02020603050405020304" pitchFamily="18" charset="0"/>
              </a:rPr>
              <a:t>* Местные </a:t>
            </a:r>
            <a:r>
              <a:rPr lang="ru-RU" sz="1270" b="1" dirty="0">
                <a:latin typeface="Times New Roman" panose="02020603050405020304" pitchFamily="18" charset="0"/>
                <a:cs typeface="Times New Roman" panose="02020603050405020304" pitchFamily="18" charset="0"/>
              </a:rPr>
              <a:t>бюджеты первого уровня</a:t>
            </a:r>
            <a:r>
              <a:rPr lang="ru-RU" sz="1270" dirty="0">
                <a:latin typeface="Times New Roman" panose="02020603050405020304" pitchFamily="18" charset="0"/>
                <a:cs typeface="Times New Roman" panose="02020603050405020304" pitchFamily="18" charset="0"/>
              </a:rPr>
              <a:t>, представляющие собой бюджеты сел (коммун), городов (муниципиев, за исключением муниципиев </a:t>
            </a:r>
            <a:r>
              <a:rPr lang="ru-RU" sz="1270" dirty="0" err="1">
                <a:latin typeface="Times New Roman" panose="02020603050405020304" pitchFamily="18" charset="0"/>
                <a:cs typeface="Times New Roman" panose="02020603050405020304" pitchFamily="18" charset="0"/>
              </a:rPr>
              <a:t>Бэлць</a:t>
            </a:r>
            <a:r>
              <a:rPr lang="ru-RU" sz="1270" dirty="0">
                <a:latin typeface="Times New Roman" panose="02020603050405020304" pitchFamily="18" charset="0"/>
                <a:cs typeface="Times New Roman" panose="02020603050405020304" pitchFamily="18" charset="0"/>
              </a:rPr>
              <a:t> и </a:t>
            </a:r>
            <a:r>
              <a:rPr lang="ru-RU" sz="1270" dirty="0" err="1">
                <a:latin typeface="Times New Roman" panose="02020603050405020304" pitchFamily="18" charset="0"/>
                <a:cs typeface="Times New Roman" panose="02020603050405020304" pitchFamily="18" charset="0"/>
              </a:rPr>
              <a:t>Кишинэу</a:t>
            </a:r>
            <a:r>
              <a:rPr lang="ru-RU" sz="1270" dirty="0">
                <a:latin typeface="Times New Roman" panose="02020603050405020304" pitchFamily="18" charset="0"/>
                <a:cs typeface="Times New Roman" panose="02020603050405020304" pitchFamily="18" charset="0"/>
              </a:rPr>
              <a:t>).</a:t>
            </a:r>
          </a:p>
          <a:p>
            <a:pPr marL="259232" indent="-259232" algn="just">
              <a:buFont typeface="Wingdings" panose="05000000000000000000" pitchFamily="2" charset="2"/>
              <a:buChar char="Ø"/>
            </a:pPr>
            <a:endParaRPr lang="ru-RU" sz="1633" dirty="0">
              <a:latin typeface="Times New Roman" panose="02020603050405020304" pitchFamily="18" charset="0"/>
              <a:cs typeface="Times New Roman" panose="02020603050405020304" pitchFamily="18" charset="0"/>
            </a:endParaRPr>
          </a:p>
          <a:p>
            <a:pPr marL="259232" indent="-259232" algn="just">
              <a:buFont typeface="Wingdings" panose="05000000000000000000" pitchFamily="2" charset="2"/>
              <a:buChar char="Ø"/>
            </a:pPr>
            <a:endParaRPr lang="ro-RO" sz="1317" dirty="0">
              <a:latin typeface="Times New Roman" panose="02020603050405020304" pitchFamily="18" charset="0"/>
              <a:cs typeface="Times New Roman" panose="02020603050405020304" pitchFamily="18" charset="0"/>
            </a:endParaRPr>
          </a:p>
          <a:p>
            <a:pPr>
              <a:spcBef>
                <a:spcPts val="0"/>
              </a:spcBef>
            </a:pPr>
            <a:endParaRPr lang="ro-RO" sz="726" dirty="0">
              <a:solidFill>
                <a:prstClr val="black"/>
              </a:solidFill>
            </a:endParaRPr>
          </a:p>
          <a:p>
            <a:pPr indent="414775" algn="just">
              <a:lnSpc>
                <a:spcPct val="100000"/>
              </a:lnSpc>
              <a:spcBef>
                <a:spcPts val="0"/>
              </a:spcBef>
            </a:pPr>
            <a:endParaRPr lang="x-none" sz="1633" dirty="0">
              <a:solidFill>
                <a:prstClr val="black"/>
              </a:solidFill>
            </a:endParaRPr>
          </a:p>
        </p:txBody>
      </p:sp>
    </p:spTree>
    <p:extLst>
      <p:ext uri="{BB962C8B-B14F-4D97-AF65-F5344CB8AC3E}">
        <p14:creationId xmlns:p14="http://schemas.microsoft.com/office/powerpoint/2010/main" val="3782109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48464" y="897273"/>
            <a:ext cx="7154671" cy="987996"/>
          </a:xfrm>
          <a:prstGeom prst="rect">
            <a:avLst/>
          </a:prstGeom>
        </p:spPr>
        <p:txBody>
          <a:bodyPr vert="horz" lIns="75253" tIns="37626" rIns="75253" bIns="37626" rtlCol="0" anchor="b">
            <a:normAutofit fontScale="90000" lnSpcReduction="20000"/>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o-RO" sz="2540" b="1" dirty="0">
                <a:solidFill>
                  <a:prstClr val="black"/>
                </a:solidFill>
                <a:latin typeface="Times New Roman" panose="02020603050405020304" pitchFamily="18" charset="0"/>
                <a:cs typeface="Times New Roman" panose="02020603050405020304" pitchFamily="18" charset="0"/>
              </a:rPr>
              <a:t/>
            </a:r>
            <a:br>
              <a:rPr lang="ro-RO" sz="2540" b="1" dirty="0">
                <a:solidFill>
                  <a:prstClr val="black"/>
                </a:solidFill>
                <a:latin typeface="Times New Roman" panose="02020603050405020304" pitchFamily="18" charset="0"/>
                <a:cs typeface="Times New Roman" panose="02020603050405020304" pitchFamily="18" charset="0"/>
              </a:rPr>
            </a:br>
            <a:r>
              <a:rPr lang="ru-RU" sz="2812"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Льготы</a:t>
            </a:r>
            <a:r>
              <a:rPr lang="pt-BR" sz="2812"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2812"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o-RO" sz="2812"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o-RO" sz="2963" b="1" i="1" dirty="0">
              <a:effectLst>
                <a:outerShdw blurRad="38100" dist="38100" dir="2700000" algn="tl">
                  <a:srgbClr val="000000">
                    <a:alpha val="43137"/>
                  </a:srgbClr>
                </a:outerShdw>
              </a:effectLst>
            </a:endParaRPr>
          </a:p>
        </p:txBody>
      </p:sp>
      <p:sp>
        <p:nvSpPr>
          <p:cNvPr id="3" name="Content Placeholder 2"/>
          <p:cNvSpPr txBox="1">
            <a:spLocks/>
          </p:cNvSpPr>
          <p:nvPr/>
        </p:nvSpPr>
        <p:spPr>
          <a:xfrm>
            <a:off x="2970682" y="2067299"/>
            <a:ext cx="7316327" cy="3024396"/>
          </a:xfrm>
          <a:prstGeom prst="rect">
            <a:avLst/>
          </a:prstGeom>
        </p:spPr>
        <p:txBody>
          <a:bodyPr vert="horz" lIns="75253" tIns="37626" rIns="75253" bIns="3762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5">
              <a:lnSpc>
                <a:spcPct val="150000"/>
              </a:lnSpc>
            </a:pPr>
            <a:r>
              <a:rPr lang="ro-RO" sz="2177" dirty="0">
                <a:solidFill>
                  <a:prstClr val="black"/>
                </a:solidFill>
                <a:latin typeface="Times New Roman" panose="02020603050405020304" pitchFamily="18" charset="0"/>
                <a:cs typeface="Times New Roman" panose="02020603050405020304" pitchFamily="18" charset="0"/>
              </a:rPr>
              <a:t> </a:t>
            </a:r>
            <a:r>
              <a:rPr lang="ru-RU" sz="2177" dirty="0">
                <a:solidFill>
                  <a:prstClr val="black"/>
                </a:solidFill>
                <a:latin typeface="Times New Roman" panose="02020603050405020304" pitchFamily="18" charset="0"/>
                <a:cs typeface="Times New Roman" panose="02020603050405020304" pitchFamily="18" charset="0"/>
              </a:rPr>
              <a:t>Разделом </a:t>
            </a:r>
            <a:r>
              <a:rPr lang="ro-RO" sz="2177" dirty="0">
                <a:solidFill>
                  <a:prstClr val="black"/>
                </a:solidFill>
                <a:latin typeface="Times New Roman" panose="02020603050405020304" pitchFamily="18" charset="0"/>
                <a:cs typeface="Times New Roman" panose="02020603050405020304" pitchFamily="18" charset="0"/>
              </a:rPr>
              <a:t>VIII </a:t>
            </a:r>
            <a:r>
              <a:rPr lang="ru-RU" sz="2177" dirty="0">
                <a:solidFill>
                  <a:prstClr val="black"/>
                </a:solidFill>
                <a:latin typeface="Times New Roman" panose="02020603050405020304" pitchFamily="18" charset="0"/>
                <a:cs typeface="Times New Roman" panose="02020603050405020304" pitchFamily="18" charset="0"/>
              </a:rPr>
              <a:t>Налогового кодекса не предусмотрены льготы по сбору за добычу полезных ископаемых для какой-либо категории налогоплательщиков, осуществляющих добычу полезных ископаемых</a:t>
            </a:r>
            <a:r>
              <a:rPr lang="ro-RO" sz="2177" dirty="0">
                <a:solidFill>
                  <a:prstClr val="black"/>
                </a:solidFill>
                <a:latin typeface="Times New Roman" panose="02020603050405020304" pitchFamily="18" charset="0"/>
                <a:cs typeface="Times New Roman" panose="02020603050405020304" pitchFamily="18" charset="0"/>
              </a:rPr>
              <a:t>.</a:t>
            </a:r>
          </a:p>
          <a:p>
            <a:pPr indent="414775" algn="just"/>
            <a:endParaRPr lang="ro-RO" sz="2177" dirty="0">
              <a:solidFill>
                <a:prstClr val="black"/>
              </a:solidFill>
              <a:latin typeface="Times New Roman" panose="02020603050405020304" pitchFamily="18" charset="0"/>
              <a:cs typeface="Times New Roman" panose="02020603050405020304" pitchFamily="18" charset="0"/>
            </a:endParaRPr>
          </a:p>
        </p:txBody>
      </p:sp>
      <p:sp>
        <p:nvSpPr>
          <p:cNvPr id="4" name="Dreptunghi 7">
            <a:extLst>
              <a:ext uri="{FF2B5EF4-FFF2-40B4-BE49-F238E27FC236}">
                <a16:creationId xmlns:a16="http://schemas.microsoft.com/office/drawing/2014/main" id="{0966FA52-9546-4469-BAE7-E1F74C5E8AAE}"/>
              </a:ext>
            </a:extLst>
          </p:cNvPr>
          <p:cNvSpPr/>
          <p:nvPr/>
        </p:nvSpPr>
        <p:spPr>
          <a:xfrm>
            <a:off x="2274507" y="1920317"/>
            <a:ext cx="1217494" cy="837686"/>
          </a:xfrm>
          <a:prstGeom prst="rect">
            <a:avLst/>
          </a:prstGeom>
          <a:noFill/>
        </p:spPr>
        <p:txBody>
          <a:bodyPr wrap="none" lIns="82953" tIns="41476" rIns="82953" bIns="41476">
            <a:spAutoFit/>
          </a:bodyPr>
          <a:lstStyle/>
          <a:p>
            <a:pPr algn="ctr" defTabSz="829549">
              <a:defRPr/>
            </a:pPr>
            <a:r>
              <a:rPr lang="ro-RO" sz="4899"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a:t>
            </a:r>
            <a:endParaRPr lang="ru-RU" sz="4899" b="1" dirty="0">
              <a:ln w="22225">
                <a:solidFill>
                  <a:srgbClr val="ED7D31"/>
                </a:solidFill>
                <a:prstDash val="solid"/>
              </a:ln>
              <a:solidFill>
                <a:srgbClr val="ED7D31">
                  <a:lumMod val="40000"/>
                  <a:lumOff val="60000"/>
                </a:srgbClr>
              </a:solidFill>
              <a:latin typeface="Calibri" panose="020F0502020204030204"/>
            </a:endParaRPr>
          </a:p>
        </p:txBody>
      </p:sp>
    </p:spTree>
    <p:extLst>
      <p:ext uri="{BB962C8B-B14F-4D97-AF65-F5344CB8AC3E}">
        <p14:creationId xmlns:p14="http://schemas.microsoft.com/office/powerpoint/2010/main" val="883737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35304" y="263767"/>
            <a:ext cx="7642949" cy="5223843"/>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ct val="100000"/>
              </a:lnSpc>
              <a:spcBef>
                <a:spcPts val="0"/>
              </a:spcBef>
              <a:defRPr/>
            </a:pPr>
            <a:r>
              <a:rPr lang="ru-RU" sz="1814"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Система дорожных сборов, </a:t>
            </a:r>
            <a:r>
              <a:rPr lang="ro-RO" sz="1814"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nSpc>
                <a:spcPct val="100000"/>
              </a:lnSpc>
              <a:spcBef>
                <a:spcPts val="0"/>
              </a:spcBef>
              <a:defRPr/>
            </a:pPr>
            <a:r>
              <a:rPr lang="ru-RU" sz="1633">
                <a:latin typeface="Times New Roman" panose="02020603050405020304" pitchFamily="18" charset="0"/>
                <a:cs typeface="Times New Roman" panose="02020603050405020304" pitchFamily="18" charset="0"/>
              </a:rPr>
              <a:t>регулируемых </a:t>
            </a:r>
            <a:r>
              <a:rPr lang="ru-RU" sz="1633">
                <a:solidFill>
                  <a:srgbClr val="FF0000"/>
                </a:solidFill>
                <a:latin typeface="Times New Roman" panose="02020603050405020304" pitchFamily="18" charset="0"/>
                <a:cs typeface="Times New Roman" panose="02020603050405020304" pitchFamily="18" charset="0"/>
              </a:rPr>
              <a:t>разделом </a:t>
            </a:r>
            <a:r>
              <a:rPr lang="ro-RO" sz="1633">
                <a:solidFill>
                  <a:srgbClr val="FF0000"/>
                </a:solidFill>
                <a:latin typeface="Times New Roman" panose="02020603050405020304" pitchFamily="18" charset="0"/>
                <a:cs typeface="Times New Roman" panose="02020603050405020304" pitchFamily="18" charset="0"/>
              </a:rPr>
              <a:t>IX </a:t>
            </a:r>
            <a:r>
              <a:rPr lang="ru-RU" sz="1633">
                <a:solidFill>
                  <a:srgbClr val="FF0000"/>
                </a:solidFill>
                <a:latin typeface="Times New Roman" panose="02020603050405020304" pitchFamily="18" charset="0"/>
                <a:cs typeface="Times New Roman" panose="02020603050405020304" pitchFamily="18" charset="0"/>
              </a:rPr>
              <a:t>Налогового Кодекса </a:t>
            </a:r>
            <a:r>
              <a:rPr lang="ru-RU" sz="1633">
                <a:latin typeface="Times New Roman" panose="02020603050405020304" pitchFamily="18" charset="0"/>
                <a:cs typeface="Times New Roman" panose="02020603050405020304" pitchFamily="18" charset="0"/>
              </a:rPr>
              <a:t>и</a:t>
            </a:r>
            <a:r>
              <a:rPr lang="ro-RO" sz="1633">
                <a:latin typeface="Times New Roman" panose="02020603050405020304" pitchFamily="18" charset="0"/>
                <a:cs typeface="Times New Roman" panose="02020603050405020304" pitchFamily="18" charset="0"/>
              </a:rPr>
              <a:t> </a:t>
            </a:r>
            <a:r>
              <a:rPr lang="ru-RU" sz="1633">
                <a:solidFill>
                  <a:srgbClr val="FF0000"/>
                </a:solidFill>
                <a:latin typeface="Times New Roman" panose="02020603050405020304" pitchFamily="18" charset="0"/>
                <a:cs typeface="Times New Roman" panose="02020603050405020304" pitchFamily="18" charset="0"/>
              </a:rPr>
              <a:t>Законом «О дорожном фонде»  </a:t>
            </a:r>
            <a:r>
              <a:rPr lang="ro-RO" sz="1633">
                <a:solidFill>
                  <a:srgbClr val="FF0000"/>
                </a:solidFill>
                <a:latin typeface="Times New Roman" panose="02020603050405020304" pitchFamily="18" charset="0"/>
                <a:cs typeface="Times New Roman" panose="02020603050405020304" pitchFamily="18" charset="0"/>
              </a:rPr>
              <a:t> </a:t>
            </a:r>
            <a:r>
              <a:rPr lang="ru-RU" sz="1633">
                <a:solidFill>
                  <a:srgbClr val="FF0000"/>
                </a:solidFill>
                <a:latin typeface="Times New Roman" panose="02020603050405020304" pitchFamily="18" charset="0"/>
                <a:cs typeface="Times New Roman" panose="02020603050405020304" pitchFamily="18" charset="0"/>
              </a:rPr>
              <a:t> </a:t>
            </a:r>
            <a:r>
              <a:rPr lang="ru-RU" sz="1633">
                <a:latin typeface="Times New Roman" panose="02020603050405020304" pitchFamily="18" charset="0"/>
                <a:cs typeface="Times New Roman" panose="02020603050405020304" pitchFamily="18" charset="0"/>
              </a:rPr>
              <a:t>№</a:t>
            </a:r>
            <a:r>
              <a:rPr lang="ro-RO" sz="1633">
                <a:latin typeface="Times New Roman" panose="02020603050405020304" pitchFamily="18" charset="0"/>
                <a:cs typeface="Times New Roman" panose="02020603050405020304" pitchFamily="18" charset="0"/>
              </a:rPr>
              <a:t> 720/1996</a:t>
            </a:r>
            <a:r>
              <a:rPr lang="ru-RU" sz="1633">
                <a:latin typeface="Times New Roman" panose="02020603050405020304" pitchFamily="18" charset="0"/>
                <a:cs typeface="Times New Roman" panose="02020603050405020304" pitchFamily="18" charset="0"/>
              </a:rPr>
              <a:t>, включает</a:t>
            </a:r>
            <a:r>
              <a:rPr lang="ro-RO" sz="1633">
                <a:latin typeface="Times New Roman" panose="02020603050405020304" pitchFamily="18" charset="0"/>
                <a:cs typeface="Times New Roman" panose="02020603050405020304" pitchFamily="18" charset="0"/>
              </a:rPr>
              <a:t>:</a:t>
            </a:r>
            <a:endParaRPr lang="ro-RO" sz="1633" dirty="0">
              <a:latin typeface="Times New Roman" panose="02020603050405020304" pitchFamily="18" charset="0"/>
              <a:cs typeface="Times New Roman" panose="02020603050405020304" pitchFamily="18" charset="0"/>
            </a:endParaRPr>
          </a:p>
        </p:txBody>
      </p:sp>
      <p:graphicFrame>
        <p:nvGraphicFramePr>
          <p:cNvPr id="3" name="Схема 1">
            <a:extLst>
              <a:ext uri="{FF2B5EF4-FFF2-40B4-BE49-F238E27FC236}">
                <a16:creationId xmlns:a16="http://schemas.microsoft.com/office/drawing/2014/main" id="{CF18B075-0A61-4E64-AFE4-78E04CE0E432}"/>
              </a:ext>
            </a:extLst>
          </p:cNvPr>
          <p:cNvGraphicFramePr/>
          <p:nvPr>
            <p:extLst/>
          </p:nvPr>
        </p:nvGraphicFramePr>
        <p:xfrm>
          <a:off x="820353" y="1255348"/>
          <a:ext cx="9062237" cy="492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5701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3649" y="272035"/>
            <a:ext cx="8034895" cy="783889"/>
          </a:xfrm>
          <a:prstGeom prst="rect">
            <a:avLst/>
          </a:prstGeom>
        </p:spPr>
        <p:txBody>
          <a:bodyPr vert="horz" lIns="82953" tIns="41476" rIns="82953" bIns="4147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1996"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Сбор за пользование автомобильными дорогами автомобилями, зарегистрированными в Республике Молдова </a:t>
            </a:r>
            <a:endParaRPr lang="ro-RO" sz="1996" b="1" dirty="0">
              <a:solidFill>
                <a:srgbClr val="C00000"/>
              </a:solidFill>
              <a:effectLst>
                <a:outerShdw blurRad="38100" dist="38100" dir="2700000" algn="tl">
                  <a:srgbClr val="000000">
                    <a:alpha val="43137"/>
                  </a:srgbClr>
                </a:outerShdw>
              </a:effectLst>
            </a:endParaRPr>
          </a:p>
        </p:txBody>
      </p:sp>
      <p:sp>
        <p:nvSpPr>
          <p:cNvPr id="3" name="Content Placeholder 2"/>
          <p:cNvSpPr txBox="1">
            <a:spLocks/>
          </p:cNvSpPr>
          <p:nvPr/>
        </p:nvSpPr>
        <p:spPr>
          <a:xfrm>
            <a:off x="1983649" y="1236617"/>
            <a:ext cx="8875940" cy="4423954"/>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just"/>
            <a:r>
              <a:rPr lang="ru-RU" sz="1452" b="1" dirty="0">
                <a:latin typeface="Times New Roman" panose="02020603050405020304" pitchFamily="18" charset="0"/>
                <a:cs typeface="Times New Roman" panose="02020603050405020304" pitchFamily="18" charset="0"/>
              </a:rPr>
              <a:t>        </a:t>
            </a:r>
            <a:r>
              <a:rPr lang="ru-RU" sz="1452" b="1" dirty="0">
                <a:solidFill>
                  <a:srgbClr val="7030A0"/>
                </a:solidFill>
                <a:latin typeface="Times New Roman" panose="02020603050405020304" pitchFamily="18" charset="0"/>
                <a:cs typeface="Times New Roman" panose="02020603050405020304" pitchFamily="18" charset="0"/>
              </a:rPr>
              <a:t>Субъектами налогообложения </a:t>
            </a:r>
            <a:r>
              <a:rPr lang="ru-RU" sz="1452" dirty="0">
                <a:latin typeface="Times New Roman" panose="02020603050405020304" pitchFamily="18" charset="0"/>
                <a:cs typeface="Times New Roman" panose="02020603050405020304" pitchFamily="18" charset="0"/>
              </a:rPr>
              <a:t>являются физические и юридические лица – </a:t>
            </a:r>
            <a:r>
              <a:rPr lang="ru-RU" sz="1452" b="1" dirty="0">
                <a:solidFill>
                  <a:srgbClr val="7030A0"/>
                </a:solidFill>
                <a:latin typeface="Times New Roman" panose="02020603050405020304" pitchFamily="18" charset="0"/>
                <a:cs typeface="Times New Roman" panose="02020603050405020304" pitchFamily="18" charset="0"/>
              </a:rPr>
              <a:t>владельцы автомобилей, </a:t>
            </a:r>
            <a:r>
              <a:rPr lang="ru-RU" sz="1452" b="1" dirty="0" smtClean="0">
                <a:solidFill>
                  <a:srgbClr val="7030A0"/>
                </a:solidFill>
                <a:latin typeface="Times New Roman" panose="02020603050405020304" pitchFamily="18" charset="0"/>
                <a:cs typeface="Times New Roman" panose="02020603050405020304" pitchFamily="18" charset="0"/>
              </a:rPr>
              <a:t>   зарегистрированных </a:t>
            </a:r>
            <a:r>
              <a:rPr lang="ru-RU" sz="1452" b="1" dirty="0">
                <a:solidFill>
                  <a:srgbClr val="7030A0"/>
                </a:solidFill>
                <a:latin typeface="Times New Roman" panose="02020603050405020304" pitchFamily="18" charset="0"/>
                <a:cs typeface="Times New Roman" panose="02020603050405020304" pitchFamily="18" charset="0"/>
              </a:rPr>
              <a:t>в Республике Молдова.</a:t>
            </a:r>
          </a:p>
          <a:p>
            <a:r>
              <a:rPr lang="ro-RO" sz="1452" b="1" dirty="0">
                <a:solidFill>
                  <a:srgbClr val="7030A0"/>
                </a:solidFill>
                <a:latin typeface="Times New Roman" panose="02020603050405020304" pitchFamily="18" charset="0"/>
                <a:cs typeface="Times New Roman" panose="02020603050405020304" pitchFamily="18" charset="0"/>
              </a:rPr>
              <a:t>    </a:t>
            </a:r>
            <a:r>
              <a:rPr lang="ru-RU" sz="1452" b="1" dirty="0">
                <a:solidFill>
                  <a:srgbClr val="7030A0"/>
                </a:solidFill>
                <a:latin typeface="Times New Roman" panose="02020603050405020304" pitchFamily="18" charset="0"/>
                <a:cs typeface="Times New Roman" panose="02020603050405020304" pitchFamily="18" charset="0"/>
              </a:rPr>
              <a:t>Объектом налогообложения </a:t>
            </a:r>
            <a:r>
              <a:rPr lang="ru-RU" sz="1452" dirty="0">
                <a:latin typeface="Times New Roman" panose="02020603050405020304" pitchFamily="18" charset="0"/>
                <a:cs typeface="Times New Roman" panose="02020603050405020304" pitchFamily="18" charset="0"/>
              </a:rPr>
              <a:t>являются </a:t>
            </a:r>
            <a:r>
              <a:rPr lang="ru-RU" sz="1452" b="1" dirty="0">
                <a:solidFill>
                  <a:srgbClr val="7030A0"/>
                </a:solidFill>
                <a:latin typeface="Times New Roman" panose="02020603050405020304" pitchFamily="18" charset="0"/>
                <a:cs typeface="Times New Roman" panose="02020603050405020304" pitchFamily="18" charset="0"/>
              </a:rPr>
              <a:t>автомобили, зарегистрированные на постоянной или временной основе </a:t>
            </a:r>
            <a:r>
              <a:rPr lang="ru-RU" sz="1452" b="1" dirty="0">
                <a:solidFill>
                  <a:srgbClr val="C00000"/>
                </a:solidFill>
                <a:latin typeface="Times New Roman" panose="02020603050405020304" pitchFamily="18" charset="0"/>
                <a:cs typeface="Times New Roman" panose="02020603050405020304" pitchFamily="18" charset="0"/>
              </a:rPr>
              <a:t>или временно зарегистрированные для испытаний</a:t>
            </a:r>
            <a:r>
              <a:rPr lang="ru-RU" sz="1452" dirty="0">
                <a:latin typeface="Times New Roman" panose="02020603050405020304" pitchFamily="18" charset="0"/>
                <a:cs typeface="Times New Roman" panose="02020603050405020304" pitchFamily="18" charset="0"/>
              </a:rPr>
              <a:t> </a:t>
            </a:r>
            <a:r>
              <a:rPr lang="ru-RU" sz="1452" b="1" dirty="0">
                <a:solidFill>
                  <a:srgbClr val="7030A0"/>
                </a:solidFill>
                <a:latin typeface="Times New Roman" panose="02020603050405020304" pitchFamily="18" charset="0"/>
                <a:cs typeface="Times New Roman" panose="02020603050405020304" pitchFamily="18" charset="0"/>
              </a:rPr>
              <a:t>в Республике Молдова</a:t>
            </a:r>
            <a:r>
              <a:rPr lang="ru-RU" sz="1452" dirty="0">
                <a:latin typeface="Times New Roman" panose="02020603050405020304" pitchFamily="18" charset="0"/>
                <a:cs typeface="Times New Roman" panose="02020603050405020304" pitchFamily="18" charset="0"/>
              </a:rPr>
              <a:t>, мотоциклы, мопеды, скутеры, мотороллеры, легковые автомобили, грузовые автомобили, автомобили специального назначения на шасси легковых автомобилей или микроавтобусов, автомобили специального назначения на шасси грузовых автомобилей, тягачи, прицепы, полуприцепы, микроавтобусы, автобусы, трактора, другие самоходные автомобили</a:t>
            </a:r>
            <a:r>
              <a:rPr lang="ro-RO" sz="1452" dirty="0">
                <a:latin typeface="Times New Roman" panose="02020603050405020304" pitchFamily="18" charset="0"/>
                <a:cs typeface="Times New Roman" panose="02020603050405020304" pitchFamily="18" charset="0"/>
              </a:rPr>
              <a:t>.</a:t>
            </a:r>
          </a:p>
          <a:p>
            <a:pPr algn="l"/>
            <a:r>
              <a:rPr lang="ru-RU" sz="1452" dirty="0">
                <a:latin typeface="Times New Roman" panose="02020603050405020304" pitchFamily="18" charset="0"/>
                <a:cs typeface="Times New Roman" panose="02020603050405020304" pitchFamily="18" charset="0"/>
              </a:rPr>
              <a:t>      </a:t>
            </a:r>
            <a:r>
              <a:rPr lang="ru-RU" sz="1270" b="1" dirty="0">
                <a:solidFill>
                  <a:srgbClr val="7030A0"/>
                </a:solidFill>
                <a:latin typeface="Times New Roman" panose="02020603050405020304" pitchFamily="18" charset="0"/>
                <a:cs typeface="Times New Roman" panose="02020603050405020304" pitchFamily="18" charset="0"/>
              </a:rPr>
              <a:t>Не являются объектом налогообложения:</a:t>
            </a:r>
          </a:p>
          <a:p>
            <a:pPr marL="406131" indent="-164181" algn="l"/>
            <a:r>
              <a:rPr lang="ru-RU" sz="1452" dirty="0">
                <a:latin typeface="Times New Roman" panose="02020603050405020304" pitchFamily="18" charset="0"/>
                <a:cs typeface="Times New Roman" panose="02020603050405020304" pitchFamily="18" charset="0"/>
              </a:rPr>
              <a:t>а) трактора и прицепы, используемые в сельскохозяйственной деятельности;</a:t>
            </a:r>
          </a:p>
          <a:p>
            <a:pPr marL="406131" indent="-164181" algn="l"/>
            <a:r>
              <a:rPr lang="ru-RU" sz="1452" dirty="0">
                <a:latin typeface="Times New Roman" panose="02020603050405020304" pitchFamily="18" charset="0"/>
                <a:cs typeface="Times New Roman" panose="02020603050405020304" pitchFamily="18" charset="0"/>
              </a:rPr>
              <a:t>b) автомобили общественного пользования на электрическом приводе;</a:t>
            </a:r>
          </a:p>
          <a:p>
            <a:pPr marL="406131" indent="-164181" algn="l"/>
            <a:r>
              <a:rPr lang="ru-RU" sz="1452" dirty="0">
                <a:latin typeface="Times New Roman" panose="02020603050405020304" pitchFamily="18" charset="0"/>
                <a:cs typeface="Times New Roman" panose="02020603050405020304" pitchFamily="18" charset="0"/>
              </a:rPr>
              <a:t>с) транспортные средства, входящие в оснащение иностранной военной силы, в соответствии с международными договорами, одной из сторон которых является Республика Молдова.</a:t>
            </a:r>
          </a:p>
          <a:p>
            <a:pPr indent="414772" algn="l">
              <a:spcBef>
                <a:spcPts val="0"/>
              </a:spcBef>
            </a:pPr>
            <a:endParaRPr lang="ru-RU" sz="1452"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414772" algn="l">
              <a:spcBef>
                <a:spcPts val="0"/>
              </a:spcBef>
            </a:pPr>
            <a:r>
              <a:rPr lang="ru-RU" sz="1452"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52"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Налоговым </a:t>
            </a:r>
            <a:r>
              <a:rPr lang="ru-RU" sz="1452"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периодом является календарный год</a:t>
            </a:r>
            <a:r>
              <a:rPr lang="ro-RO" sz="1452"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indent="414772" algn="l">
              <a:spcBef>
                <a:spcPts val="0"/>
              </a:spcBef>
            </a:pPr>
            <a:endParaRPr lang="ro-RO" sz="1452"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414772" algn="l">
              <a:spcBef>
                <a:spcPts val="0"/>
              </a:spcBef>
            </a:pPr>
            <a:r>
              <a:rPr lang="ru-RU" sz="1452"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Ставки налогообложения </a:t>
            </a:r>
            <a:r>
              <a:rPr lang="ru-RU" sz="145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установлены в приложении № 1 к Разделу </a:t>
            </a:r>
            <a:r>
              <a:rPr lang="ro-RO" sz="145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IX </a:t>
            </a:r>
            <a:r>
              <a:rPr lang="ru-RU" sz="145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Налогового Кодекса</a:t>
            </a:r>
            <a:r>
              <a:rPr lang="ro-RO" sz="145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indent="414772" algn="just">
              <a:spcBef>
                <a:spcPts val="0"/>
              </a:spcBef>
            </a:pPr>
            <a:endParaRPr lang="en-US" sz="1724"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414772" algn="just">
              <a:spcBef>
                <a:spcPts val="0"/>
              </a:spcBef>
            </a:pPr>
            <a:endParaRPr lang="ro-RO" sz="90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2926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1869" y="235131"/>
            <a:ext cx="7626897" cy="1167951"/>
          </a:xfrm>
          <a:prstGeom prst="rect">
            <a:avLst/>
          </a:prstGeom>
        </p:spPr>
        <p:txBody>
          <a:bodyPr vert="horz" lIns="82953" tIns="41476" rIns="82953" bIns="4147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1996"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Порядок исчисления и уплаты сбора за пользование автомобильными дорогами автомобилями, зарегистрированными в РМ </a:t>
            </a:r>
            <a:endParaRPr lang="ro-RO" sz="1996" b="1" i="1" dirty="0">
              <a:solidFill>
                <a:srgbClr val="C00000"/>
              </a:solidFill>
              <a:effectLst>
                <a:outerShdw blurRad="38100" dist="38100" dir="2700000" algn="tl">
                  <a:srgbClr val="000000">
                    <a:alpha val="43137"/>
                  </a:srgbClr>
                </a:outerShdw>
              </a:effectLst>
            </a:endParaRPr>
          </a:p>
        </p:txBody>
      </p:sp>
      <p:sp>
        <p:nvSpPr>
          <p:cNvPr id="3" name="Content Placeholder 2"/>
          <p:cNvSpPr txBox="1">
            <a:spLocks/>
          </p:cNvSpPr>
          <p:nvPr/>
        </p:nvSpPr>
        <p:spPr>
          <a:xfrm>
            <a:off x="1829695" y="2560320"/>
            <a:ext cx="3555117" cy="1933712"/>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648081" indent="-241950" algn="l"/>
            <a:r>
              <a:rPr lang="ro-RO" sz="1270" dirty="0">
                <a:latin typeface="Times New Roman" panose="02020603050405020304" pitchFamily="18" charset="0"/>
                <a:cs typeface="Times New Roman" panose="02020603050405020304" pitchFamily="18" charset="0"/>
              </a:rPr>
              <a:t>a) </a:t>
            </a:r>
            <a:r>
              <a:rPr lang="ru-RU" sz="1270" dirty="0">
                <a:latin typeface="Times New Roman" panose="02020603050405020304" pitchFamily="18" charset="0"/>
                <a:cs typeface="Times New Roman" panose="02020603050405020304" pitchFamily="18" charset="0"/>
              </a:rPr>
              <a:t>на дату государственной регистрации автомобиля;</a:t>
            </a:r>
          </a:p>
          <a:p>
            <a:pPr marL="648081" indent="-241950" algn="l"/>
            <a:r>
              <a:rPr lang="ru-RU" sz="1270" dirty="0">
                <a:latin typeface="Times New Roman" panose="02020603050405020304" pitchFamily="18" charset="0"/>
                <a:cs typeface="Times New Roman" panose="02020603050405020304" pitchFamily="18" charset="0"/>
              </a:rPr>
              <a:t>b) на дату текущей государственной регистрации автомобиля, если до этой даты сбор не был уплачен;</a:t>
            </a:r>
          </a:p>
          <a:p>
            <a:pPr marL="648081" indent="-241950" algn="l"/>
            <a:r>
              <a:rPr lang="ru-RU" sz="1270" dirty="0">
                <a:latin typeface="Times New Roman" panose="02020603050405020304" pitchFamily="18" charset="0"/>
                <a:cs typeface="Times New Roman" panose="02020603050405020304" pitchFamily="18" charset="0"/>
              </a:rPr>
              <a:t>c) на дату прохождения ежегодного обязательного </a:t>
            </a:r>
            <a:r>
              <a:rPr lang="ru-RU" sz="1270" u="sng" dirty="0">
                <a:latin typeface="Times New Roman" panose="02020603050405020304" pitchFamily="18" charset="0"/>
                <a:cs typeface="Times New Roman" panose="02020603050405020304" pitchFamily="18" charset="0"/>
              </a:rPr>
              <a:t>технического тестирования</a:t>
            </a:r>
            <a:r>
              <a:rPr lang="ru-RU" sz="1270" dirty="0">
                <a:latin typeface="Times New Roman" panose="02020603050405020304" pitchFamily="18" charset="0"/>
                <a:cs typeface="Times New Roman" panose="02020603050405020304" pitchFamily="18" charset="0"/>
              </a:rPr>
              <a:t> автомобиля, если до этой даты сбор не был уплачен </a:t>
            </a:r>
            <a:r>
              <a:rPr lang="ro-RO" sz="1270" dirty="0">
                <a:latin typeface="Times New Roman" panose="02020603050405020304" pitchFamily="18" charset="0"/>
                <a:cs typeface="Times New Roman" panose="02020603050405020304" pitchFamily="18" charset="0"/>
              </a:rPr>
              <a:t>*.</a:t>
            </a:r>
          </a:p>
          <a:p>
            <a:pPr algn="just">
              <a:spcBef>
                <a:spcPts val="0"/>
              </a:spcBef>
            </a:pPr>
            <a:r>
              <a:rPr lang="ru-RU" sz="1452" dirty="0">
                <a:latin typeface="Times New Roman" panose="02020603050405020304" pitchFamily="18" charset="0"/>
                <a:cs typeface="Times New Roman" panose="02020603050405020304" pitchFamily="18" charset="0"/>
              </a:rPr>
              <a:t>      </a:t>
            </a:r>
            <a:endParaRPr lang="ro-RO" sz="1452"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02892" y="1494239"/>
            <a:ext cx="8267924" cy="1264962"/>
          </a:xfrm>
          <a:prstGeom prst="rect">
            <a:avLst/>
          </a:prstGeom>
          <a:noFill/>
        </p:spPr>
        <p:txBody>
          <a:bodyPr wrap="square" rtlCol="0">
            <a:spAutoFit/>
          </a:bodyPr>
          <a:lstStyle/>
          <a:p>
            <a:pPr indent="414772" algn="just"/>
            <a:r>
              <a:rPr lang="ru-RU" sz="1270" dirty="0">
                <a:latin typeface="Times New Roman" panose="02020603050405020304" pitchFamily="18" charset="0"/>
                <a:cs typeface="Times New Roman" panose="02020603050405020304" pitchFamily="18" charset="0"/>
              </a:rPr>
              <a:t>Исчисление сбора осуществляется субъектом </a:t>
            </a:r>
            <a:r>
              <a:rPr lang="ru-RU" sz="1270" b="1" dirty="0">
                <a:latin typeface="Times New Roman" panose="02020603050405020304" pitchFamily="18" charset="0"/>
                <a:cs typeface="Times New Roman" panose="02020603050405020304" pitchFamily="18" charset="0"/>
              </a:rPr>
              <a:t>налогообложения самостоятельно в зависимости от объекта налогообложения и ставки сбора</a:t>
            </a:r>
            <a:r>
              <a:rPr lang="ru-RU" sz="1270" dirty="0">
                <a:latin typeface="Times New Roman" panose="02020603050405020304" pitchFamily="18" charset="0"/>
                <a:cs typeface="Times New Roman" panose="02020603050405020304" pitchFamily="18" charset="0"/>
              </a:rPr>
              <a:t>, согласно приложению к разделу </a:t>
            </a:r>
            <a:r>
              <a:rPr lang="ro-RO" sz="1270" dirty="0">
                <a:latin typeface="Times New Roman" panose="02020603050405020304" pitchFamily="18" charset="0"/>
                <a:cs typeface="Times New Roman" panose="02020603050405020304" pitchFamily="18" charset="0"/>
              </a:rPr>
              <a:t>IX </a:t>
            </a:r>
            <a:r>
              <a:rPr lang="ru-RU" sz="1270" dirty="0">
                <a:latin typeface="Times New Roman" panose="02020603050405020304" pitchFamily="18" charset="0"/>
                <a:cs typeface="Times New Roman" panose="02020603050405020304" pitchFamily="18" charset="0"/>
              </a:rPr>
              <a:t>НК.</a:t>
            </a:r>
          </a:p>
          <a:p>
            <a:pPr indent="414772" algn="just"/>
            <a:r>
              <a:rPr lang="ru-RU" sz="1270" b="1" dirty="0">
                <a:solidFill>
                  <a:srgbClr val="7030A0"/>
                </a:solidFill>
                <a:latin typeface="Times New Roman" panose="02020603050405020304" pitchFamily="18" charset="0"/>
                <a:cs typeface="Times New Roman" panose="02020603050405020304" pitchFamily="18" charset="0"/>
              </a:rPr>
              <a:t>Сбор уплачивается за налоговый период разовым платежом и в полном объеме</a:t>
            </a:r>
            <a:r>
              <a:rPr lang="ru-RU" sz="1270" dirty="0">
                <a:latin typeface="Times New Roman" panose="02020603050405020304" pitchFamily="18" charset="0"/>
                <a:cs typeface="Times New Roman" panose="02020603050405020304" pitchFamily="18" charset="0"/>
              </a:rPr>
              <a:t>, </a:t>
            </a:r>
            <a:r>
              <a:rPr lang="ro-RO" sz="1270" u="sng" dirty="0">
                <a:latin typeface="Times New Roman" panose="02020603050405020304" pitchFamily="18" charset="0"/>
                <a:cs typeface="Times New Roman" panose="02020603050405020304" pitchFamily="18" charset="0"/>
              </a:rPr>
              <a:t>с оформлением платежного документа, </a:t>
            </a:r>
            <a:r>
              <a:rPr lang="ro-RO" sz="1270" b="1" u="sng" dirty="0">
                <a:latin typeface="Times New Roman" panose="02020603050405020304" pitchFamily="18" charset="0"/>
                <a:cs typeface="Times New Roman" panose="02020603050405020304" pitchFamily="18" charset="0"/>
              </a:rPr>
              <a:t>в котором в обязательном порядке указываются </a:t>
            </a:r>
            <a:r>
              <a:rPr lang="ro-RO" sz="1270" u="sng" dirty="0">
                <a:latin typeface="Times New Roman" panose="02020603050405020304" pitchFamily="18" charset="0"/>
                <a:cs typeface="Times New Roman" panose="02020603050405020304" pitchFamily="18" charset="0"/>
              </a:rPr>
              <a:t>идентификационный номер (VIN-код), тип и марка автомобиля</a:t>
            </a:r>
            <a:r>
              <a:rPr lang="ru-RU" sz="1270" u="sng" dirty="0">
                <a:latin typeface="Times New Roman" panose="02020603050405020304" pitchFamily="18" charset="0"/>
                <a:cs typeface="Times New Roman" panose="02020603050405020304" pitchFamily="18" charset="0"/>
              </a:rPr>
              <a:t> </a:t>
            </a:r>
            <a:r>
              <a:rPr lang="ru-RU" sz="1270" dirty="0">
                <a:latin typeface="Times New Roman" panose="02020603050405020304" pitchFamily="18" charset="0"/>
                <a:cs typeface="Times New Roman" panose="02020603050405020304" pitchFamily="18" charset="0"/>
              </a:rPr>
              <a:t>за каждый автомобиль</a:t>
            </a:r>
            <a:r>
              <a:rPr lang="ro-RO" sz="1270" dirty="0">
                <a:latin typeface="Times New Roman" panose="02020603050405020304" pitchFamily="18" charset="0"/>
                <a:cs typeface="Times New Roman" panose="02020603050405020304" pitchFamily="18" charset="0"/>
              </a:rPr>
              <a:t>:</a:t>
            </a:r>
            <a:endParaRPr lang="en-US" sz="1270" dirty="0">
              <a:latin typeface="Times New Roman" panose="02020603050405020304" pitchFamily="18" charset="0"/>
              <a:cs typeface="Times New Roman" panose="02020603050405020304" pitchFamily="18" charset="0"/>
            </a:endParaRPr>
          </a:p>
          <a:p>
            <a:pPr indent="414772" algn="just"/>
            <a:endParaRPr lang="ru-RU" sz="127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52457" y="2700524"/>
            <a:ext cx="4218358" cy="1460400"/>
          </a:xfrm>
          <a:prstGeom prst="rect">
            <a:avLst/>
          </a:prstGeom>
          <a:noFill/>
        </p:spPr>
        <p:txBody>
          <a:bodyPr wrap="square" rtlCol="0">
            <a:spAutoFit/>
          </a:bodyPr>
          <a:lstStyle/>
          <a:p>
            <a:r>
              <a:rPr lang="ru-RU" sz="1270" dirty="0">
                <a:latin typeface="Times New Roman" panose="02020603050405020304" pitchFamily="18" charset="0"/>
                <a:cs typeface="Times New Roman" panose="02020603050405020304" pitchFamily="18" charset="0"/>
              </a:rPr>
              <a:t>на дату прохождения ежегодного периодического </a:t>
            </a:r>
            <a:r>
              <a:rPr lang="ru-RU" sz="1270" u="sng" dirty="0">
                <a:latin typeface="Times New Roman" panose="02020603050405020304" pitchFamily="18" charset="0"/>
                <a:cs typeface="Times New Roman" panose="02020603050405020304" pitchFamily="18" charset="0"/>
              </a:rPr>
              <a:t>технического осмотра </a:t>
            </a:r>
            <a:r>
              <a:rPr lang="ru-RU" sz="1270" dirty="0">
                <a:latin typeface="Times New Roman" panose="02020603050405020304" pitchFamily="18" charset="0"/>
                <a:cs typeface="Times New Roman" panose="02020603050405020304" pitchFamily="18" charset="0"/>
              </a:rPr>
              <a:t>транспортного средства, если до этой даты сбор не был уплачен*.</a:t>
            </a:r>
          </a:p>
          <a:p>
            <a:r>
              <a:rPr lang="ru-RU" sz="1270" dirty="0">
                <a:latin typeface="Times New Roman" panose="02020603050405020304" pitchFamily="18" charset="0"/>
                <a:cs typeface="Times New Roman" panose="02020603050405020304" pitchFamily="18" charset="0"/>
              </a:rPr>
              <a:t>(4) Периодический </a:t>
            </a:r>
            <a:r>
              <a:rPr lang="ru-RU" sz="1270" u="sng" dirty="0">
                <a:latin typeface="Times New Roman" panose="02020603050405020304" pitchFamily="18" charset="0"/>
                <a:cs typeface="Times New Roman" panose="02020603050405020304" pitchFamily="18" charset="0"/>
              </a:rPr>
              <a:t>технический осмотр </a:t>
            </a:r>
            <a:r>
              <a:rPr lang="ru-RU" sz="1270" dirty="0">
                <a:latin typeface="Times New Roman" panose="02020603050405020304" pitchFamily="18" charset="0"/>
                <a:cs typeface="Times New Roman" panose="02020603050405020304" pitchFamily="18" charset="0"/>
              </a:rPr>
              <a:t>транспортного средства проводится лишь при предъявлении платежного документа, подтверждающего уплату сбора на текущий год.</a:t>
            </a:r>
            <a:endParaRPr lang="en-US" sz="127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002892" y="4585189"/>
            <a:ext cx="7866835" cy="1655838"/>
          </a:xfrm>
          <a:prstGeom prst="rect">
            <a:avLst/>
          </a:prstGeom>
          <a:noFill/>
        </p:spPr>
        <p:txBody>
          <a:bodyPr wrap="square" rtlCol="0">
            <a:spAutoFit/>
          </a:bodyPr>
          <a:lstStyle/>
          <a:p>
            <a:pPr algn="just"/>
            <a:r>
              <a:rPr lang="ru-RU" sz="1270" i="1" dirty="0" smtClean="0">
                <a:latin typeface="Times New Roman" panose="02020603050405020304" pitchFamily="18" charset="0"/>
                <a:cs typeface="Times New Roman" panose="02020603050405020304" pitchFamily="18" charset="0"/>
              </a:rPr>
              <a:t>* За </a:t>
            </a:r>
            <a:r>
              <a:rPr lang="ru-RU" sz="1270" i="1" dirty="0">
                <a:latin typeface="Times New Roman" panose="02020603050405020304" pitchFamily="18" charset="0"/>
                <a:cs typeface="Times New Roman" panose="02020603050405020304" pitchFamily="18" charset="0"/>
              </a:rPr>
              <a:t>автомобили, которые в соответствии с законодательством подлежат обязательному техническому тестированию/техническому осмотру два раза в год, субъекты налогообложения уплачивают сбор равными частями на дату прохождения обязательного технического тестирования.</a:t>
            </a:r>
          </a:p>
          <a:p>
            <a:pPr algn="just"/>
            <a:r>
              <a:rPr lang="ru-RU" sz="1270" dirty="0">
                <a:latin typeface="Times New Roman" panose="02020603050405020304" pitchFamily="18" charset="0"/>
                <a:cs typeface="Times New Roman" panose="02020603050405020304" pitchFamily="18" charset="0"/>
              </a:rPr>
              <a:t>       </a:t>
            </a:r>
            <a:r>
              <a:rPr lang="ru-RU" sz="1270" b="1" dirty="0">
                <a:latin typeface="Times New Roman" panose="02020603050405020304" pitchFamily="18" charset="0"/>
                <a:cs typeface="Times New Roman" panose="02020603050405020304" pitchFamily="18" charset="0"/>
              </a:rPr>
              <a:t>Сбор </a:t>
            </a:r>
            <a:r>
              <a:rPr lang="ru-RU" sz="1270" dirty="0">
                <a:latin typeface="Times New Roman" panose="02020603050405020304" pitchFamily="18" charset="0"/>
                <a:cs typeface="Times New Roman" panose="02020603050405020304" pitchFamily="18" charset="0"/>
              </a:rPr>
              <a:t>может быть уплачена с помощью услуги электронных платежей (</a:t>
            </a:r>
            <a:r>
              <a:rPr lang="ru-RU" sz="1270" dirty="0" err="1">
                <a:latin typeface="Times New Roman" panose="02020603050405020304" pitchFamily="18" charset="0"/>
                <a:cs typeface="Times New Roman" panose="02020603050405020304" pitchFamily="18" charset="0"/>
              </a:rPr>
              <a:t>MPay</a:t>
            </a:r>
            <a:r>
              <a:rPr lang="ru-RU" sz="1270" dirty="0">
                <a:latin typeface="Times New Roman" panose="02020603050405020304" pitchFamily="18" charset="0"/>
                <a:cs typeface="Times New Roman" panose="02020603050405020304" pitchFamily="18" charset="0"/>
              </a:rPr>
              <a:t>),</a:t>
            </a:r>
            <a:endParaRPr lang="ro-RO" sz="1270" i="1" dirty="0">
              <a:latin typeface="Times New Roman" panose="02020603050405020304" pitchFamily="18" charset="0"/>
              <a:cs typeface="Times New Roman" panose="02020603050405020304" pitchFamily="18" charset="0"/>
            </a:endParaRPr>
          </a:p>
          <a:p>
            <a:r>
              <a:rPr lang="ru-RU" sz="1270" b="1" dirty="0">
                <a:solidFill>
                  <a:srgbClr val="7030A0"/>
                </a:solidFill>
                <a:latin typeface="Times New Roman" panose="02020603050405020304" pitchFamily="18" charset="0"/>
                <a:cs typeface="Times New Roman" panose="02020603050405020304" pitchFamily="18" charset="0"/>
              </a:rPr>
              <a:t>       Сбор не уплачивается за</a:t>
            </a:r>
            <a:r>
              <a:rPr lang="ru-RU" sz="1270" dirty="0">
                <a:latin typeface="Times New Roman" panose="02020603050405020304" pitchFamily="18" charset="0"/>
                <a:cs typeface="Times New Roman" panose="02020603050405020304" pitchFamily="18" charset="0"/>
              </a:rPr>
              <a:t>:</a:t>
            </a:r>
          </a:p>
          <a:p>
            <a:pPr marL="259232" indent="-259232">
              <a:buFontTx/>
              <a:buChar char="-"/>
            </a:pPr>
            <a:r>
              <a:rPr lang="ru-RU" sz="1270" dirty="0">
                <a:latin typeface="Times New Roman" panose="02020603050405020304" pitchFamily="18" charset="0"/>
                <a:cs typeface="Times New Roman" panose="02020603050405020304" pitchFamily="18" charset="0"/>
              </a:rPr>
              <a:t>выбракованные автомобили, а также временно не эксплуатируемые, изъятые из эксплуатации или снятые с учета органами, уполномоченными вести учет автомобилей;</a:t>
            </a:r>
            <a:endParaRPr lang="ro-RO" sz="1270" dirty="0">
              <a:latin typeface="Times New Roman" panose="02020603050405020304" pitchFamily="18" charset="0"/>
              <a:cs typeface="Times New Roman" panose="02020603050405020304" pitchFamily="18" charset="0"/>
            </a:endParaRPr>
          </a:p>
          <a:p>
            <a:r>
              <a:rPr lang="ru-RU" sz="1270" dirty="0">
                <a:latin typeface="Times New Roman" panose="02020603050405020304" pitchFamily="18" charset="0"/>
                <a:cs typeface="Times New Roman" panose="02020603050405020304" pitchFamily="18" charset="0"/>
              </a:rPr>
              <a:t>- </a:t>
            </a:r>
            <a:r>
              <a:rPr lang="ro-RO" sz="1270" dirty="0">
                <a:latin typeface="Times New Roman" panose="02020603050405020304" pitchFamily="18" charset="0"/>
                <a:cs typeface="Times New Roman" panose="02020603050405020304" pitchFamily="18" charset="0"/>
              </a:rPr>
              <a:t>   </a:t>
            </a:r>
            <a:r>
              <a:rPr lang="ru-RU" sz="1270" dirty="0">
                <a:latin typeface="Times New Roman" panose="02020603050405020304" pitchFamily="18" charset="0"/>
                <a:cs typeface="Times New Roman" panose="02020603050405020304" pitchFamily="18" charset="0"/>
              </a:rPr>
              <a:t>автомобили, не используемые физическими лицами – гражданами</a:t>
            </a:r>
            <a:r>
              <a:rPr lang="ro-RO" sz="1270" dirty="0">
                <a:latin typeface="Times New Roman" panose="02020603050405020304" pitchFamily="18" charset="0"/>
                <a:cs typeface="Times New Roman" panose="02020603050405020304" pitchFamily="18" charset="0"/>
              </a:rPr>
              <a:t>.**</a:t>
            </a:r>
          </a:p>
        </p:txBody>
      </p:sp>
      <p:sp>
        <p:nvSpPr>
          <p:cNvPr id="10" name="Стрелка вправо 9"/>
          <p:cNvSpPr/>
          <p:nvPr/>
        </p:nvSpPr>
        <p:spPr>
          <a:xfrm>
            <a:off x="5384812" y="3263415"/>
            <a:ext cx="373742" cy="328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Tree>
    <p:extLst>
      <p:ext uri="{BB962C8B-B14F-4D97-AF65-F5344CB8AC3E}">
        <p14:creationId xmlns:p14="http://schemas.microsoft.com/office/powerpoint/2010/main" val="39465450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4892" y="624110"/>
            <a:ext cx="9254310" cy="1256941"/>
          </a:xfrm>
        </p:spPr>
        <p:txBody>
          <a:bodyPr/>
          <a:lstStyle/>
          <a:p>
            <a:pPr lvl="0" defTabSz="457200">
              <a:spcBef>
                <a:spcPts val="0"/>
              </a:spcBef>
            </a:pPr>
            <a:r>
              <a:rPr lang="ru-RU" sz="1996" b="1"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Сбор за пользование автомобильными дорогами автомобилями, зарегистрированными в Республике Молдова </a:t>
            </a:r>
            <a:r>
              <a:rPr lang="ro-RO" sz="1996" b="1" dirty="0">
                <a:solidFill>
                  <a:srgbClr val="C00000"/>
                </a:solidFill>
                <a:effectLst>
                  <a:outerShdw blurRad="38100" dist="38100" dir="2700000" algn="tl">
                    <a:srgbClr val="000000">
                      <a:alpha val="43137"/>
                    </a:srgbClr>
                  </a:outerShdw>
                </a:effectLst>
                <a:ea typeface="+mn-ea"/>
                <a:cs typeface="+mn-cs"/>
              </a:rPr>
              <a:t/>
            </a:r>
            <a:br>
              <a:rPr lang="ro-RO" sz="1996" b="1" dirty="0">
                <a:solidFill>
                  <a:srgbClr val="C00000"/>
                </a:solidFill>
                <a:effectLst>
                  <a:outerShdw blurRad="38100" dist="38100" dir="2700000" algn="tl">
                    <a:srgbClr val="000000">
                      <a:alpha val="43137"/>
                    </a:srgbClr>
                  </a:outerShdw>
                </a:effectLst>
                <a:ea typeface="+mn-ea"/>
                <a:cs typeface="+mn-cs"/>
              </a:rPr>
            </a:br>
            <a:endParaRPr lang="ru-RU" dirty="0"/>
          </a:p>
        </p:txBody>
      </p:sp>
      <p:sp>
        <p:nvSpPr>
          <p:cNvPr id="3" name="Объект 2"/>
          <p:cNvSpPr>
            <a:spLocks noGrp="1"/>
          </p:cNvSpPr>
          <p:nvPr>
            <p:ph idx="1"/>
          </p:nvPr>
        </p:nvSpPr>
        <p:spPr>
          <a:xfrm>
            <a:off x="1907178" y="2037806"/>
            <a:ext cx="9472024" cy="3873417"/>
          </a:xfrm>
        </p:spPr>
        <p:txBody>
          <a:bodyPr>
            <a:normAutofit/>
          </a:bodyPr>
          <a:lstStyle/>
          <a:p>
            <a:pPr lvl="0"/>
            <a:r>
              <a:rPr lang="ru-RU" b="1" dirty="0">
                <a:latin typeface="Times New Roman" panose="02020603050405020304" pitchFamily="18" charset="0"/>
                <a:cs typeface="Times New Roman" panose="02020603050405020304" pitchFamily="18" charset="0"/>
              </a:rPr>
              <a:t>В случае автомобилей, временно зарегистрированных для пробных испытаний</a:t>
            </a:r>
            <a:r>
              <a:rPr lang="ru-RU" dirty="0">
                <a:latin typeface="Times New Roman" panose="02020603050405020304" pitchFamily="18" charset="0"/>
                <a:cs typeface="Times New Roman" panose="02020603050405020304" pitchFamily="18" charset="0"/>
              </a:rPr>
              <a:t>, в отступление от части (1) статьи 340:</a:t>
            </a:r>
            <a:endParaRPr lang="ru-RU" b="1"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а) налоговый период составляет 90 дней со дня уплаты сбора;</a:t>
            </a:r>
            <a:endParaRPr lang="ru-RU" b="1"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b) ставка сбора составляет 25 процентов от ставки сбора, установленного в соответствии с приложением 1 к настоящему разделу;</a:t>
            </a:r>
            <a:endParaRPr lang="ru-RU" b="1"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 по истечении срока, указанного в пункте а), за оставшийся в соответствующем календарном году налоговый период субъекты налогообложения уплачивают сбор в полном размере согласно статье 339.</a:t>
            </a:r>
            <a:endParaRPr lang="ru-RU"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8010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cap="none" dirty="0">
                <a:solidFill>
                  <a:srgbClr val="C00000"/>
                </a:solidFill>
                <a:latin typeface="Times New Roman" panose="02020603050405020304" pitchFamily="18" charset="0"/>
                <a:cs typeface="Times New Roman" panose="02020603050405020304" pitchFamily="18" charset="0"/>
              </a:rPr>
              <a:t>Информация об оцененной стоимости недвижимого имущества в целях налогообложения</a:t>
            </a:r>
            <a:endParaRPr lang="ru-RU" dirty="0">
              <a:solidFill>
                <a:srgbClr val="C00000"/>
              </a:solidFill>
            </a:endParaRPr>
          </a:p>
        </p:txBody>
      </p:sp>
      <p:sp>
        <p:nvSpPr>
          <p:cNvPr id="3" name="TextBox 2"/>
          <p:cNvSpPr txBox="1"/>
          <p:nvPr/>
        </p:nvSpPr>
        <p:spPr>
          <a:xfrm>
            <a:off x="1584960" y="1985554"/>
            <a:ext cx="9497724" cy="3139321"/>
          </a:xfrm>
          <a:prstGeom prst="rect">
            <a:avLst/>
          </a:prstGeom>
          <a:noFill/>
        </p:spPr>
        <p:txBody>
          <a:bodyPr wrap="square" rtlCol="0">
            <a:spAutoFit/>
          </a:bodyPr>
          <a:lstStyle/>
          <a:p>
            <a:r>
              <a:rPr lang="ru-RU" dirty="0" smtClean="0">
                <a:solidFill>
                  <a:srgbClr val="7030A0"/>
                </a:solidFill>
                <a:latin typeface="Bookman Old Style" panose="02050604050505020204" pitchFamily="18" charset="0"/>
              </a:rPr>
              <a:t>    Доступ к сайту Агентства государственных услуг</a:t>
            </a:r>
            <a:r>
              <a:rPr lang="ro-RO" dirty="0" smtClean="0">
                <a:solidFill>
                  <a:srgbClr val="7030A0"/>
                </a:solidFill>
                <a:latin typeface="Bookman Old Style" panose="02050604050505020204" pitchFamily="18" charset="0"/>
              </a:rPr>
              <a:t>: </a:t>
            </a:r>
            <a:r>
              <a:rPr lang="ro-RO" dirty="0" smtClean="0">
                <a:latin typeface="Bookman Old Style" panose="02050604050505020204" pitchFamily="18" charset="0"/>
                <a:hlinkClick r:id="rId2"/>
              </a:rPr>
              <a:t>http://asp.gov.md</a:t>
            </a:r>
            <a:endParaRPr lang="ro-RO" dirty="0" smtClean="0">
              <a:latin typeface="Bookman Old Style" panose="02050604050505020204" pitchFamily="18" charset="0"/>
            </a:endParaRPr>
          </a:p>
          <a:p>
            <a:pPr marL="285750" indent="-285750">
              <a:buFontTx/>
              <a:buChar char="-"/>
            </a:pPr>
            <a:r>
              <a:rPr lang="ru-RU" dirty="0" smtClean="0">
                <a:latin typeface="Bookman Old Style" panose="02050604050505020204" pitchFamily="18" charset="0"/>
              </a:rPr>
              <a:t>Услуги</a:t>
            </a:r>
          </a:p>
          <a:p>
            <a:pPr marL="285750" indent="-285750">
              <a:buFontTx/>
              <a:buChar char="-"/>
            </a:pPr>
            <a:r>
              <a:rPr lang="ru-RU" dirty="0" smtClean="0">
                <a:latin typeface="Bookman Old Style" panose="02050604050505020204" pitchFamily="18" charset="0"/>
              </a:rPr>
              <a:t>Недвижимое имущество</a:t>
            </a:r>
          </a:p>
          <a:p>
            <a:pPr marL="285750" indent="-285750">
              <a:buFontTx/>
              <a:buChar char="-"/>
            </a:pPr>
            <a:r>
              <a:rPr lang="ru-RU" dirty="0" smtClean="0">
                <a:latin typeface="Bookman Old Style" panose="02050604050505020204" pitchFamily="18" charset="0"/>
              </a:rPr>
              <a:t>Е – Кадастр</a:t>
            </a:r>
          </a:p>
          <a:p>
            <a:pPr marL="285750" indent="-285750">
              <a:buFontTx/>
              <a:buChar char="-"/>
            </a:pPr>
            <a:r>
              <a:rPr lang="ru-RU" dirty="0" smtClean="0">
                <a:latin typeface="Bookman Old Style" panose="02050604050505020204" pitchFamily="18" charset="0"/>
              </a:rPr>
              <a:t>Доступ к центральному банку данных</a:t>
            </a:r>
          </a:p>
          <a:p>
            <a:pPr marL="285750" indent="-285750">
              <a:buFontTx/>
              <a:buChar char="-"/>
            </a:pPr>
            <a:r>
              <a:rPr lang="ro-RO" dirty="0">
                <a:latin typeface="Bookman Old Style" panose="02050604050505020204" pitchFamily="18" charset="0"/>
              </a:rPr>
              <a:t>Datele deschise din Registrul Bunurilor </a:t>
            </a:r>
            <a:r>
              <a:rPr lang="ro-RO" dirty="0" smtClean="0">
                <a:latin typeface="Bookman Old Style" panose="02050604050505020204" pitchFamily="18" charset="0"/>
              </a:rPr>
              <a:t>Imobile</a:t>
            </a:r>
            <a:endParaRPr lang="ru-RU" dirty="0" smtClean="0">
              <a:latin typeface="Bookman Old Style" panose="02050604050505020204" pitchFamily="18" charset="0"/>
            </a:endParaRPr>
          </a:p>
          <a:p>
            <a:pPr marL="285750" indent="-285750">
              <a:buFontTx/>
              <a:buChar char="-"/>
            </a:pPr>
            <a:r>
              <a:rPr lang="ro-RO" dirty="0" smtClean="0">
                <a:latin typeface="Bookman Old Style" panose="02050604050505020204" pitchFamily="18" charset="0"/>
              </a:rPr>
              <a:t>Căutare</a:t>
            </a:r>
          </a:p>
          <a:p>
            <a:pPr marL="285750" indent="-285750">
              <a:buFontTx/>
              <a:buChar char="-"/>
            </a:pPr>
            <a:r>
              <a:rPr lang="ro-RO" dirty="0" smtClean="0">
                <a:latin typeface="Bookman Old Style" panose="02050604050505020204" pitchFamily="18" charset="0"/>
              </a:rPr>
              <a:t>Căutare universală</a:t>
            </a:r>
          </a:p>
          <a:p>
            <a:pPr marL="285750" indent="-285750">
              <a:buFontTx/>
              <a:buChar char="-"/>
            </a:pPr>
            <a:r>
              <a:rPr lang="ro-RO" dirty="0" smtClean="0">
                <a:latin typeface="Bookman Old Style" panose="02050604050505020204" pitchFamily="18" charset="0"/>
              </a:rPr>
              <a:t>Introduceți valoarea (</a:t>
            </a:r>
            <a:r>
              <a:rPr lang="ru-RU" dirty="0" smtClean="0">
                <a:latin typeface="Bookman Old Style" panose="02050604050505020204" pitchFamily="18" charset="0"/>
              </a:rPr>
              <a:t>кадастровый номер недвижимого имущества</a:t>
            </a:r>
            <a:r>
              <a:rPr lang="ro-RO" dirty="0" smtClean="0">
                <a:latin typeface="Bookman Old Style" panose="02050604050505020204" pitchFamily="18" charset="0"/>
              </a:rPr>
              <a:t>)</a:t>
            </a:r>
            <a:endParaRPr lang="ro-RO" dirty="0">
              <a:latin typeface="Bookman Old Style" panose="02050604050505020204" pitchFamily="18" charset="0"/>
            </a:endParaRPr>
          </a:p>
          <a:p>
            <a:endParaRPr lang="ro-RO" dirty="0" smtClean="0">
              <a:latin typeface="Bookman Old Style" panose="02050604050505020204" pitchFamily="18" charset="0"/>
            </a:endParaRPr>
          </a:p>
          <a:p>
            <a:endParaRPr lang="ro-RO" dirty="0" smtClean="0">
              <a:latin typeface="Bookman Old Style" panose="02050604050505020204" pitchFamily="18" charset="0"/>
            </a:endParaRPr>
          </a:p>
        </p:txBody>
      </p:sp>
    </p:spTree>
    <p:extLst>
      <p:ext uri="{BB962C8B-B14F-4D97-AF65-F5344CB8AC3E}">
        <p14:creationId xmlns:p14="http://schemas.microsoft.com/office/powerpoint/2010/main" val="4274827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5605" y="249284"/>
            <a:ext cx="8034895" cy="783889"/>
          </a:xfrm>
          <a:prstGeom prst="rect">
            <a:avLst/>
          </a:prstGeom>
        </p:spPr>
        <p:txBody>
          <a:bodyPr vert="horz" lIns="82953" tIns="41476" rIns="82953" bIns="4147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1996" b="1" i="1" dirty="0">
                <a:effectLst>
                  <a:outerShdw blurRad="38100" dist="38100" dir="2700000" algn="tl">
                    <a:srgbClr val="000000">
                      <a:alpha val="43137"/>
                    </a:srgbClr>
                  </a:outerShdw>
                </a:effectLst>
                <a:latin typeface="Times New Roman" pitchFamily="18" charset="0"/>
                <a:cs typeface="Times New Roman" pitchFamily="18" charset="0"/>
              </a:rPr>
              <a:t>Отчет по уплаченной сумме сбора за пользование автомобильными дорогами автомобилями, зарегистрированными в РМ </a:t>
            </a:r>
            <a:endParaRPr lang="ro-RO" sz="1996" b="1" i="1" dirty="0">
              <a:effectLst>
                <a:outerShdw blurRad="38100" dist="38100" dir="2700000" algn="tl">
                  <a:srgbClr val="000000">
                    <a:alpha val="43137"/>
                  </a:srgbClr>
                </a:outerShdw>
              </a:effectLst>
            </a:endParaRPr>
          </a:p>
        </p:txBody>
      </p:sp>
      <p:sp>
        <p:nvSpPr>
          <p:cNvPr id="3" name="Content Placeholder 2"/>
          <p:cNvSpPr txBox="1">
            <a:spLocks/>
          </p:cNvSpPr>
          <p:nvPr/>
        </p:nvSpPr>
        <p:spPr>
          <a:xfrm>
            <a:off x="1665606" y="1805698"/>
            <a:ext cx="8752217" cy="4351496"/>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2" algn="just">
              <a:lnSpc>
                <a:spcPct val="100000"/>
              </a:lnSpc>
              <a:spcBef>
                <a:spcPts val="0"/>
              </a:spcBef>
            </a:pPr>
            <a:r>
              <a:rPr lang="ru-RU" sz="1633" b="1" dirty="0">
                <a:solidFill>
                  <a:prstClr val="black"/>
                </a:solidFill>
                <a:latin typeface="Times New Roman" panose="02020603050405020304" pitchFamily="18" charset="0"/>
                <a:cs typeface="Times New Roman" panose="02020603050405020304" pitchFamily="18" charset="0"/>
              </a:rPr>
              <a:t>Юридические и физические лица, осуществляющие предпринимательскую деятельность </a:t>
            </a:r>
            <a:r>
              <a:rPr lang="ro-RO" sz="1633" dirty="0">
                <a:solidFill>
                  <a:prstClr val="black"/>
                </a:solidFill>
                <a:latin typeface="Times New Roman" panose="02020603050405020304" pitchFamily="18" charset="0"/>
                <a:cs typeface="Times New Roman" panose="02020603050405020304" pitchFamily="18" charset="0"/>
              </a:rPr>
              <a:t>– </a:t>
            </a:r>
            <a:r>
              <a:rPr lang="ru-RU" sz="1633" dirty="0">
                <a:solidFill>
                  <a:prstClr val="black"/>
                </a:solidFill>
                <a:latin typeface="Times New Roman" panose="02020603050405020304" pitchFamily="18" charset="0"/>
                <a:cs typeface="Times New Roman" panose="02020603050405020304" pitchFamily="18" charset="0"/>
              </a:rPr>
              <a:t>субъекты обложения сбором за пользование автомобильными дорогами, зарегистрированными автомобилями </a:t>
            </a:r>
            <a:r>
              <a:rPr lang="ru-RU" sz="1633" b="1" i="1" dirty="0">
                <a:latin typeface="Times New Roman" panose="02020603050405020304" pitchFamily="18" charset="0"/>
                <a:cs typeface="Times New Roman" panose="02020603050405020304" pitchFamily="18" charset="0"/>
              </a:rPr>
              <a:t>представляют ежегодно</a:t>
            </a:r>
            <a:r>
              <a:rPr lang="pt-BR" sz="1633" b="1" i="1" dirty="0">
                <a:latin typeface="Times New Roman" panose="02020603050405020304" pitchFamily="18" charset="0"/>
                <a:cs typeface="Times New Roman" panose="02020603050405020304" pitchFamily="18" charset="0"/>
              </a:rPr>
              <a:t>, </a:t>
            </a:r>
            <a:r>
              <a:rPr lang="ru-RU" sz="1633" b="1" i="1" dirty="0">
                <a:latin typeface="Times New Roman" panose="02020603050405020304" pitchFamily="18" charset="0"/>
                <a:cs typeface="Times New Roman" panose="02020603050405020304" pitchFamily="18" charset="0"/>
              </a:rPr>
              <a:t>до </a:t>
            </a:r>
            <a:r>
              <a:rPr lang="pt-BR" sz="1633" b="1" i="1" dirty="0">
                <a:latin typeface="Times New Roman" panose="02020603050405020304" pitchFamily="18" charset="0"/>
                <a:cs typeface="Times New Roman" panose="02020603050405020304" pitchFamily="18" charset="0"/>
              </a:rPr>
              <a:t>25 </a:t>
            </a:r>
            <a:r>
              <a:rPr lang="ru-RU" sz="1633" b="1" i="1" dirty="0">
                <a:latin typeface="Times New Roman" panose="02020603050405020304" pitchFamily="18" charset="0"/>
                <a:cs typeface="Times New Roman" panose="02020603050405020304" pitchFamily="18" charset="0"/>
              </a:rPr>
              <a:t>января года, следующего за отчетным налоговым годом </a:t>
            </a:r>
            <a:r>
              <a:rPr lang="ru-RU"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Отчет по сбору за пользование автомобильными дорогами автомобилями, зарегистрированными в РМ </a:t>
            </a:r>
            <a:r>
              <a:rPr lang="x-none"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 </a:t>
            </a:r>
            <a:r>
              <a:rPr lang="en-US"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ro-RO"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FD</a:t>
            </a:r>
            <a:r>
              <a:rPr lang="en-US"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r>
              <a:rPr lang="ro-RO"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r>
              <a:rPr lang="x-none"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x-none" sz="1633" dirty="0">
                <a:solidFill>
                  <a:srgbClr val="5B9BD5">
                    <a:lumMod val="75000"/>
                  </a:srgbClr>
                </a:solidFill>
                <a:latin typeface="Times New Roman" panose="02020603050405020304" pitchFamily="18" charset="0"/>
                <a:cs typeface="Times New Roman" panose="02020603050405020304" pitchFamily="18" charset="0"/>
              </a:rPr>
              <a:t>, </a:t>
            </a:r>
            <a:r>
              <a:rPr lang="ru-RU" sz="1633" dirty="0">
                <a:solidFill>
                  <a:prstClr val="black"/>
                </a:solidFill>
                <a:latin typeface="Times New Roman" panose="02020603050405020304" pitchFamily="18" charset="0"/>
                <a:cs typeface="Times New Roman" panose="02020603050405020304" pitchFamily="18" charset="0"/>
              </a:rPr>
              <a:t>утвержденный Приказом ГНС №</a:t>
            </a:r>
            <a:r>
              <a:rPr lang="x-none" sz="1633" dirty="0">
                <a:solidFill>
                  <a:prstClr val="black"/>
                </a:solidFill>
                <a:latin typeface="Times New Roman" panose="02020603050405020304" pitchFamily="18" charset="0"/>
                <a:cs typeface="Times New Roman" panose="02020603050405020304" pitchFamily="18" charset="0"/>
              </a:rPr>
              <a:t> </a:t>
            </a:r>
            <a:r>
              <a:rPr lang="ro-RO" sz="1633" dirty="0">
                <a:solidFill>
                  <a:prstClr val="black"/>
                </a:solidFill>
                <a:latin typeface="Times New Roman" panose="02020603050405020304" pitchFamily="18" charset="0"/>
                <a:cs typeface="Times New Roman" panose="02020603050405020304" pitchFamily="18" charset="0"/>
              </a:rPr>
              <a:t>406</a:t>
            </a:r>
            <a:r>
              <a:rPr lang="x-none" sz="1633" dirty="0">
                <a:solidFill>
                  <a:prstClr val="black"/>
                </a:solidFill>
                <a:latin typeface="Times New Roman" panose="02020603050405020304" pitchFamily="18" charset="0"/>
                <a:cs typeface="Times New Roman" panose="02020603050405020304" pitchFamily="18" charset="0"/>
              </a:rPr>
              <a:t> </a:t>
            </a:r>
            <a:r>
              <a:rPr lang="ru-RU" sz="1633" dirty="0">
                <a:solidFill>
                  <a:prstClr val="black"/>
                </a:solidFill>
                <a:latin typeface="Times New Roman" panose="02020603050405020304" pitchFamily="18" charset="0"/>
                <a:cs typeface="Times New Roman" panose="02020603050405020304" pitchFamily="18" charset="0"/>
              </a:rPr>
              <a:t>от</a:t>
            </a:r>
            <a:r>
              <a:rPr lang="x-none" sz="1633" dirty="0">
                <a:solidFill>
                  <a:prstClr val="black"/>
                </a:solidFill>
                <a:latin typeface="Times New Roman" panose="02020603050405020304" pitchFamily="18" charset="0"/>
                <a:cs typeface="Times New Roman" panose="02020603050405020304" pitchFamily="18" charset="0"/>
              </a:rPr>
              <a:t> </a:t>
            </a:r>
            <a:r>
              <a:rPr lang="ro-RO" sz="1633" dirty="0">
                <a:solidFill>
                  <a:prstClr val="black"/>
                </a:solidFill>
                <a:latin typeface="Times New Roman" panose="02020603050405020304" pitchFamily="18" charset="0"/>
                <a:cs typeface="Times New Roman" panose="02020603050405020304" pitchFamily="18" charset="0"/>
              </a:rPr>
              <a:t>08.08.2019</a:t>
            </a:r>
            <a:r>
              <a:rPr lang="ru-RU" sz="1633" dirty="0">
                <a:solidFill>
                  <a:prstClr val="black"/>
                </a:solidFill>
                <a:latin typeface="Times New Roman" panose="02020603050405020304" pitchFamily="18" charset="0"/>
                <a:cs typeface="Times New Roman" panose="02020603050405020304" pitchFamily="18" charset="0"/>
              </a:rPr>
              <a:t>.</a:t>
            </a:r>
            <a:endParaRPr lang="ro-RO" sz="1633" dirty="0">
              <a:solidFill>
                <a:prstClr val="black"/>
              </a:solidFill>
              <a:latin typeface="Times New Roman" panose="02020603050405020304" pitchFamily="18" charset="0"/>
              <a:cs typeface="Times New Roman" panose="02020603050405020304" pitchFamily="18" charset="0"/>
            </a:endParaRPr>
          </a:p>
          <a:p>
            <a:pPr indent="414772">
              <a:lnSpc>
                <a:spcPct val="100000"/>
              </a:lnSpc>
              <a:spcBef>
                <a:spcPts val="0"/>
              </a:spcBef>
            </a:pPr>
            <a:endParaRPr lang="en-US" sz="1633"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414772" algn="just">
              <a:lnSpc>
                <a:spcPct val="100000"/>
              </a:lnSpc>
              <a:spcBef>
                <a:spcPts val="544"/>
              </a:spcBef>
            </a:pPr>
            <a:r>
              <a:rPr lang="ru-RU" sz="1633" dirty="0">
                <a:solidFill>
                  <a:prstClr val="black"/>
                </a:solidFill>
                <a:latin typeface="Times New Roman" panose="02020603050405020304" pitchFamily="18" charset="0"/>
                <a:cs typeface="Times New Roman" panose="02020603050405020304" pitchFamily="18" charset="0"/>
              </a:rPr>
              <a:t>Индивидуальный предприниматель, крестьянское (фермерское) хозяйство, в которых среднегодовая численность работников на протяжении налогового периода не превышает трех единиц и которые не зарегистрированы в качестве плательщиков НДС, представляют единую налоговую отчетность в срок </a:t>
            </a:r>
            <a:r>
              <a:rPr lang="ru-RU" sz="1633" b="1" i="1" dirty="0">
                <a:solidFill>
                  <a:prstClr val="black"/>
                </a:solidFill>
                <a:latin typeface="Times New Roman" panose="02020603050405020304" pitchFamily="18" charset="0"/>
                <a:cs typeface="Times New Roman" panose="02020603050405020304" pitchFamily="18" charset="0"/>
              </a:rPr>
              <a:t>до 25 марта года, следующего за отчетным налоговым годом</a:t>
            </a:r>
            <a:r>
              <a:rPr lang="ru-RU" sz="1633" dirty="0"/>
              <a:t>, </a:t>
            </a:r>
            <a:r>
              <a:rPr lang="ru-RU"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Единый налоговый отчет </a:t>
            </a:r>
            <a:r>
              <a:rPr lang="ro-RO"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Декларация</a:t>
            </a:r>
            <a:r>
              <a:rPr lang="ro-RO"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 </a:t>
            </a:r>
            <a:r>
              <a:rPr lang="ro-RO"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UNIF</a:t>
            </a:r>
            <a:r>
              <a:rPr lang="ru-RU"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21</a:t>
            </a:r>
            <a:r>
              <a:rPr lang="ro-RO" sz="1633"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1633" i="1" dirty="0">
                <a:solidFill>
                  <a:srgbClr val="5B9BD5">
                    <a:lumMod val="75000"/>
                  </a:srgbClr>
                </a:solidFill>
                <a:latin typeface="Times New Roman" panose="02020603050405020304" pitchFamily="18" charset="0"/>
                <a:cs typeface="Times New Roman" panose="02020603050405020304" pitchFamily="18" charset="0"/>
              </a:rPr>
              <a:t>, </a:t>
            </a:r>
            <a:r>
              <a:rPr lang="ru-RU" sz="1633" dirty="0">
                <a:solidFill>
                  <a:prstClr val="black"/>
                </a:solidFill>
                <a:latin typeface="Times New Roman" panose="02020603050405020304" pitchFamily="18" charset="0"/>
                <a:cs typeface="Times New Roman" panose="02020603050405020304" pitchFamily="18" charset="0"/>
              </a:rPr>
              <a:t>утвержденный Приказом ГНС № № 140  от  16.03.2021</a:t>
            </a:r>
            <a:r>
              <a:rPr lang="ru-RU" sz="1633"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года.</a:t>
            </a:r>
            <a:endParaRPr lang="ro-RO" sz="1633" i="1" dirty="0">
              <a:solidFill>
                <a:prstClr val="black"/>
              </a:solidFill>
              <a:latin typeface="Times New Roman" panose="02020603050405020304" pitchFamily="18" charset="0"/>
              <a:cs typeface="Times New Roman" panose="02020603050405020304" pitchFamily="18" charset="0"/>
            </a:endParaRPr>
          </a:p>
          <a:p>
            <a:pPr marL="414772" indent="-414772" algn="just">
              <a:spcBef>
                <a:spcPts val="0"/>
              </a:spcBef>
              <a:buFont typeface="Arial" panose="020B0604020202020204" pitchFamily="34" charset="0"/>
              <a:buAutoNum type="arabicParenR"/>
            </a:pPr>
            <a:endParaRPr lang="ro-RO" sz="1724"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5561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996"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Сбор за пользование автомобильными дорогами автомобилями, зарегистрированными в Республике Молдова </a:t>
            </a:r>
            <a:r>
              <a:rPr lang="ro-RO" sz="1996" b="1" dirty="0">
                <a:solidFill>
                  <a:srgbClr val="C00000"/>
                </a:solidFill>
                <a:effectLst>
                  <a:outerShdw blurRad="38100" dist="38100" dir="2700000" algn="tl">
                    <a:srgbClr val="000000">
                      <a:alpha val="43137"/>
                    </a:srgbClr>
                  </a:outerShdw>
                </a:effectLst>
              </a:rPr>
              <a:t/>
            </a:r>
            <a:br>
              <a:rPr lang="ro-RO" sz="1996" b="1" dirty="0">
                <a:solidFill>
                  <a:srgbClr val="C00000"/>
                </a:solidFill>
                <a:effectLst>
                  <a:outerShdw blurRad="38100" dist="38100" dir="2700000" algn="tl">
                    <a:srgbClr val="000000">
                      <a:alpha val="43137"/>
                    </a:srgbClr>
                  </a:outerShdw>
                </a:effectLst>
              </a:rPr>
            </a:br>
            <a:endParaRPr lang="ru-RU" dirty="0"/>
          </a:p>
        </p:txBody>
      </p:sp>
      <p:sp>
        <p:nvSpPr>
          <p:cNvPr id="3" name="Объект 2"/>
          <p:cNvSpPr>
            <a:spLocks noGrp="1"/>
          </p:cNvSpPr>
          <p:nvPr>
            <p:ph idx="1"/>
          </p:nvPr>
        </p:nvSpPr>
        <p:spPr>
          <a:xfrm>
            <a:off x="1788023" y="2220685"/>
            <a:ext cx="8915400" cy="3777622"/>
          </a:xfrm>
        </p:spPr>
        <p:txBody>
          <a:bodyPr/>
          <a:lstStyle/>
          <a:p>
            <a:r>
              <a:rPr lang="ru-RU" dirty="0"/>
              <a:t>Сбор за пользование автодорогами, автомобилями, зарегистрированными в РМ (код ECO 114633), перечисляется по месту основной регистрации </a:t>
            </a:r>
            <a:r>
              <a:rPr lang="ru-RU" dirty="0" err="1"/>
              <a:t>юрлица</a:t>
            </a:r>
            <a:r>
              <a:rPr lang="ru-RU" dirty="0"/>
              <a:t> или по месту прописки физлица, владельца автомобиля, зарегистрированного в РМ.</a:t>
            </a:r>
            <a:endParaRPr lang="ru-RU" b="1" dirty="0"/>
          </a:p>
          <a:p>
            <a:endParaRPr lang="ru-RU" dirty="0"/>
          </a:p>
        </p:txBody>
      </p:sp>
    </p:spTree>
    <p:extLst>
      <p:ext uri="{BB962C8B-B14F-4D97-AF65-F5344CB8AC3E}">
        <p14:creationId xmlns:p14="http://schemas.microsoft.com/office/powerpoint/2010/main" val="2267630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55677" y="262066"/>
            <a:ext cx="8368186" cy="1000677"/>
          </a:xfrm>
          <a:prstGeom prst="rect">
            <a:avLst/>
          </a:prstGeom>
        </p:spPr>
        <p:txBody>
          <a:bodyPr vert="horz" lIns="82953" tIns="41476" rIns="82953" bIns="4147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пользование автомобильными дорогами автомобилями с превышением допустимых общей массы, весовых нагрузок на ось или габаритных параметров </a:t>
            </a:r>
            <a:r>
              <a:rPr lang="en-US"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o-RO" sz="1800" i="1" dirty="0">
              <a:effectLst>
                <a:outerShdw blurRad="38100" dist="38100" dir="2700000" algn="tl">
                  <a:srgbClr val="000000">
                    <a:alpha val="43137"/>
                  </a:srgbClr>
                </a:outerShdw>
              </a:effectLst>
            </a:endParaRPr>
          </a:p>
        </p:txBody>
      </p:sp>
      <p:sp>
        <p:nvSpPr>
          <p:cNvPr id="3" name="Content Placeholder 2"/>
          <p:cNvSpPr txBox="1">
            <a:spLocks/>
          </p:cNvSpPr>
          <p:nvPr/>
        </p:nvSpPr>
        <p:spPr>
          <a:xfrm>
            <a:off x="1689463" y="1436914"/>
            <a:ext cx="8775093" cy="4509977"/>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indent="414772" algn="just">
              <a:spcBef>
                <a:spcPts val="544"/>
              </a:spcBef>
            </a:pPr>
            <a:r>
              <a:rPr lang="ru-RU" sz="1452" b="1" dirty="0">
                <a:solidFill>
                  <a:srgbClr val="7030A0"/>
                </a:solidFill>
                <a:latin typeface="Times New Roman" panose="02020603050405020304" pitchFamily="18" charset="0"/>
                <a:cs typeface="Times New Roman" panose="02020603050405020304" pitchFamily="18" charset="0"/>
              </a:rPr>
              <a:t>Субъектами налогообложения </a:t>
            </a:r>
            <a:r>
              <a:rPr lang="ru-RU" sz="1452" dirty="0">
                <a:latin typeface="Times New Roman" panose="02020603050405020304" pitchFamily="18" charset="0"/>
                <a:cs typeface="Times New Roman" panose="02020603050405020304" pitchFamily="18" charset="0"/>
              </a:rPr>
              <a:t>являются физические лица (граждане Республики Молдова, иностранные граждане, лица без гражданства) и юридические лица (резиденты и нерезиденты) – </a:t>
            </a:r>
            <a:r>
              <a:rPr lang="ru-RU" sz="1452" b="1" dirty="0">
                <a:latin typeface="Times New Roman" panose="02020603050405020304" pitchFamily="18" charset="0"/>
                <a:cs typeface="Times New Roman" panose="02020603050405020304" pitchFamily="18" charset="0"/>
              </a:rPr>
              <a:t>владельцы автомобилей с превышением </a:t>
            </a:r>
            <a:r>
              <a:rPr lang="ru-RU" sz="1452" dirty="0">
                <a:latin typeface="Times New Roman" panose="02020603050405020304" pitchFamily="18" charset="0"/>
                <a:cs typeface="Times New Roman" panose="02020603050405020304" pitchFamily="18" charset="0"/>
              </a:rPr>
              <a:t>допустимых общей массы, весовых нагрузок на ось или габаритных параметров</a:t>
            </a:r>
            <a:r>
              <a:rPr lang="ro-RO" sz="1452" dirty="0">
                <a:latin typeface="Times New Roman" panose="02020603050405020304" pitchFamily="18" charset="0"/>
                <a:cs typeface="Times New Roman" panose="02020603050405020304" pitchFamily="18" charset="0"/>
              </a:rPr>
              <a:t>. </a:t>
            </a:r>
          </a:p>
          <a:p>
            <a:pPr algn="just"/>
            <a:r>
              <a:rPr lang="ro-RO" sz="1452" b="1" dirty="0">
                <a:latin typeface="Times New Roman" panose="02020603050405020304" pitchFamily="18" charset="0"/>
                <a:cs typeface="Times New Roman" panose="02020603050405020304" pitchFamily="18" charset="0"/>
              </a:rPr>
              <a:t> </a:t>
            </a:r>
            <a:r>
              <a:rPr lang="ru-RU" sz="1452" b="1" dirty="0">
                <a:latin typeface="Times New Roman" panose="02020603050405020304" pitchFamily="18" charset="0"/>
                <a:cs typeface="Times New Roman" panose="02020603050405020304" pitchFamily="18" charset="0"/>
              </a:rPr>
              <a:t>      </a:t>
            </a:r>
            <a:r>
              <a:rPr lang="ru-RU" sz="1452" b="1" dirty="0">
                <a:solidFill>
                  <a:srgbClr val="7030A0"/>
                </a:solidFill>
                <a:latin typeface="Times New Roman" panose="02020603050405020304" pitchFamily="18" charset="0"/>
                <a:cs typeface="Times New Roman" panose="02020603050405020304" pitchFamily="18" charset="0"/>
              </a:rPr>
              <a:t>Объектами налогообложения </a:t>
            </a:r>
            <a:r>
              <a:rPr lang="ru-RU" sz="1452" dirty="0">
                <a:solidFill>
                  <a:prstClr val="black"/>
                </a:solidFill>
                <a:latin typeface="Times New Roman" panose="02020603050405020304" pitchFamily="18" charset="0"/>
                <a:cs typeface="Times New Roman" panose="02020603050405020304" pitchFamily="18" charset="0"/>
              </a:rPr>
              <a:t>являются </a:t>
            </a:r>
            <a:r>
              <a:rPr lang="ru-RU" sz="1452" b="1" i="1" dirty="0">
                <a:solidFill>
                  <a:prstClr val="black"/>
                </a:solidFill>
                <a:latin typeface="Times New Roman" panose="02020603050405020304" pitchFamily="18" charset="0"/>
                <a:cs typeface="Times New Roman" panose="02020603050405020304" pitchFamily="18" charset="0"/>
              </a:rPr>
              <a:t>автомобили, зарегистрированные и не зарегистрированные в Республике Молдова,</a:t>
            </a:r>
            <a:r>
              <a:rPr lang="ru-RU" sz="1452" i="1" dirty="0">
                <a:solidFill>
                  <a:prstClr val="black"/>
                </a:solidFill>
                <a:latin typeface="Times New Roman" panose="02020603050405020304" pitchFamily="18" charset="0"/>
                <a:cs typeface="Times New Roman" panose="02020603050405020304" pitchFamily="18" charset="0"/>
              </a:rPr>
              <a:t> </a:t>
            </a:r>
            <a:r>
              <a:rPr lang="ru-RU" sz="1452" dirty="0">
                <a:solidFill>
                  <a:prstClr val="black"/>
                </a:solidFill>
                <a:latin typeface="Times New Roman" panose="02020603050405020304" pitchFamily="18" charset="0"/>
                <a:cs typeface="Times New Roman" panose="02020603050405020304" pitchFamily="18" charset="0"/>
              </a:rPr>
              <a:t>с превышением* допустимых общей массы, весовых нагрузок на ось или габаритных параметров, которые пользуются автомобильными дорогами Республики Молдова</a:t>
            </a:r>
            <a:r>
              <a:rPr lang="x-none" sz="1452" dirty="0">
                <a:latin typeface="Times New Roman" panose="02020603050405020304" pitchFamily="18" charset="0"/>
                <a:cs typeface="Times New Roman" panose="02020603050405020304" pitchFamily="18" charset="0"/>
              </a:rPr>
              <a:t>*. </a:t>
            </a:r>
            <a:r>
              <a:rPr lang="ru-RU" sz="1452" dirty="0">
                <a:solidFill>
                  <a:prstClr val="black"/>
                </a:solidFill>
                <a:latin typeface="Times New Roman" panose="02020603050405020304" pitchFamily="18" charset="0"/>
                <a:cs typeface="Times New Roman" panose="02020603050405020304" pitchFamily="18" charset="0"/>
              </a:rPr>
              <a:t>В случае превышения допустимых и общей массы, и весовых нагрузок на ось, и габаритных параметров </a:t>
            </a:r>
            <a:r>
              <a:rPr lang="ru-RU" sz="1452" b="1" i="1" dirty="0">
                <a:solidFill>
                  <a:prstClr val="black"/>
                </a:solidFill>
                <a:latin typeface="Times New Roman" panose="02020603050405020304" pitchFamily="18" charset="0"/>
                <a:cs typeface="Times New Roman" panose="02020603050405020304" pitchFamily="18" charset="0"/>
              </a:rPr>
              <a:t>сбор исчисляется путем суммирования сборов, исчисленных по каждому показателю в отдельности</a:t>
            </a:r>
            <a:r>
              <a:rPr lang="ru-RU" sz="1452" dirty="0">
                <a:solidFill>
                  <a:prstClr val="black"/>
                </a:solidFill>
                <a:latin typeface="Times New Roman" panose="02020603050405020304" pitchFamily="18" charset="0"/>
                <a:cs typeface="Times New Roman" panose="02020603050405020304" pitchFamily="18" charset="0"/>
              </a:rPr>
              <a:t>.</a:t>
            </a:r>
            <a:endParaRPr lang="ro-RO" sz="1452" dirty="0">
              <a:solidFill>
                <a:prstClr val="black"/>
              </a:solidFill>
              <a:latin typeface="Times New Roman" panose="02020603050405020304" pitchFamily="18" charset="0"/>
              <a:cs typeface="Times New Roman" panose="02020603050405020304" pitchFamily="18" charset="0"/>
            </a:endParaRPr>
          </a:p>
          <a:p>
            <a:pPr indent="414772" algn="just">
              <a:spcBef>
                <a:spcPts val="0"/>
              </a:spcBef>
            </a:pPr>
            <a:r>
              <a:rPr lang="ru-RU" sz="1452"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Ставки сбора</a:t>
            </a:r>
            <a:r>
              <a:rPr lang="ru-RU" sz="1452"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5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установлены в Приложении № 3 к Разделу </a:t>
            </a:r>
            <a:r>
              <a:rPr lang="ro-RO" sz="145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IX </a:t>
            </a:r>
            <a:r>
              <a:rPr lang="ru-RU" sz="145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Налогового Кодекса</a:t>
            </a:r>
            <a:r>
              <a:rPr lang="en-US" sz="145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452"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1452"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414772" algn="just">
              <a:spcBef>
                <a:spcPts val="0"/>
              </a:spcBef>
            </a:pPr>
            <a:endParaRPr lang="ru-RU" sz="145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414772" algn="just">
              <a:spcBef>
                <a:spcPts val="0"/>
              </a:spcBef>
            </a:pPr>
            <a:endParaRPr lang="ru-RU" sz="1452"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414772" algn="just">
              <a:spcBef>
                <a:spcPts val="0"/>
              </a:spcBef>
            </a:pPr>
            <a:r>
              <a:rPr lang="ru-RU" sz="1452"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1452"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8044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8138" y="624111"/>
            <a:ext cx="8682445" cy="603798"/>
          </a:xfrm>
        </p:spPr>
        <p:txBody>
          <a:bodyPr>
            <a:normAutofit fontScale="90000"/>
          </a:bodyPr>
          <a:lstStyle/>
          <a:p>
            <a:r>
              <a:rPr lang="ru-RU" sz="20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a:t>
            </a:r>
            <a:r>
              <a:rPr lang="ru-RU" sz="20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пользование автомобильными дорогами автомобилями с превышением допустимых общей массы, весовых нагрузок на ось или габаритных параметров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i="1" dirty="0">
                <a:effectLst>
                  <a:outerShdw blurRad="38100" dist="38100" dir="2700000" algn="tl">
                    <a:srgbClr val="000000">
                      <a:alpha val="43137"/>
                    </a:srgbClr>
                  </a:outerShdw>
                </a:effectLst>
              </a:rPr>
              <a:t/>
            </a:r>
            <a:br>
              <a:rPr lang="ro-RO" i="1" dirty="0">
                <a:effectLst>
                  <a:outerShdw blurRad="38100" dist="38100" dir="2700000" algn="tl">
                    <a:srgbClr val="000000">
                      <a:alpha val="43137"/>
                    </a:srgbClr>
                  </a:outerShdw>
                </a:effectLst>
              </a:rPr>
            </a:br>
            <a:endParaRPr lang="ru-RU" dirty="0"/>
          </a:p>
        </p:txBody>
      </p:sp>
      <p:sp>
        <p:nvSpPr>
          <p:cNvPr id="3" name="Объект 2"/>
          <p:cNvSpPr>
            <a:spLocks noGrp="1"/>
          </p:cNvSpPr>
          <p:nvPr>
            <p:ph idx="1"/>
          </p:nvPr>
        </p:nvSpPr>
        <p:spPr>
          <a:xfrm>
            <a:off x="1384664" y="1672045"/>
            <a:ext cx="4807130" cy="4319452"/>
          </a:xfrm>
        </p:spPr>
        <p:txBody>
          <a:bodyPr>
            <a:normAutofit fontScale="85000" lnSpcReduction="10000"/>
          </a:bodyPr>
          <a:lstStyle/>
          <a:p>
            <a:r>
              <a:rPr lang="ru-RU" sz="2100" b="1" dirty="0" smtClean="0">
                <a:solidFill>
                  <a:srgbClr val="7030A0"/>
                </a:solidFill>
                <a:latin typeface="Times New Roman" panose="02020603050405020304" pitchFamily="18" charset="0"/>
                <a:cs typeface="Times New Roman" panose="02020603050405020304" pitchFamily="18" charset="0"/>
              </a:rPr>
              <a:t>Ст. 352 НК до 01.01.2024</a:t>
            </a:r>
            <a:endParaRPr lang="en-US" sz="2100" b="1" dirty="0" smtClean="0">
              <a:solidFill>
                <a:srgbClr val="7030A0"/>
              </a:solidFill>
              <a:latin typeface="Times New Roman" panose="02020603050405020304" pitchFamily="18" charset="0"/>
              <a:cs typeface="Times New Roman" panose="02020603050405020304" pitchFamily="18" charset="0"/>
            </a:endParaRPr>
          </a:p>
          <a:p>
            <a:pPr algn="just"/>
            <a:r>
              <a:rPr lang="ru-RU" sz="1700" dirty="0">
                <a:solidFill>
                  <a:srgbClr val="000000"/>
                </a:solidFill>
                <a:latin typeface="Times New Roman" panose="02020603050405020304" pitchFamily="18" charset="0"/>
                <a:cs typeface="Times New Roman" panose="02020603050405020304" pitchFamily="18" charset="0"/>
              </a:rPr>
              <a:t>(3) Субъекты налогообложения уплачивают сбор полностью до получения документов, разрешающих перевозку грузов автомобилями с превышением допустимых общей массы, весовых нагрузок на ось или габаритных параметров</a:t>
            </a:r>
            <a:r>
              <a:rPr lang="ru-RU" sz="1700" dirty="0" smtClean="0">
                <a:solidFill>
                  <a:srgbClr val="000000"/>
                </a:solidFill>
                <a:latin typeface="Times New Roman" panose="02020603050405020304" pitchFamily="18" charset="0"/>
                <a:cs typeface="Times New Roman" panose="02020603050405020304" pitchFamily="18" charset="0"/>
              </a:rPr>
              <a:t>.</a:t>
            </a:r>
            <a:endParaRPr lang="en-US" sz="1700" dirty="0" smtClean="0">
              <a:solidFill>
                <a:srgbClr val="000000"/>
              </a:solidFill>
              <a:latin typeface="Times New Roman" panose="02020603050405020304" pitchFamily="18" charset="0"/>
              <a:cs typeface="Times New Roman" panose="02020603050405020304" pitchFamily="18" charset="0"/>
            </a:endParaRPr>
          </a:p>
          <a:p>
            <a:pPr algn="just"/>
            <a:r>
              <a:rPr lang="ru-RU" sz="1700" dirty="0">
                <a:latin typeface="Times New Roman" panose="02020603050405020304" pitchFamily="18" charset="0"/>
                <a:cs typeface="Times New Roman" panose="02020603050405020304" pitchFamily="18" charset="0"/>
              </a:rPr>
              <a:t>(</a:t>
            </a:r>
            <a:r>
              <a:rPr lang="ru-RU" sz="1700" dirty="0" smtClean="0">
                <a:latin typeface="Times New Roman" panose="02020603050405020304" pitchFamily="18" charset="0"/>
                <a:cs typeface="Times New Roman" panose="02020603050405020304" pitchFamily="18" charset="0"/>
              </a:rPr>
              <a:t>6</a:t>
            </a:r>
            <a:r>
              <a:rPr lang="ru-RU" sz="800" dirty="0" smtClean="0">
                <a:latin typeface="Times New Roman" panose="02020603050405020304" pitchFamily="18" charset="0"/>
                <a:cs typeface="Times New Roman" panose="02020603050405020304" pitchFamily="18" charset="0"/>
              </a:rPr>
              <a:t>1</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Если на территории страны обнаруживаются автомобили с превышением допустимых пределов общей массы, весовой нагрузки на ось или габаритных параметров, которые передвигаются без специального разрешения, или если устанавливается, что общая масса, весовая нагрузка на ось или габаритные параметры данных автомобилей не совпадают с указанными в разрешении, Национальное агентство автомобильного транспорта в рамках контроля общей массы, весовой нагрузки на ось и габаритных параметров составляет протокол для исчисления сбора за пользование автомобильными дорогами и исчисляет сбор в соответствии с частью (4) статьи 351.</a:t>
            </a:r>
          </a:p>
        </p:txBody>
      </p:sp>
      <p:sp>
        <p:nvSpPr>
          <p:cNvPr id="4" name="TextBox 3"/>
          <p:cNvSpPr txBox="1"/>
          <p:nvPr/>
        </p:nvSpPr>
        <p:spPr>
          <a:xfrm>
            <a:off x="6653349" y="1428206"/>
            <a:ext cx="4885507" cy="4862870"/>
          </a:xfrm>
          <a:prstGeom prst="rect">
            <a:avLst/>
          </a:prstGeom>
          <a:noFill/>
        </p:spPr>
        <p:txBody>
          <a:bodyPr wrap="square" rtlCol="0">
            <a:spAutoFit/>
          </a:bodyPr>
          <a:lstStyle/>
          <a:p>
            <a:pPr algn="ctr"/>
            <a:r>
              <a:rPr lang="ru-RU" sz="1600" b="1" dirty="0" smtClean="0">
                <a:solidFill>
                  <a:srgbClr val="7030A0"/>
                </a:solidFill>
                <a:latin typeface="Times New Roman" panose="02020603050405020304" pitchFamily="18" charset="0"/>
                <a:cs typeface="Times New Roman" panose="02020603050405020304" pitchFamily="18" charset="0"/>
              </a:rPr>
              <a:t>Ст. 352 с 01.01.2024</a:t>
            </a:r>
            <a:endParaRPr lang="en-US" sz="1600" b="1" dirty="0" smtClean="0">
              <a:solidFill>
                <a:srgbClr val="7030A0"/>
              </a:solidFill>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3) Субъекты налогообложения </a:t>
            </a:r>
            <a:r>
              <a:rPr lang="ru-RU" sz="1400" dirty="0">
                <a:solidFill>
                  <a:srgbClr val="7030A0"/>
                </a:solidFill>
                <a:latin typeface="Times New Roman" panose="02020603050405020304" pitchFamily="18" charset="0"/>
                <a:cs typeface="Times New Roman" panose="02020603050405020304" pitchFamily="18" charset="0"/>
              </a:rPr>
              <a:t>уплачивают сбор за выдачу предварительного заключения при подаче заявки</a:t>
            </a:r>
            <a:r>
              <a:rPr lang="ru-RU" sz="1400" dirty="0">
                <a:latin typeface="Times New Roman" panose="02020603050405020304" pitchFamily="18" charset="0"/>
                <a:cs typeface="Times New Roman" panose="02020603050405020304" pitchFamily="18" charset="0"/>
              </a:rPr>
              <a:t>. Сбор за разрешение в полном размере уплачивается до получения документов, разрешающих перевозку грузов автомобилями с превышением допустимых общей массы, весовых нагрузок на ось или габаритных параметров</a:t>
            </a:r>
            <a:r>
              <a:rPr lang="ru-RU" sz="1400" dirty="0" smtClean="0">
                <a:latin typeface="Times New Roman" panose="02020603050405020304" pitchFamily="18" charset="0"/>
                <a:cs typeface="Times New Roman" panose="02020603050405020304" pitchFamily="18" charset="0"/>
              </a:rPr>
              <a:t>.</a:t>
            </a:r>
          </a:p>
          <a:p>
            <a:pPr algn="just"/>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6</a:t>
            </a:r>
            <a:r>
              <a:rPr lang="ru-RU" sz="1400" baseline="30000" dirty="0">
                <a:latin typeface="Times New Roman" panose="02020603050405020304" pitchFamily="18" charset="0"/>
                <a:cs typeface="Times New Roman" panose="02020603050405020304" pitchFamily="18" charset="0"/>
              </a:rPr>
              <a:t>1</a:t>
            </a:r>
            <a:r>
              <a:rPr lang="ru-RU" sz="1400" dirty="0">
                <a:latin typeface="Times New Roman" panose="02020603050405020304" pitchFamily="18" charset="0"/>
                <a:cs typeface="Times New Roman" panose="02020603050405020304" pitchFamily="18" charset="0"/>
              </a:rPr>
              <a:t>) Если на территории страны обнаруживаются автомобили с превышением допустимых пределов общей массы, весовой нагрузки на ось или габаритных параметров, которые передвигаются без специального разрешения, или если устанавливается, что общая масса, весовая нагрузка на ось или габаритные параметры данных автомобилей не совпадают с указанными в разрешении, Национальное агентство автомобильного транспорта в рамках контроля общей массы, весовой нагрузки на ось и габаритных параметров составляет протокол для исчисления сбора за пользование автомобильными дорогами и исчисляет сбор в соответствии с частью (4) статьи 351, </a:t>
            </a:r>
            <a:r>
              <a:rPr lang="ru-RU" sz="1400" dirty="0">
                <a:solidFill>
                  <a:srgbClr val="7030A0"/>
                </a:solidFill>
                <a:latin typeface="Times New Roman" panose="02020603050405020304" pitchFamily="18" charset="0"/>
                <a:cs typeface="Times New Roman" panose="02020603050405020304" pitchFamily="18" charset="0"/>
              </a:rPr>
              <a:t>а также сбор за взвешивание автомобиля или измерение габаритных параметров, предусмотренный в приложении 3.</a:t>
            </a:r>
          </a:p>
          <a:p>
            <a:endParaRPr lang="ru-RU" sz="1400" dirty="0">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6191794" y="3788229"/>
            <a:ext cx="383177" cy="200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6191794" y="2360023"/>
            <a:ext cx="461555" cy="174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32018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237" y="544640"/>
            <a:ext cx="8161207" cy="1106294"/>
          </a:xfrm>
          <a:prstGeom prst="rect">
            <a:avLst/>
          </a:prstGeom>
          <a:ln>
            <a:solidFill>
              <a:schemeClr val="accent1"/>
            </a:solidFill>
          </a:ln>
        </p:spPr>
        <p:txBody>
          <a:bodyPr vert="horz" lIns="82953" tIns="41476" rIns="82953" bIns="4147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177"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пользование автомобильными дорогами автомобилями с превышением допустимых общей массы, весовых нагрузок на ось или габаритных параметров</a:t>
            </a:r>
            <a:endParaRPr lang="ro-RO" sz="2177" i="1" dirty="0">
              <a:effectLst>
                <a:outerShdw blurRad="38100" dist="38100" dir="2700000" algn="tl">
                  <a:srgbClr val="000000">
                    <a:alpha val="43137"/>
                  </a:srgbClr>
                </a:outerShdw>
              </a:effectLst>
            </a:endParaRPr>
          </a:p>
        </p:txBody>
      </p:sp>
      <p:sp>
        <p:nvSpPr>
          <p:cNvPr id="3" name="Content Placeholder 2"/>
          <p:cNvSpPr txBox="1">
            <a:spLocks/>
          </p:cNvSpPr>
          <p:nvPr/>
        </p:nvSpPr>
        <p:spPr>
          <a:xfrm>
            <a:off x="2006691" y="2196879"/>
            <a:ext cx="3715400" cy="1883175"/>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just"/>
            <a:r>
              <a:rPr lang="fr-FR" sz="1724" dirty="0">
                <a:latin typeface="Times New Roman" panose="02020603050405020304" pitchFamily="18" charset="0"/>
                <a:cs typeface="Times New Roman" panose="02020603050405020304" pitchFamily="18" charset="0"/>
              </a:rPr>
              <a:t> </a:t>
            </a:r>
            <a:endParaRPr lang="ro-RO" sz="1814"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06691" y="2196879"/>
            <a:ext cx="8339092" cy="1656544"/>
          </a:xfrm>
          <a:prstGeom prst="rect">
            <a:avLst/>
          </a:prstGeom>
          <a:noFill/>
        </p:spPr>
        <p:txBody>
          <a:bodyPr wrap="square" rtlCol="0">
            <a:spAutoFit/>
          </a:bodyPr>
          <a:lstStyle/>
          <a:p>
            <a:pPr algn="just"/>
            <a:r>
              <a:rPr lang="ru-RU" sz="1452" dirty="0" smtClean="0">
                <a:latin typeface="Times New Roman" panose="02020603050405020304" pitchFamily="18" charset="0"/>
                <a:cs typeface="Times New Roman" panose="02020603050405020304" pitchFamily="18" charset="0"/>
              </a:rPr>
              <a:t>     Субъекты </a:t>
            </a:r>
            <a:r>
              <a:rPr lang="ru-RU" sz="1452" dirty="0">
                <a:latin typeface="Times New Roman" panose="02020603050405020304" pitchFamily="18" charset="0"/>
                <a:cs typeface="Times New Roman" panose="02020603050405020304" pitchFamily="18" charset="0"/>
              </a:rPr>
              <a:t>налогообложения – резиденты Республики Молдова, занимающиеся предпринимательской деятельностью, </a:t>
            </a:r>
            <a:r>
              <a:rPr lang="ru-RU" sz="1452" b="1" i="1" dirty="0">
                <a:latin typeface="Times New Roman" panose="02020603050405020304" pitchFamily="18" charset="0"/>
                <a:cs typeface="Times New Roman" panose="02020603050405020304" pitchFamily="18" charset="0"/>
              </a:rPr>
              <a:t>ежеквартально</a:t>
            </a:r>
            <a:r>
              <a:rPr lang="ru-RU" sz="1452" dirty="0">
                <a:latin typeface="Times New Roman" panose="02020603050405020304" pitchFamily="18" charset="0"/>
                <a:cs typeface="Times New Roman" panose="02020603050405020304" pitchFamily="18" charset="0"/>
              </a:rPr>
              <a:t>, </a:t>
            </a:r>
            <a:r>
              <a:rPr lang="ru-RU" sz="1452" b="1" i="1" dirty="0">
                <a:latin typeface="Times New Roman" panose="02020603050405020304" pitchFamily="18" charset="0"/>
                <a:cs typeface="Times New Roman" panose="02020603050405020304" pitchFamily="18" charset="0"/>
              </a:rPr>
              <a:t>к 25-му числу месяца, следующего за отчетным кварталом</a:t>
            </a:r>
            <a:r>
              <a:rPr lang="ru-RU" sz="1452" dirty="0">
                <a:latin typeface="Times New Roman" panose="02020603050405020304" pitchFamily="18" charset="0"/>
                <a:cs typeface="Times New Roman" panose="02020603050405020304" pitchFamily="18" charset="0"/>
              </a:rPr>
              <a:t>, в котором были получены документы, необходимые для передвижения при превышении допустимых нормативов, представляют </a:t>
            </a:r>
            <a:r>
              <a:rPr lang="ru-RU" sz="1452"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Отчет по сбору за пользование автомобильными дорогами автомобилями с превышением допустимых общей массы, весовых нагрузок на ось или габаритных параметров </a:t>
            </a:r>
            <a:r>
              <a:rPr lang="ro-RO" sz="1452"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52"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 </a:t>
            </a:r>
            <a:r>
              <a:rPr lang="ro-RO" sz="1452"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TDL 13), </a:t>
            </a:r>
            <a:r>
              <a:rPr lang="ru-RU" sz="1452" dirty="0">
                <a:solidFill>
                  <a:prstClr val="black"/>
                </a:solidFill>
                <a:latin typeface="Times New Roman" panose="02020603050405020304" pitchFamily="18" charset="0"/>
                <a:cs typeface="Times New Roman" panose="02020603050405020304" pitchFamily="18" charset="0"/>
              </a:rPr>
              <a:t>утвержденный Приказом ГНС № </a:t>
            </a:r>
            <a:r>
              <a:rPr lang="ro-RO" sz="1452" dirty="0">
                <a:solidFill>
                  <a:prstClr val="black"/>
                </a:solidFill>
                <a:latin typeface="Times New Roman" panose="02020603050405020304" pitchFamily="18" charset="0"/>
                <a:cs typeface="Times New Roman" panose="02020603050405020304" pitchFamily="18" charset="0"/>
              </a:rPr>
              <a:t>274</a:t>
            </a:r>
            <a:r>
              <a:rPr lang="x-none" sz="1452" dirty="0">
                <a:solidFill>
                  <a:prstClr val="black"/>
                </a:solidFill>
                <a:latin typeface="Times New Roman" panose="02020603050405020304" pitchFamily="18" charset="0"/>
                <a:cs typeface="Times New Roman" panose="02020603050405020304" pitchFamily="18" charset="0"/>
              </a:rPr>
              <a:t> </a:t>
            </a:r>
            <a:r>
              <a:rPr lang="ru-RU" sz="1452" dirty="0">
                <a:solidFill>
                  <a:prstClr val="black"/>
                </a:solidFill>
                <a:latin typeface="Times New Roman" panose="02020603050405020304" pitchFamily="18" charset="0"/>
                <a:cs typeface="Times New Roman" panose="02020603050405020304" pitchFamily="18" charset="0"/>
              </a:rPr>
              <a:t>от </a:t>
            </a:r>
            <a:r>
              <a:rPr lang="ro-RO" sz="1452" dirty="0">
                <a:solidFill>
                  <a:prstClr val="black"/>
                </a:solidFill>
                <a:latin typeface="Times New Roman" panose="02020603050405020304" pitchFamily="18" charset="0"/>
                <a:cs typeface="Times New Roman" panose="02020603050405020304" pitchFamily="18" charset="0"/>
              </a:rPr>
              <a:t>07.03.2013</a:t>
            </a:r>
            <a:r>
              <a:rPr lang="ru-RU" sz="1452" dirty="0">
                <a:solidFill>
                  <a:prstClr val="black"/>
                </a:solidFill>
                <a:latin typeface="Times New Roman" panose="02020603050405020304" pitchFamily="18" charset="0"/>
                <a:cs typeface="Times New Roman" panose="02020603050405020304" pitchFamily="18" charset="0"/>
              </a:rPr>
              <a:t>.</a:t>
            </a:r>
            <a:endParaRPr lang="ro-RO" sz="1452"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1093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246292" y="159205"/>
            <a:ext cx="8995576" cy="1022244"/>
          </a:xfrm>
          <a:prstGeom prst="rect">
            <a:avLst/>
          </a:prstGeom>
        </p:spPr>
        <p:txBody>
          <a:bodyPr vert="horz" lIns="82953" tIns="41476" rIns="82953" bIns="41476" rtlCol="0" anchor="b">
            <a:normAutofit fontScale="97500"/>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2177"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пользование автомобильными дорогами автомобилями с превышением допустимых общей массы, весовых нагрузок на ось или габаритных параметров</a:t>
            </a:r>
            <a:endParaRPr lang="ru-RU" sz="6000" dirty="0">
              <a:solidFill>
                <a:srgbClr val="C00000"/>
              </a:solidFill>
            </a:endParaRPr>
          </a:p>
        </p:txBody>
      </p:sp>
      <p:sp>
        <p:nvSpPr>
          <p:cNvPr id="3" name="Объект 2"/>
          <p:cNvSpPr txBox="1">
            <a:spLocks/>
          </p:cNvSpPr>
          <p:nvPr/>
        </p:nvSpPr>
        <p:spPr>
          <a:xfrm>
            <a:off x="1529120" y="1428206"/>
            <a:ext cx="8712748" cy="4747566"/>
          </a:xfrm>
          <a:prstGeom prst="rect">
            <a:avLst/>
          </a:prstGeom>
        </p:spPr>
        <p:txBody>
          <a:bodyPr vert="horz" lIns="82953" tIns="41476" rIns="82953" bIns="41476" rtlCol="0">
            <a:normAutofit fontScale="40000" lnSpcReduction="20000"/>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414772" indent="-414772"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     </a:t>
            </a:r>
            <a:r>
              <a:rPr lang="ru-RU" sz="3810" dirty="0">
                <a:latin typeface="Times New Roman" panose="02020603050405020304" pitchFamily="18" charset="0"/>
                <a:cs typeface="Times New Roman" panose="02020603050405020304" pitchFamily="18" charset="0"/>
              </a:rPr>
              <a:t>В соответствии с положениями ст. 8 Закона об автомобильных дорогах № 509/1995, передвижение по автомобильным дорогам общего пользования транспортных средств, масса и/или габаритные размеры которых превышают установленные пределы,</a:t>
            </a:r>
            <a:r>
              <a:rPr lang="ru-RU" sz="3810" b="1" dirty="0">
                <a:latin typeface="Times New Roman" panose="02020603050405020304" pitchFamily="18" charset="0"/>
                <a:cs typeface="Times New Roman" panose="02020603050405020304" pitchFamily="18" charset="0"/>
              </a:rPr>
              <a:t> возможно только в исключительных случаях</a:t>
            </a:r>
            <a:r>
              <a:rPr lang="ru-RU" sz="3810" dirty="0">
                <a:latin typeface="Times New Roman" panose="02020603050405020304" pitchFamily="18" charset="0"/>
                <a:cs typeface="Times New Roman" panose="02020603050405020304" pitchFamily="18" charset="0"/>
              </a:rPr>
              <a:t> </a:t>
            </a:r>
            <a:r>
              <a:rPr lang="ru-RU" sz="3810" b="1" dirty="0">
                <a:latin typeface="Times New Roman" panose="02020603050405020304" pitchFamily="18" charset="0"/>
                <a:cs typeface="Times New Roman" panose="02020603050405020304" pitchFamily="18" charset="0"/>
              </a:rPr>
              <a:t>(для перевозки неделимых грузов) </a:t>
            </a:r>
            <a:r>
              <a:rPr lang="ru-RU" sz="3810" dirty="0">
                <a:latin typeface="Times New Roman" panose="02020603050405020304" pitchFamily="18" charset="0"/>
                <a:cs typeface="Times New Roman" panose="02020603050405020304" pitchFamily="18" charset="0"/>
              </a:rPr>
              <a:t>на основании специального транспортного разрешения, выдаваемого Национальным агентством автомобильного транспорта.</a:t>
            </a:r>
          </a:p>
          <a:p>
            <a:pPr marL="414772" indent="-414772" algn="just">
              <a:buFont typeface="Wingdings" panose="05000000000000000000" pitchFamily="2" charset="2"/>
              <a:buChar char="Ø"/>
            </a:pPr>
            <a:r>
              <a:rPr lang="ru-RU"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Порядок</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выдачи</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разрешений</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контроля</a:t>
            </a:r>
            <a:r>
              <a:rPr lang="ro-RO" sz="3810" dirty="0">
                <a:latin typeface="Times New Roman" panose="02020603050405020304" pitchFamily="18" charset="0"/>
                <a:cs typeface="Times New Roman" panose="02020603050405020304" pitchFamily="18" charset="0"/>
              </a:rPr>
              <a:t> и </a:t>
            </a:r>
            <a:r>
              <a:rPr lang="ro-RO" sz="3810" dirty="0" err="1">
                <a:latin typeface="Times New Roman" panose="02020603050405020304" pitchFamily="18" charset="0"/>
                <a:cs typeface="Times New Roman" panose="02020603050405020304" pitchFamily="18" charset="0"/>
              </a:rPr>
              <a:t>осуществления</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по</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дорогам</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общего</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пользования</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автотранспортных</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перевозок</a:t>
            </a:r>
            <a:r>
              <a:rPr lang="ro-RO" sz="3810" dirty="0">
                <a:latin typeface="Times New Roman" panose="02020603050405020304" pitchFamily="18" charset="0"/>
                <a:cs typeface="Times New Roman" panose="02020603050405020304" pitchFamily="18" charset="0"/>
              </a:rPr>
              <a:t> с </a:t>
            </a:r>
            <a:r>
              <a:rPr lang="ro-RO" sz="3810" dirty="0" err="1">
                <a:latin typeface="Times New Roman" panose="02020603050405020304" pitchFamily="18" charset="0"/>
                <a:cs typeface="Times New Roman" panose="02020603050405020304" pitchFamily="18" charset="0"/>
              </a:rPr>
              <a:t>общей</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массой</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нагрузкой</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на</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ось</a:t>
            </a:r>
            <a:r>
              <a:rPr lang="ro-RO" sz="3810" dirty="0">
                <a:latin typeface="Times New Roman" panose="02020603050405020304" pitchFamily="18" charset="0"/>
                <a:cs typeface="Times New Roman" panose="02020603050405020304" pitchFamily="18" charset="0"/>
              </a:rPr>
              <a:t> и/</a:t>
            </a:r>
            <a:r>
              <a:rPr lang="ro-RO" sz="3810" dirty="0" err="1">
                <a:latin typeface="Times New Roman" panose="02020603050405020304" pitchFamily="18" charset="0"/>
                <a:cs typeface="Times New Roman" panose="02020603050405020304" pitchFamily="18" charset="0"/>
              </a:rPr>
              <a:t>или</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габаритами</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установлен</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Положение</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об</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осуществлении</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по</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дорогам</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общего</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пользования</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автотранспортных</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перевозок</a:t>
            </a:r>
            <a:r>
              <a:rPr lang="ro-RO" sz="3810" dirty="0">
                <a:latin typeface="Times New Roman" panose="02020603050405020304" pitchFamily="18" charset="0"/>
                <a:cs typeface="Times New Roman" panose="02020603050405020304" pitchFamily="18" charset="0"/>
              </a:rPr>
              <a:t> с </a:t>
            </a:r>
            <a:r>
              <a:rPr lang="ro-RO" sz="3810" dirty="0" err="1">
                <a:latin typeface="Times New Roman" panose="02020603050405020304" pitchFamily="18" charset="0"/>
                <a:cs typeface="Times New Roman" panose="02020603050405020304" pitchFamily="18" charset="0"/>
              </a:rPr>
              <a:t>превышением</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максимально</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допустимых</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общей</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массы</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нагрузки</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на</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ось</a:t>
            </a:r>
            <a:r>
              <a:rPr lang="ro-RO" sz="3810" dirty="0">
                <a:latin typeface="Times New Roman" panose="02020603050405020304" pitchFamily="18" charset="0"/>
                <a:cs typeface="Times New Roman" panose="02020603050405020304" pitchFamily="18" charset="0"/>
              </a:rPr>
              <a:t> и/</a:t>
            </a:r>
            <a:r>
              <a:rPr lang="ro-RO" sz="3810" dirty="0" err="1">
                <a:latin typeface="Times New Roman" panose="02020603050405020304" pitchFamily="18" charset="0"/>
                <a:cs typeface="Times New Roman" panose="02020603050405020304" pitchFamily="18" charset="0"/>
              </a:rPr>
              <a:t>или</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габаритов</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утвержденным</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Постановлением</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Правительства</a:t>
            </a:r>
            <a:r>
              <a:rPr lang="ro-RO" sz="3810" dirty="0">
                <a:latin typeface="Times New Roman" panose="02020603050405020304" pitchFamily="18" charset="0"/>
                <a:cs typeface="Times New Roman" panose="02020603050405020304" pitchFamily="18" charset="0"/>
              </a:rPr>
              <a:t> №</a:t>
            </a:r>
            <a:r>
              <a:rPr lang="ro-RO" sz="3810" b="1" dirty="0">
                <a:latin typeface="Times New Roman" panose="02020603050405020304" pitchFamily="18" charset="0"/>
                <a:cs typeface="Times New Roman" panose="02020603050405020304" pitchFamily="18" charset="0"/>
              </a:rPr>
              <a:t> </a:t>
            </a:r>
            <a:r>
              <a:rPr lang="ro-RO" sz="3810" dirty="0">
                <a:latin typeface="Times New Roman" panose="02020603050405020304" pitchFamily="18" charset="0"/>
                <a:cs typeface="Times New Roman" panose="02020603050405020304" pitchFamily="18" charset="0"/>
              </a:rPr>
              <a:t>326 </a:t>
            </a:r>
            <a:r>
              <a:rPr lang="ro-RO" sz="3810" dirty="0" err="1">
                <a:latin typeface="Times New Roman" panose="02020603050405020304" pitchFamily="18" charset="0"/>
                <a:cs typeface="Times New Roman" panose="02020603050405020304" pitchFamily="18" charset="0"/>
              </a:rPr>
              <a:t>от</a:t>
            </a:r>
            <a:r>
              <a:rPr lang="ro-RO" sz="3810" dirty="0">
                <a:latin typeface="Times New Roman" panose="02020603050405020304" pitchFamily="18" charset="0"/>
                <a:cs typeface="Times New Roman" panose="02020603050405020304" pitchFamily="18" charset="0"/>
              </a:rPr>
              <a:t> 18.05.2022 </a:t>
            </a:r>
            <a:r>
              <a:rPr lang="ro-RO" sz="3810" i="1" dirty="0">
                <a:latin typeface="Times New Roman" panose="02020603050405020304" pitchFamily="18" charset="0"/>
                <a:cs typeface="Times New Roman" panose="02020603050405020304" pitchFamily="18" charset="0"/>
              </a:rPr>
              <a:t>(в </a:t>
            </a:r>
            <a:r>
              <a:rPr lang="ro-RO" sz="3810" i="1" dirty="0" err="1">
                <a:latin typeface="Times New Roman" panose="02020603050405020304" pitchFamily="18" charset="0"/>
                <a:cs typeface="Times New Roman" panose="02020603050405020304" pitchFamily="18" charset="0"/>
              </a:rPr>
              <a:t>силу</a:t>
            </a:r>
            <a:r>
              <a:rPr lang="ro-RO" sz="3810" i="1" dirty="0">
                <a:latin typeface="Times New Roman" panose="02020603050405020304" pitchFamily="18" charset="0"/>
                <a:cs typeface="Times New Roman" panose="02020603050405020304" pitchFamily="18" charset="0"/>
              </a:rPr>
              <a:t> с 20.05.2022)</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Мониторул</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Офичиал</a:t>
            </a:r>
            <a:r>
              <a:rPr lang="ro-RO" sz="3810" dirty="0">
                <a:latin typeface="Times New Roman" panose="02020603050405020304" pitchFamily="18" charset="0"/>
                <a:cs typeface="Times New Roman" panose="02020603050405020304" pitchFamily="18" charset="0"/>
              </a:rPr>
              <a:t> </a:t>
            </a:r>
            <a:r>
              <a:rPr lang="ro-RO" sz="3810" dirty="0" err="1">
                <a:latin typeface="Times New Roman" panose="02020603050405020304" pitchFamily="18" charset="0"/>
                <a:cs typeface="Times New Roman" panose="02020603050405020304" pitchFamily="18" charset="0"/>
              </a:rPr>
              <a:t>ал</a:t>
            </a:r>
            <a:r>
              <a:rPr lang="ro-RO" sz="3810" dirty="0">
                <a:latin typeface="Times New Roman" panose="02020603050405020304" pitchFamily="18" charset="0"/>
                <a:cs typeface="Times New Roman" panose="02020603050405020304" pitchFamily="18" charset="0"/>
              </a:rPr>
              <a:t> Р. </a:t>
            </a:r>
            <a:r>
              <a:rPr lang="ro-RO" sz="3810" dirty="0" err="1">
                <a:latin typeface="Times New Roman" panose="02020603050405020304" pitchFamily="18" charset="0"/>
                <a:cs typeface="Times New Roman" panose="02020603050405020304" pitchFamily="18" charset="0"/>
              </a:rPr>
              <a:t>Молдова</a:t>
            </a:r>
            <a:r>
              <a:rPr lang="ro-RO" sz="3810" dirty="0">
                <a:latin typeface="Times New Roman" panose="02020603050405020304" pitchFamily="18" charset="0"/>
                <a:cs typeface="Times New Roman" panose="02020603050405020304" pitchFamily="18" charset="0"/>
              </a:rPr>
              <a:t> № 151-157 </a:t>
            </a:r>
            <a:r>
              <a:rPr lang="ro-RO" sz="3810" dirty="0" err="1">
                <a:latin typeface="Times New Roman" panose="02020603050405020304" pitchFamily="18" charset="0"/>
                <a:cs typeface="Times New Roman" panose="02020603050405020304" pitchFamily="18" charset="0"/>
              </a:rPr>
              <a:t>ст</a:t>
            </a:r>
            <a:r>
              <a:rPr lang="ro-RO" sz="3810" dirty="0">
                <a:latin typeface="Times New Roman" panose="02020603050405020304" pitchFamily="18" charset="0"/>
                <a:cs typeface="Times New Roman" panose="02020603050405020304" pitchFamily="18" charset="0"/>
              </a:rPr>
              <a:t>. 384 </a:t>
            </a:r>
            <a:r>
              <a:rPr lang="ro-RO" sz="3810" dirty="0" err="1">
                <a:latin typeface="Times New Roman" panose="02020603050405020304" pitchFamily="18" charset="0"/>
                <a:cs typeface="Times New Roman" panose="02020603050405020304" pitchFamily="18" charset="0"/>
              </a:rPr>
              <a:t>от</a:t>
            </a:r>
            <a:r>
              <a:rPr lang="ro-RO" sz="3810" dirty="0">
                <a:latin typeface="Times New Roman" panose="02020603050405020304" pitchFamily="18" charset="0"/>
                <a:cs typeface="Times New Roman" panose="02020603050405020304" pitchFamily="18" charset="0"/>
              </a:rPr>
              <a:t> 20.05.2022)</a:t>
            </a:r>
            <a:endParaRPr lang="ru-RU" sz="3810" dirty="0">
              <a:latin typeface="Times New Roman" panose="02020603050405020304" pitchFamily="18" charset="0"/>
              <a:cs typeface="Times New Roman" panose="02020603050405020304" pitchFamily="18" charset="0"/>
            </a:endParaRPr>
          </a:p>
          <a:p>
            <a:pPr marL="414772" indent="-414772" algn="just">
              <a:buFont typeface="Wingdings" panose="05000000000000000000" pitchFamily="2" charset="2"/>
              <a:buChar char="Ø"/>
            </a:pPr>
            <a:r>
              <a:rPr lang="ru-RU" sz="3810" dirty="0">
                <a:latin typeface="Times New Roman" panose="02020603050405020304" pitchFamily="18" charset="0"/>
                <a:cs typeface="Times New Roman" panose="02020603050405020304" pitchFamily="18" charset="0"/>
              </a:rPr>
              <a:t> Национальное агентство автомобильного транспорта, </a:t>
            </a:r>
            <a:r>
              <a:rPr lang="ru-RU" sz="3810" b="1" dirty="0">
                <a:latin typeface="Times New Roman" panose="02020603050405020304" pitchFamily="18" charset="0"/>
                <a:cs typeface="Times New Roman" panose="02020603050405020304" pitchFamily="18" charset="0"/>
              </a:rPr>
              <a:t>ежеквартально, до 25 числа месяца, следующего за отчетным кварталом</a:t>
            </a:r>
            <a:r>
              <a:rPr lang="ru-RU" sz="3810" dirty="0">
                <a:latin typeface="Times New Roman" panose="02020603050405020304" pitchFamily="18" charset="0"/>
                <a:cs typeface="Times New Roman" panose="02020603050405020304" pitchFamily="18" charset="0"/>
              </a:rPr>
              <a:t>, в котором были составлены протоколы весового контроля весовых нагрузок на ось по автомобилям, пользующимся автомобильными дорогами, общая масса или габариты которых превышают допустимые лимиты, представляет </a:t>
            </a:r>
            <a:r>
              <a:rPr lang="ru-RU" sz="3810" b="1" i="1" dirty="0">
                <a:solidFill>
                  <a:srgbClr val="7030A0"/>
                </a:solidFill>
                <a:latin typeface="Times New Roman" panose="02020603050405020304" pitchFamily="18" charset="0"/>
                <a:cs typeface="Times New Roman" panose="02020603050405020304" pitchFamily="18" charset="0"/>
              </a:rPr>
              <a:t>Информацию по сбору за пользование автомобильными дорогами автомобилями, общая масса, весовые нагрузки на ось или габариты которых превышают допустимые лимиты, исчисленному</a:t>
            </a:r>
            <a:r>
              <a:rPr lang="ro-RO" sz="3810" b="1" i="1" dirty="0">
                <a:solidFill>
                  <a:srgbClr val="7030A0"/>
                </a:solidFill>
                <a:latin typeface="Times New Roman" panose="02020603050405020304" pitchFamily="18" charset="0"/>
                <a:cs typeface="Times New Roman" panose="02020603050405020304" pitchFamily="18" charset="0"/>
              </a:rPr>
              <a:t> </a:t>
            </a:r>
            <a:r>
              <a:rPr lang="ru-RU" sz="3810" b="1" i="1" dirty="0">
                <a:solidFill>
                  <a:srgbClr val="7030A0"/>
                </a:solidFill>
                <a:latin typeface="Times New Roman" panose="02020603050405020304" pitchFamily="18" charset="0"/>
                <a:cs typeface="Times New Roman" panose="02020603050405020304" pitchFamily="18" charset="0"/>
              </a:rPr>
              <a:t>в соответствии с ч.(4) ст.351 НК </a:t>
            </a:r>
            <a:r>
              <a:rPr lang="ru-RU" sz="3810" dirty="0">
                <a:solidFill>
                  <a:srgbClr val="7030A0"/>
                </a:solidFill>
                <a:latin typeface="Times New Roman" panose="02020603050405020304" pitchFamily="18" charset="0"/>
                <a:cs typeface="Times New Roman" panose="02020603050405020304" pitchFamily="18" charset="0"/>
              </a:rPr>
              <a:t>(</a:t>
            </a:r>
            <a:r>
              <a:rPr lang="ru-RU" sz="3810" b="1" i="1" dirty="0">
                <a:solidFill>
                  <a:srgbClr val="7030A0"/>
                </a:solidFill>
                <a:latin typeface="Times New Roman" panose="02020603050405020304" pitchFamily="18" charset="0"/>
                <a:cs typeface="Times New Roman" panose="02020603050405020304" pitchFamily="18" charset="0"/>
              </a:rPr>
              <a:t>Форма TDLMS-09), </a:t>
            </a:r>
            <a:r>
              <a:rPr lang="ru-RU" sz="3810" dirty="0">
                <a:latin typeface="Times New Roman" panose="02020603050405020304" pitchFamily="18" charset="0"/>
                <a:cs typeface="Times New Roman" panose="02020603050405020304" pitchFamily="18" charset="0"/>
              </a:rPr>
              <a:t>утвержденную Приказом ГГНИ № 317 от  27.11.2009 г.</a:t>
            </a:r>
            <a:endParaRPr lang="ro-RO" sz="3810" dirty="0">
              <a:latin typeface="Times New Roman" panose="02020603050405020304" pitchFamily="18" charset="0"/>
              <a:cs typeface="Times New Roman" panose="02020603050405020304" pitchFamily="18" charset="0"/>
            </a:endParaRPr>
          </a:p>
          <a:p>
            <a:pPr algn="just"/>
            <a:r>
              <a:rPr lang="ru-RU" sz="3810" dirty="0">
                <a:latin typeface="Times New Roman" panose="02020603050405020304" pitchFamily="18" charset="0"/>
                <a:cs typeface="Times New Roman" panose="02020603050405020304" pitchFamily="18" charset="0"/>
              </a:rPr>
              <a:t>     В Информации указываются данные  лица, на которого был составлен протокол весового контроля весовых нагрузок на ось.</a:t>
            </a:r>
          </a:p>
        </p:txBody>
      </p:sp>
    </p:spTree>
    <p:extLst>
      <p:ext uri="{BB962C8B-B14F-4D97-AF65-F5344CB8AC3E}">
        <p14:creationId xmlns:p14="http://schemas.microsoft.com/office/powerpoint/2010/main" val="19223300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3374" y="490497"/>
            <a:ext cx="8785599" cy="1280890"/>
          </a:xfrm>
        </p:spPr>
        <p:txBody>
          <a:bodyPr>
            <a:normAutofit/>
          </a:bodyPr>
          <a:lstStyle/>
          <a:p>
            <a:pPr algn="ctr" defTabSz="414772">
              <a:spcBef>
                <a:spcPts val="0"/>
              </a:spcBef>
            </a:pPr>
            <a:r>
              <a:rPr lang="ru-RU" sz="2000"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Сборы за пользование зоной дороги общественного пользования</a:t>
            </a:r>
            <a:r>
              <a:rPr lang="ro-RO" sz="2000"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000"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en-US" sz="2000"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sz="2000"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и/или охранной зоной, за чертой населенных пунктов </a:t>
            </a:r>
            <a:r>
              <a:rPr lang="en-US" sz="2000"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en-US" sz="2000" b="1" i="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endParaRPr lang="ru-RU" sz="2000" dirty="0">
              <a:solidFill>
                <a:srgbClr val="C00000"/>
              </a:solidFill>
            </a:endParaRPr>
          </a:p>
        </p:txBody>
      </p:sp>
      <p:sp>
        <p:nvSpPr>
          <p:cNvPr id="3" name="Объект 2"/>
          <p:cNvSpPr>
            <a:spLocks noGrp="1"/>
          </p:cNvSpPr>
          <p:nvPr>
            <p:ph idx="1"/>
          </p:nvPr>
        </p:nvSpPr>
        <p:spPr>
          <a:xfrm>
            <a:off x="1712901" y="1771388"/>
            <a:ext cx="8926072" cy="3941436"/>
          </a:xfrm>
        </p:spPr>
        <p:txBody>
          <a:bodyPr>
            <a:normAutofit/>
          </a:bodyPr>
          <a:lstStyle/>
          <a:p>
            <a:r>
              <a:rPr lang="ru-RU" sz="1633" dirty="0">
                <a:latin typeface="Times New Roman" panose="02020603050405020304" pitchFamily="18" charset="0"/>
                <a:cs typeface="Times New Roman" panose="02020603050405020304" pitchFamily="18" charset="0"/>
              </a:rPr>
              <a:t>сбор за пользование зоной дороги общего пользования и/или охранной зоной, за чертой населенных пунктов для ведения строительно-монтажных работ;</a:t>
            </a:r>
          </a:p>
          <a:p>
            <a:r>
              <a:rPr lang="ru-RU" sz="1633" dirty="0">
                <a:latin typeface="Times New Roman" panose="02020603050405020304" pitchFamily="18" charset="0"/>
                <a:cs typeface="Times New Roman" panose="02020603050405020304" pitchFamily="18" charset="0"/>
              </a:rPr>
              <a:t>е) сбор за пользование зоной дороги общего пользования и/или охранной зоной, за чертой населенных пунктов для размещения наружной рекламы;</a:t>
            </a:r>
          </a:p>
          <a:p>
            <a:r>
              <a:rPr lang="ru-RU" sz="1633" dirty="0">
                <a:latin typeface="Times New Roman" panose="02020603050405020304" pitchFamily="18" charset="0"/>
                <a:cs typeface="Times New Roman" panose="02020603050405020304" pitchFamily="18" charset="0"/>
              </a:rPr>
              <a:t>f) сбор за пользование зоной дороги общего пользования и/или охранной зоной, за чертой населенных пунктов для размещения объектов дорожного сервиса </a:t>
            </a:r>
            <a:r>
              <a:rPr lang="ru-RU" sz="1633" dirty="0">
                <a:solidFill>
                  <a:schemeClr val="tx1"/>
                </a:solidFill>
                <a:latin typeface="Times New Roman" panose="02020603050405020304" pitchFamily="18" charset="0"/>
                <a:cs typeface="Times New Roman" panose="02020603050405020304" pitchFamily="18" charset="0"/>
              </a:rPr>
              <a:t>и торгово-экономических объектов.</a:t>
            </a:r>
          </a:p>
        </p:txBody>
      </p:sp>
    </p:spTree>
    <p:extLst>
      <p:ext uri="{BB962C8B-B14F-4D97-AF65-F5344CB8AC3E}">
        <p14:creationId xmlns:p14="http://schemas.microsoft.com/office/powerpoint/2010/main" val="34668600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41254" y="578943"/>
            <a:ext cx="7459797" cy="1106036"/>
          </a:xfrm>
          <a:prstGeom prst="rect">
            <a:avLst/>
          </a:prstGeom>
        </p:spPr>
        <p:txBody>
          <a:bodyPr vert="horz" lIns="82953" tIns="41476" rIns="82953" bIns="41476" rtlCol="0">
            <a:normAutofit fontScale="25000" lnSpcReduction="20000"/>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ru-RU" sz="80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Порядок исчисления налоговых обязательств </a:t>
            </a:r>
          </a:p>
          <a:p>
            <a:r>
              <a:rPr lang="ru-RU" sz="80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сборам за пользование зоной дороги общественного пользования и/или охранной зоной, за чертой населенных пунктов</a:t>
            </a:r>
            <a:endParaRPr lang="ro-RO" sz="80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8000"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6532"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o-RO" sz="1724" dirty="0">
                <a:latin typeface="Times New Roman" panose="02020603050405020304" pitchFamily="18" charset="0"/>
                <a:cs typeface="Times New Roman" panose="02020603050405020304" pitchFamily="18" charset="0"/>
              </a:rPr>
              <a:t>                  </a:t>
            </a:r>
            <a:endParaRPr lang="ru-RU" sz="1724" dirty="0">
              <a:latin typeface="Times New Roman" panose="02020603050405020304" pitchFamily="18" charset="0"/>
              <a:cs typeface="Times New Roman" panose="02020603050405020304" pitchFamily="18" charset="0"/>
            </a:endParaRPr>
          </a:p>
          <a:p>
            <a:pPr indent="414772" algn="just"/>
            <a:endParaRPr lang="ro-RO" sz="2177"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67797" y="1684979"/>
            <a:ext cx="8344065" cy="4169411"/>
          </a:xfrm>
          <a:prstGeom prst="rect">
            <a:avLst/>
          </a:prstGeom>
        </p:spPr>
        <p:txBody>
          <a:bodyPr wrap="square">
            <a:spAutoFit/>
          </a:bodyPr>
          <a:lstStyle/>
          <a:p>
            <a:pPr marL="259232" indent="-259232" algn="just">
              <a:buFont typeface="Wingdings" panose="05000000000000000000" pitchFamily="2" charset="2"/>
              <a:buChar char="Ø"/>
            </a:pPr>
            <a:r>
              <a:rPr lang="ru-RU" sz="1633" dirty="0">
                <a:latin typeface="Times New Roman" panose="02020603050405020304" pitchFamily="18" charset="0"/>
                <a:cs typeface="Times New Roman" panose="02020603050405020304" pitchFamily="18" charset="0"/>
              </a:rPr>
              <a:t>      Первый год, при выдаче разрешений, сборы исчисляются уполномоченным органом центрального публичного управления:</a:t>
            </a:r>
          </a:p>
          <a:p>
            <a:pPr marL="259232" indent="-259232" algn="just">
              <a:buFontTx/>
              <a:buChar char="-"/>
            </a:pPr>
            <a:r>
              <a:rPr lang="ru-RU" sz="1633" dirty="0">
                <a:latin typeface="Times New Roman" panose="02020603050405020304" pitchFamily="18" charset="0"/>
                <a:cs typeface="Times New Roman" panose="02020603050405020304" pitchFamily="18" charset="0"/>
              </a:rPr>
              <a:t>при разрешении ведения строительно-монтажных работ – в соответствии со ставками приложения 5 к разделу </a:t>
            </a:r>
            <a:r>
              <a:rPr lang="ro-RO" sz="1633" dirty="0">
                <a:latin typeface="Times New Roman" panose="02020603050405020304" pitchFamily="18" charset="0"/>
                <a:cs typeface="Times New Roman" panose="02020603050405020304" pitchFamily="18" charset="0"/>
              </a:rPr>
              <a:t>IX </a:t>
            </a:r>
            <a:r>
              <a:rPr lang="ru-RU" sz="1633" dirty="0">
                <a:latin typeface="Times New Roman" panose="02020603050405020304" pitchFamily="18" charset="0"/>
                <a:cs typeface="Times New Roman" panose="02020603050405020304" pitchFamily="18" charset="0"/>
              </a:rPr>
              <a:t>Налогового кодекса;</a:t>
            </a:r>
          </a:p>
          <a:p>
            <a:pPr marL="259232" indent="-259232" algn="just">
              <a:buFontTx/>
              <a:buChar char="-"/>
            </a:pPr>
            <a:r>
              <a:rPr lang="ru-RU" sz="1633" dirty="0">
                <a:latin typeface="Times New Roman" panose="02020603050405020304" pitchFamily="18" charset="0"/>
                <a:cs typeface="Times New Roman" panose="02020603050405020304" pitchFamily="18" charset="0"/>
              </a:rPr>
              <a:t>при разрешении размещения объектов дорожного сервиса, </a:t>
            </a:r>
            <a:r>
              <a:rPr lang="ru-RU" sz="1633" dirty="0">
                <a:solidFill>
                  <a:srgbClr val="C00000"/>
                </a:solidFill>
                <a:latin typeface="Times New Roman" panose="02020603050405020304" pitchFamily="18" charset="0"/>
                <a:cs typeface="Times New Roman" panose="02020603050405020304" pitchFamily="18" charset="0"/>
              </a:rPr>
              <a:t>торгово-экономических объектов* </a:t>
            </a:r>
            <a:r>
              <a:rPr lang="ru-RU" sz="1633" dirty="0">
                <a:latin typeface="Times New Roman" panose="02020603050405020304" pitchFamily="18" charset="0"/>
                <a:cs typeface="Times New Roman" panose="02020603050405020304" pitchFamily="18" charset="0"/>
              </a:rPr>
              <a:t>и объектов наружной рекламы - </a:t>
            </a:r>
            <a:r>
              <a:rPr lang="ru-RU" sz="1633" dirty="0">
                <a:solidFill>
                  <a:prstClr val="black"/>
                </a:solidFill>
                <a:latin typeface="Times New Roman" panose="02020603050405020304" pitchFamily="18" charset="0"/>
                <a:cs typeface="Times New Roman" panose="02020603050405020304" pitchFamily="18" charset="0"/>
              </a:rPr>
              <a:t>в соответствии со ставками приложения 6 к разделу </a:t>
            </a:r>
            <a:r>
              <a:rPr lang="ro-RO" sz="1633" dirty="0">
                <a:solidFill>
                  <a:prstClr val="black"/>
                </a:solidFill>
                <a:latin typeface="Times New Roman" panose="02020603050405020304" pitchFamily="18" charset="0"/>
                <a:cs typeface="Times New Roman" panose="02020603050405020304" pitchFamily="18" charset="0"/>
              </a:rPr>
              <a:t>IX </a:t>
            </a:r>
            <a:r>
              <a:rPr lang="ru-RU" sz="1633" dirty="0">
                <a:solidFill>
                  <a:prstClr val="black"/>
                </a:solidFill>
                <a:latin typeface="Times New Roman" panose="02020603050405020304" pitchFamily="18" charset="0"/>
                <a:cs typeface="Times New Roman" panose="02020603050405020304" pitchFamily="18" charset="0"/>
              </a:rPr>
              <a:t>Налогового кодекса.</a:t>
            </a:r>
          </a:p>
          <a:p>
            <a:pPr marL="259232" indent="-259232" algn="just">
              <a:buFont typeface="Wingdings" panose="05000000000000000000" pitchFamily="2" charset="2"/>
              <a:buChar char="Ø"/>
            </a:pPr>
            <a:r>
              <a:rPr lang="ru-RU" sz="1633" dirty="0">
                <a:latin typeface="Times New Roman" panose="02020603050405020304" pitchFamily="18" charset="0"/>
                <a:cs typeface="Times New Roman" panose="02020603050405020304" pitchFamily="18" charset="0"/>
              </a:rPr>
              <a:t>     За последующие налоговые периоды при размещении объектов дорожного сервиса, торгово-экономических объектов и объектов наружной рекламы, соответствующие сборы исчисляются самостоятельно субъектами налогообложения.</a:t>
            </a:r>
          </a:p>
          <a:p>
            <a:pPr marL="259232" indent="-259232" algn="just">
              <a:buFont typeface="Wingdings" panose="05000000000000000000" pitchFamily="2" charset="2"/>
              <a:buChar char="Ø"/>
            </a:pPr>
            <a:r>
              <a:rPr lang="ru-RU" sz="1452"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Сбор уплачивается за календарный год:</a:t>
            </a:r>
            <a:endParaRPr lang="ru-RU" sz="1452" b="1" dirty="0">
              <a:latin typeface="Times New Roman" panose="02020603050405020304" pitchFamily="18" charset="0"/>
              <a:ea typeface="Times New Roman" panose="02020603050405020304" pitchFamily="18" charset="0"/>
              <a:cs typeface="Times New Roman" panose="02020603050405020304" pitchFamily="18" charset="0"/>
            </a:endParaRPr>
          </a:p>
          <a:p>
            <a:pPr marL="55303" algn="just"/>
            <a:r>
              <a:rPr lang="ru-RU" sz="1452" dirty="0">
                <a:latin typeface="Times New Roman" panose="02020603050405020304" pitchFamily="18" charset="0"/>
                <a:ea typeface="Calibri" panose="020F0502020204030204" pitchFamily="34" charset="0"/>
                <a:cs typeface="Times New Roman" panose="02020603050405020304" pitchFamily="18" charset="0"/>
              </a:rPr>
              <a:t>1) первый год - до выдачи уполномоченным органом центрального публичного управления разрешения на размещение в</a:t>
            </a:r>
            <a:r>
              <a:rPr lang="ru-RU" sz="1452"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зоне дороги общего пользования и/или в охранной зоне за чертой населенных пунктов</a:t>
            </a:r>
            <a:r>
              <a:rPr lang="ru-RU" sz="1452" dirty="0">
                <a:latin typeface="Times New Roman" panose="02020603050405020304" pitchFamily="18" charset="0"/>
                <a:ea typeface="Calibri" panose="020F0502020204030204" pitchFamily="34" charset="0"/>
                <a:cs typeface="Times New Roman" panose="02020603050405020304" pitchFamily="18" charset="0"/>
              </a:rPr>
              <a:t> объектов дорожного сервиса, </a:t>
            </a:r>
            <a:r>
              <a:rPr lang="ru-RU" sz="1452"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торгово-экономических объектов;</a:t>
            </a:r>
            <a:endParaRPr lang="ru-RU" sz="1452" b="1" dirty="0">
              <a:latin typeface="Times New Roman" panose="02020603050405020304" pitchFamily="18" charset="0"/>
              <a:ea typeface="Calibri" panose="020F0502020204030204" pitchFamily="34" charset="0"/>
              <a:cs typeface="Times New Roman" panose="02020603050405020304" pitchFamily="18" charset="0"/>
            </a:endParaRPr>
          </a:p>
          <a:p>
            <a:pPr marL="55303" algn="just"/>
            <a:r>
              <a:rPr lang="ru-RU" sz="1452" dirty="0">
                <a:latin typeface="Times New Roman" panose="02020603050405020304" pitchFamily="18" charset="0"/>
                <a:ea typeface="Calibri" panose="020F0502020204030204" pitchFamily="34" charset="0"/>
                <a:cs typeface="Times New Roman" panose="02020603050405020304" pitchFamily="18" charset="0"/>
              </a:rPr>
              <a:t>2) за последующие налоговые периоды - д</a:t>
            </a:r>
            <a:r>
              <a:rPr lang="ru-RU" sz="1452"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 25 марта текущего налогового года.</a:t>
            </a:r>
            <a:endParaRPr lang="ru-RU" sz="1452"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452" b="1" i="1"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sz="1452"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52"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Торгово-экономические объекты – склады, сельскохозяйственные холодильники</a:t>
            </a:r>
          </a:p>
        </p:txBody>
      </p:sp>
    </p:spTree>
    <p:extLst>
      <p:ext uri="{BB962C8B-B14F-4D97-AF65-F5344CB8AC3E}">
        <p14:creationId xmlns:p14="http://schemas.microsoft.com/office/powerpoint/2010/main" val="36438436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15886" y="2177143"/>
            <a:ext cx="8729950" cy="4012494"/>
          </a:xfrm>
          <a:prstGeom prst="rect">
            <a:avLst/>
          </a:prstGeom>
        </p:spPr>
        <p:txBody>
          <a:bodyPr vert="horz" lIns="82953" tIns="41476" rIns="82953" bIns="41476"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ct val="100000"/>
              </a:lnSpc>
            </a:pPr>
            <a:endParaRPr lang="en-US" sz="2000" dirty="0">
              <a:solidFill>
                <a:srgbClr val="C00000"/>
              </a:solidFill>
              <a:latin typeface="Times New Roman" panose="02020603050405020304" pitchFamily="18" charset="0"/>
              <a:cs typeface="Times New Roman" panose="02020603050405020304" pitchFamily="18" charset="0"/>
            </a:endParaRPr>
          </a:p>
          <a:p>
            <a:pPr algn="just"/>
            <a:r>
              <a:rPr lang="ru-RU" sz="1814" b="1" i="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14"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a:t>
            </a:r>
            <a:r>
              <a:rPr lang="ru-RU" sz="1814" dirty="0">
                <a:latin typeface="Times New Roman" panose="02020603050405020304" pitchFamily="18" charset="0"/>
                <a:cs typeface="Times New Roman" panose="02020603050405020304" pitchFamily="18" charset="0"/>
              </a:rPr>
              <a:t> суммах начисленных  за текущий налоговый период, а также о суммах сборов, уплаченных в предыдущем году, при выдаче разрешений,</a:t>
            </a:r>
            <a:r>
              <a:rPr lang="ru-RU" sz="1814" b="1" i="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14" b="1" i="1" dirty="0">
                <a:solidFill>
                  <a:prstClr val="black"/>
                </a:solidFill>
                <a:latin typeface="Times New Roman" panose="02020603050405020304" pitchFamily="18" charset="0"/>
                <a:cs typeface="Times New Roman" panose="02020603050405020304" pitchFamily="18" charset="0"/>
              </a:rPr>
              <a:t>ежегодно</a:t>
            </a:r>
            <a:r>
              <a:rPr lang="ro-RO" sz="1814" b="1" i="1" dirty="0">
                <a:solidFill>
                  <a:prstClr val="black"/>
                </a:solidFill>
                <a:latin typeface="Times New Roman" panose="02020603050405020304" pitchFamily="18" charset="0"/>
                <a:cs typeface="Times New Roman" panose="02020603050405020304" pitchFamily="18" charset="0"/>
              </a:rPr>
              <a:t>, </a:t>
            </a:r>
            <a:r>
              <a:rPr lang="ru-RU" sz="1814" b="1" i="1" dirty="0">
                <a:solidFill>
                  <a:prstClr val="black"/>
                </a:solidFill>
                <a:latin typeface="Times New Roman" panose="02020603050405020304" pitchFamily="18" charset="0"/>
                <a:cs typeface="Times New Roman" panose="02020603050405020304" pitchFamily="18" charset="0"/>
              </a:rPr>
              <a:t>до </a:t>
            </a:r>
            <a:r>
              <a:rPr lang="ro-RO" sz="1814" b="1" i="1" dirty="0">
                <a:solidFill>
                  <a:prstClr val="black"/>
                </a:solidFill>
                <a:latin typeface="Times New Roman" panose="02020603050405020304" pitchFamily="18" charset="0"/>
                <a:cs typeface="Times New Roman" panose="02020603050405020304" pitchFamily="18" charset="0"/>
              </a:rPr>
              <a:t>25 </a:t>
            </a:r>
            <a:r>
              <a:rPr lang="ru-RU" sz="1814" b="1" i="1" dirty="0">
                <a:solidFill>
                  <a:prstClr val="black"/>
                </a:solidFill>
                <a:latin typeface="Times New Roman" panose="02020603050405020304" pitchFamily="18" charset="0"/>
                <a:cs typeface="Times New Roman" panose="02020603050405020304" pitchFamily="18" charset="0"/>
              </a:rPr>
              <a:t>марта </a:t>
            </a:r>
            <a:r>
              <a:rPr lang="ru-RU" sz="1814" b="1" i="1" dirty="0">
                <a:latin typeface="Times New Roman" panose="02020603050405020304" pitchFamily="18" charset="0"/>
                <a:cs typeface="Times New Roman" panose="02020603050405020304" pitchFamily="18" charset="0"/>
              </a:rPr>
              <a:t>текущего налогового периода</a:t>
            </a:r>
            <a:r>
              <a:rPr lang="ru-RU" sz="1814" b="1" i="1" dirty="0">
                <a:solidFill>
                  <a:prstClr val="black"/>
                </a:solidFill>
                <a:latin typeface="Times New Roman" panose="02020603050405020304" pitchFamily="18" charset="0"/>
                <a:cs typeface="Times New Roman" panose="02020603050405020304" pitchFamily="18" charset="0"/>
              </a:rPr>
              <a:t>, </a:t>
            </a:r>
            <a:r>
              <a:rPr lang="ru-RU" sz="1814"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предоставляется</a:t>
            </a:r>
            <a:r>
              <a:rPr lang="ru-RU" sz="1814" b="1" i="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14"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Отчет по сборам за пользование зоной дороги общественного пользования и/или охранной зоной за чертой населенных пунктов </a:t>
            </a:r>
            <a:r>
              <a:rPr lang="ro-RO" sz="1814"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814"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a:t>
            </a:r>
            <a:r>
              <a:rPr lang="ro-RO" sz="1814"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TFZD 15)</a:t>
            </a:r>
            <a:r>
              <a:rPr lang="en-US" sz="1814" b="1" i="1" dirty="0">
                <a:solidFill>
                  <a:srgbClr val="7030A0"/>
                </a:solidFill>
                <a:latin typeface="Times New Roman" panose="02020603050405020304" pitchFamily="18" charset="0"/>
                <a:cs typeface="Times New Roman" panose="02020603050405020304" pitchFamily="18" charset="0"/>
              </a:rPr>
              <a:t>,</a:t>
            </a:r>
            <a:r>
              <a:rPr lang="en-US" sz="1814" b="1" i="1" dirty="0">
                <a:solidFill>
                  <a:prstClr val="black"/>
                </a:solidFill>
                <a:latin typeface="Times New Roman" panose="02020603050405020304" pitchFamily="18" charset="0"/>
                <a:cs typeface="Times New Roman" panose="02020603050405020304" pitchFamily="18" charset="0"/>
              </a:rPr>
              <a:t> </a:t>
            </a:r>
            <a:r>
              <a:rPr lang="ru-RU" sz="1814" dirty="0">
                <a:solidFill>
                  <a:prstClr val="black"/>
                </a:solidFill>
                <a:latin typeface="Times New Roman" panose="02020603050405020304" pitchFamily="18" charset="0"/>
                <a:cs typeface="Times New Roman" panose="02020603050405020304" pitchFamily="18" charset="0"/>
              </a:rPr>
              <a:t>утвержденный Приказом ГГНИ № </a:t>
            </a:r>
            <a:r>
              <a:rPr lang="ro-RO" sz="1814" dirty="0">
                <a:solidFill>
                  <a:prstClr val="black"/>
                </a:solidFill>
                <a:latin typeface="Times New Roman" panose="02020603050405020304" pitchFamily="18" charset="0"/>
                <a:cs typeface="Times New Roman" panose="02020603050405020304" pitchFamily="18" charset="0"/>
              </a:rPr>
              <a:t>521 </a:t>
            </a:r>
            <a:r>
              <a:rPr lang="ru-RU" sz="1814" dirty="0">
                <a:solidFill>
                  <a:prstClr val="black"/>
                </a:solidFill>
                <a:latin typeface="Times New Roman" panose="02020603050405020304" pitchFamily="18" charset="0"/>
                <a:cs typeface="Times New Roman" panose="02020603050405020304" pitchFamily="18" charset="0"/>
              </a:rPr>
              <a:t>от</a:t>
            </a:r>
            <a:r>
              <a:rPr lang="ro-RO" sz="1814" dirty="0">
                <a:solidFill>
                  <a:prstClr val="black"/>
                </a:solidFill>
                <a:latin typeface="Times New Roman" panose="02020603050405020304" pitchFamily="18" charset="0"/>
                <a:cs typeface="Times New Roman" panose="02020603050405020304" pitchFamily="18" charset="0"/>
              </a:rPr>
              <a:t> 23.06.2015</a:t>
            </a:r>
            <a:r>
              <a:rPr lang="ru-RU" sz="1814" dirty="0">
                <a:solidFill>
                  <a:prstClr val="black"/>
                </a:solidFill>
                <a:latin typeface="Times New Roman" panose="02020603050405020304" pitchFamily="18" charset="0"/>
                <a:cs typeface="Times New Roman" panose="02020603050405020304" pitchFamily="18" charset="0"/>
              </a:rPr>
              <a:t>.</a:t>
            </a:r>
            <a:endParaRPr lang="ro-RO" sz="1814" dirty="0">
              <a:solidFill>
                <a:prstClr val="black"/>
              </a:solidFill>
              <a:latin typeface="Times New Roman" panose="02020603050405020304" pitchFamily="18" charset="0"/>
              <a:cs typeface="Times New Roman" panose="02020603050405020304" pitchFamily="18" charset="0"/>
            </a:endParaRPr>
          </a:p>
          <a:p>
            <a:pPr algn="just"/>
            <a:endParaRPr lang="ro-RO" sz="1814" dirty="0">
              <a:solidFill>
                <a:prstClr val="black"/>
              </a:solidFill>
              <a:latin typeface="Times New Roman" panose="02020603050405020304" pitchFamily="18" charset="0"/>
              <a:cs typeface="Times New Roman" panose="02020603050405020304" pitchFamily="18" charset="0"/>
            </a:endParaRPr>
          </a:p>
          <a:p>
            <a:pPr algn="just"/>
            <a:endParaRPr lang="ru-RU" sz="1724" dirty="0">
              <a:solidFill>
                <a:prstClr val="black"/>
              </a:solidFill>
              <a:latin typeface="Times New Roman" panose="02020603050405020304" pitchFamily="18" charset="0"/>
              <a:cs typeface="Times New Roman" panose="02020603050405020304" pitchFamily="18" charset="0"/>
            </a:endParaRPr>
          </a:p>
          <a:p>
            <a:endParaRPr lang="ro-RO" sz="1724"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US" sz="2631" dirty="0">
              <a:solidFill>
                <a:prstClr val="black"/>
              </a:solidFill>
              <a:latin typeface="Times New Roman" panose="02020603050405020304" pitchFamily="18" charset="0"/>
              <a:cs typeface="Times New Roman" panose="02020603050405020304" pitchFamily="18" charset="0"/>
            </a:endParaRPr>
          </a:p>
          <a:p>
            <a:endParaRPr lang="ru-RU" sz="1361" dirty="0">
              <a:solidFill>
                <a:srgbClr val="FF0000"/>
              </a:solidFill>
            </a:endParaRPr>
          </a:p>
          <a:p>
            <a:pPr indent="414772" algn="just"/>
            <a:endParaRPr lang="ro-RO" sz="2177"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873830" y="539931"/>
            <a:ext cx="6653348" cy="1200329"/>
          </a:xfrm>
          <a:prstGeom prst="rect">
            <a:avLst/>
          </a:prstGeom>
          <a:noFill/>
        </p:spPr>
        <p:txBody>
          <a:bodyPr wrap="square" rtlCol="0">
            <a:spAutoFit/>
          </a:bodyPr>
          <a:lstStyle/>
          <a:p>
            <a:pPr algn="ctr">
              <a:lnSpc>
                <a:spcPct val="100000"/>
              </a:lnSpc>
            </a:pPr>
            <a:r>
              <a:rPr lang="ru-RU"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Отчетность налоговых обязательств </a:t>
            </a:r>
          </a:p>
          <a:p>
            <a:pPr algn="ctr">
              <a:lnSpc>
                <a:spcPct val="100000"/>
              </a:lnSpc>
            </a:pPr>
            <a:r>
              <a:rPr lang="ru-RU"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сборам за пользование зоной дороги общественного </a:t>
            </a:r>
            <a:endPar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00000"/>
              </a:lnSpc>
            </a:pPr>
            <a:r>
              <a:rPr lang="ru-RU"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пользования и/или охранной зоной, за чертой населенных пунктов</a:t>
            </a:r>
            <a:endParaRPr lang="ro-RO"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9402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685457" y="221042"/>
            <a:ext cx="7338835" cy="815278"/>
          </a:xfrm>
          <a:prstGeom prst="rect">
            <a:avLst/>
          </a:prstGeom>
        </p:spPr>
        <p:txBody>
          <a:bodyPr vert="horz" lIns="82953" tIns="41476" rIns="82953" bIns="41476" rtlCol="0" anchor="b">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18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реализацию природного газа, предназначенного в качестве горючего для автотранспортных средств</a:t>
            </a:r>
            <a:r>
              <a:rPr lang="ru-RU" sz="1800" b="1" dirty="0">
                <a:solidFill>
                  <a:srgbClr val="C00000"/>
                </a:solidFill>
                <a:latin typeface="Times New Roman" panose="02020603050405020304" pitchFamily="18" charset="0"/>
                <a:cs typeface="Times New Roman" panose="02020603050405020304" pitchFamily="18" charset="0"/>
              </a:rPr>
              <a:t> </a:t>
            </a:r>
          </a:p>
        </p:txBody>
      </p:sp>
      <p:sp>
        <p:nvSpPr>
          <p:cNvPr id="3" name="Объект 2"/>
          <p:cNvSpPr txBox="1">
            <a:spLocks/>
          </p:cNvSpPr>
          <p:nvPr/>
        </p:nvSpPr>
        <p:spPr>
          <a:xfrm>
            <a:off x="1753225" y="1400980"/>
            <a:ext cx="8360827" cy="5235238"/>
          </a:xfrm>
          <a:prstGeom prst="rect">
            <a:avLst/>
          </a:prstGeom>
        </p:spPr>
        <p:txBody>
          <a:bodyPr vert="horz" lIns="82953" tIns="41476" rIns="82953" bIns="41476" rtlCol="0">
            <a:normAutofit fontScale="85000" lnSpcReduction="20000"/>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905" b="1" dirty="0">
                <a:latin typeface="Times New Roman" panose="02020603050405020304" pitchFamily="18" charset="0"/>
                <a:cs typeface="Times New Roman" panose="02020603050405020304" pitchFamily="18" charset="0"/>
              </a:rPr>
              <a:t>Субъекты налогообложения</a:t>
            </a:r>
          </a:p>
          <a:p>
            <a:pPr algn="l"/>
            <a:r>
              <a:rPr lang="ru-RU" sz="1724" dirty="0">
                <a:latin typeface="Times New Roman" panose="02020603050405020304" pitchFamily="18" charset="0"/>
                <a:cs typeface="Times New Roman" panose="02020603050405020304" pitchFamily="18" charset="0"/>
              </a:rPr>
              <a:t>Плательщиками сбора за реализацию природного газа, предназначенного для использования в качестве топлива для автотранспортных предприятий, являются юридические лица – </a:t>
            </a:r>
            <a:r>
              <a:rPr lang="ru-RU" sz="1724" b="1" dirty="0">
                <a:solidFill>
                  <a:srgbClr val="C00000"/>
                </a:solidFill>
                <a:latin typeface="Times New Roman" panose="02020603050405020304" pitchFamily="18" charset="0"/>
                <a:cs typeface="Times New Roman" panose="02020603050405020304" pitchFamily="18" charset="0"/>
              </a:rPr>
              <a:t>обладатели лицензий на его реализацию</a:t>
            </a:r>
            <a:r>
              <a:rPr lang="ru-RU" sz="1724" dirty="0">
                <a:solidFill>
                  <a:srgbClr val="C00000"/>
                </a:solidFill>
                <a:latin typeface="Times New Roman" panose="02020603050405020304" pitchFamily="18" charset="0"/>
                <a:cs typeface="Times New Roman" panose="02020603050405020304" pitchFamily="18" charset="0"/>
              </a:rPr>
              <a:t>.</a:t>
            </a:r>
            <a:r>
              <a:rPr lang="ru-RU" sz="1724" dirty="0">
                <a:latin typeface="Times New Roman" panose="02020603050405020304" pitchFamily="18" charset="0"/>
                <a:cs typeface="Times New Roman" panose="02020603050405020304" pitchFamily="18" charset="0"/>
              </a:rPr>
              <a:t/>
            </a:r>
            <a:br>
              <a:rPr lang="ru-RU" sz="1724" dirty="0">
                <a:latin typeface="Times New Roman" panose="02020603050405020304" pitchFamily="18" charset="0"/>
                <a:cs typeface="Times New Roman" panose="02020603050405020304" pitchFamily="18" charset="0"/>
              </a:rPr>
            </a:br>
            <a:r>
              <a:rPr lang="ru-RU" sz="1724" dirty="0">
                <a:latin typeface="Times New Roman" panose="02020603050405020304" pitchFamily="18" charset="0"/>
                <a:cs typeface="Times New Roman" panose="02020603050405020304" pitchFamily="18" charset="0"/>
              </a:rPr>
              <a:t>  «</a:t>
            </a:r>
            <a:r>
              <a:rPr lang="ru-RU" sz="1724" i="1" dirty="0">
                <a:latin typeface="Times New Roman" panose="02020603050405020304" pitchFamily="18" charset="0"/>
                <a:cs typeface="Times New Roman" panose="02020603050405020304" pitchFamily="18" charset="0"/>
              </a:rPr>
              <a:t>Лицензия на производство природного газа; передачу природного газа; распределение природного газа; хранение природного газа; поставку природного газа; поставку сжатого природного газа для транспортных средств на заправочных станциях</a:t>
            </a:r>
            <a:r>
              <a:rPr lang="ru-RU" sz="1724" dirty="0">
                <a:latin typeface="Times New Roman" panose="02020603050405020304" pitchFamily="18" charset="0"/>
                <a:cs typeface="Times New Roman" panose="02020603050405020304" pitchFamily="18" charset="0"/>
              </a:rPr>
              <a:t>» выдается Национальным агентством по регулированию в энергетике.</a:t>
            </a:r>
            <a:br>
              <a:rPr lang="ru-RU" sz="1724" dirty="0">
                <a:latin typeface="Times New Roman" panose="02020603050405020304" pitchFamily="18" charset="0"/>
                <a:cs typeface="Times New Roman" panose="02020603050405020304" pitchFamily="18" charset="0"/>
              </a:rPr>
            </a:br>
            <a:endParaRPr lang="ru-RU" sz="1724" dirty="0">
              <a:latin typeface="Times New Roman" panose="02020603050405020304" pitchFamily="18" charset="0"/>
              <a:cs typeface="Times New Roman" panose="02020603050405020304" pitchFamily="18" charset="0"/>
            </a:endParaRPr>
          </a:p>
          <a:p>
            <a:pPr algn="l"/>
            <a:r>
              <a:rPr lang="ru-RU" sz="1724" dirty="0">
                <a:latin typeface="Times New Roman" panose="02020603050405020304" pitchFamily="18" charset="0"/>
                <a:cs typeface="Times New Roman" panose="02020603050405020304" pitchFamily="18" charset="0"/>
              </a:rPr>
              <a:t>    Взимание сбора за реализацию природного газа, предназначенного для использования в качестве горючего для </a:t>
            </a:r>
            <a:r>
              <a:rPr lang="ru-RU" sz="1724" dirty="0" err="1">
                <a:latin typeface="Times New Roman" panose="02020603050405020304" pitchFamily="18" charset="0"/>
                <a:cs typeface="Times New Roman" panose="02020603050405020304" pitchFamily="18" charset="0"/>
              </a:rPr>
              <a:t>атотранспортных</a:t>
            </a:r>
            <a:r>
              <a:rPr lang="ru-RU" sz="1724" dirty="0">
                <a:latin typeface="Times New Roman" panose="02020603050405020304" pitchFamily="18" charset="0"/>
                <a:cs typeface="Times New Roman" panose="02020603050405020304" pitchFamily="18" charset="0"/>
              </a:rPr>
              <a:t> средств, осуществляется его продавцами по ставке </a:t>
            </a:r>
            <a:r>
              <a:rPr lang="ru-RU" sz="1814" b="1" i="1" dirty="0">
                <a:latin typeface="Times New Roman" panose="02020603050405020304" pitchFamily="18" charset="0"/>
                <a:cs typeface="Times New Roman" panose="02020603050405020304" pitchFamily="18" charset="0"/>
              </a:rPr>
              <a:t>0,40 лея за 1 м3</a:t>
            </a:r>
            <a:r>
              <a:rPr lang="ru-RU" sz="1724" dirty="0">
                <a:latin typeface="Times New Roman" panose="02020603050405020304" pitchFamily="18" charset="0"/>
                <a:cs typeface="Times New Roman" panose="02020603050405020304" pitchFamily="18" charset="0"/>
              </a:rPr>
              <a:t> на </a:t>
            </a:r>
            <a:r>
              <a:rPr lang="ru-RU" sz="1724" dirty="0" err="1">
                <a:latin typeface="Times New Roman" panose="02020603050405020304" pitchFamily="18" charset="0"/>
                <a:cs typeface="Times New Roman" panose="02020603050405020304" pitchFamily="18" charset="0"/>
              </a:rPr>
              <a:t>автогазозаправочных</a:t>
            </a:r>
            <a:r>
              <a:rPr lang="ru-RU" sz="1724" dirty="0">
                <a:latin typeface="Times New Roman" panose="02020603050405020304" pitchFamily="18" charset="0"/>
                <a:cs typeface="Times New Roman" panose="02020603050405020304" pitchFamily="18" charset="0"/>
              </a:rPr>
              <a:t> станциях.</a:t>
            </a:r>
          </a:p>
          <a:p>
            <a:pPr algn="l"/>
            <a:r>
              <a:rPr lang="ru-RU" sz="1724" b="1" dirty="0">
                <a:solidFill>
                  <a:srgbClr val="C00000"/>
                </a:solidFill>
                <a:latin typeface="Times New Roman" panose="02020603050405020304" pitchFamily="18" charset="0"/>
                <a:cs typeface="Times New Roman" panose="02020603050405020304" pitchFamily="18" charset="0"/>
              </a:rPr>
              <a:t>Порядок исчисления сбора</a:t>
            </a:r>
          </a:p>
          <a:p>
            <a:pPr algn="l"/>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Сумма сбора за реализацию </a:t>
            </a:r>
            <a:r>
              <a:rPr lang="ru-RU" sz="1724" b="1"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природного газа, предназначенного для использования в качестве топлива для автотранспортных средств, </a:t>
            </a:r>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подлежащая перечислению на казначейские счета государственного бюджета, рассчитывается плательщиками данного сбора самостоятельно и ежесуточно согласно показаниям прибора учета природного газа, реализованного в течение суток, по формуле:</a:t>
            </a:r>
            <a:endParaRPr lang="ru-RU" sz="1724" b="1" dirty="0">
              <a:latin typeface="Times New Roman" panose="02020603050405020304" pitchFamily="18" charset="0"/>
              <a:ea typeface="Microsoft JhengHei" panose="020B0604030504040204" pitchFamily="34" charset="-120"/>
              <a:cs typeface="Times New Roman" panose="02020603050405020304" pitchFamily="18" charset="0"/>
            </a:endParaRPr>
          </a:p>
          <a:p>
            <a:pPr algn="l"/>
            <a:r>
              <a:rPr lang="ru-RU" sz="1724" dirty="0" err="1">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St</a:t>
            </a:r>
            <a:r>
              <a:rPr lang="ru-RU" sz="1724"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 = (V1 - V2) x C,</a:t>
            </a:r>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где:</a:t>
            </a:r>
            <a:endParaRPr lang="ru-RU" sz="1724" b="1" dirty="0">
              <a:latin typeface="Times New Roman" panose="02020603050405020304" pitchFamily="18" charset="0"/>
              <a:ea typeface="Microsoft JhengHei" panose="020B0604030504040204" pitchFamily="34" charset="-120"/>
              <a:cs typeface="Times New Roman" panose="02020603050405020304" pitchFamily="18" charset="0"/>
            </a:endParaRPr>
          </a:p>
          <a:p>
            <a:pPr algn="l"/>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ru-RU" sz="1724" dirty="0" err="1">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St</a:t>
            </a:r>
            <a:r>
              <a:rPr lang="ru-RU" sz="1724"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сумма перечисляемого в бюджет сбора;</a:t>
            </a:r>
            <a:b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br>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ru-RU" sz="1724"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V1 </a:t>
            </a:r>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данные счетчика в конце суток (при сдаче смены);</a:t>
            </a:r>
            <a:b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br>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ru-RU" sz="1724"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V2</a:t>
            </a:r>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 данные счетчика в начале суток (в начале смены);</a:t>
            </a:r>
            <a:b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br>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ru-RU" sz="1724"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C</a:t>
            </a:r>
            <a:r>
              <a:rPr lang="ru-RU" sz="1724"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 ставка сбора.</a:t>
            </a:r>
          </a:p>
          <a:p>
            <a:pPr algn="l"/>
            <a:r>
              <a:rPr lang="ru-RU" sz="1724" b="1" dirty="0">
                <a:latin typeface="Times New Roman" panose="02020603050405020304" pitchFamily="18" charset="0"/>
                <a:cs typeface="Times New Roman" panose="02020603050405020304" pitchFamily="18" charset="0"/>
              </a:rPr>
              <a:t>Суммы сборов перечисляются еженедельно в государственный бюджет на счет казначейства 114524.</a:t>
            </a:r>
            <a:r>
              <a:rPr lang="ru-RU" sz="1633" dirty="0">
                <a:latin typeface="Times New Roman" panose="02020603050405020304" pitchFamily="18" charset="0"/>
                <a:cs typeface="Times New Roman" panose="02020603050405020304" pitchFamily="18" charset="0"/>
              </a:rPr>
              <a:t/>
            </a:r>
            <a:br>
              <a:rPr lang="ru-RU" sz="1633" dirty="0">
                <a:latin typeface="Times New Roman" panose="02020603050405020304" pitchFamily="18" charset="0"/>
                <a:cs typeface="Times New Roman" panose="02020603050405020304" pitchFamily="18" charset="0"/>
              </a:rPr>
            </a:br>
            <a:endParaRPr lang="ru-RU" sz="1633" dirty="0">
              <a:latin typeface="Times New Roman" panose="02020603050405020304" pitchFamily="18" charset="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2312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463" y="624109"/>
            <a:ext cx="9689737" cy="1335319"/>
          </a:xfrm>
        </p:spPr>
        <p:txBody>
          <a:bodyPr/>
          <a:lstStyle/>
          <a:p>
            <a:pPr algn="ctr"/>
            <a:r>
              <a:rPr lang="ru-RU" sz="2000" b="1" cap="none" dirty="0" smtClean="0">
                <a:solidFill>
                  <a:srgbClr val="FF0000"/>
                </a:solidFill>
                <a:latin typeface="Times New Roman" panose="02020603050405020304" pitchFamily="18" charset="0"/>
                <a:cs typeface="Times New Roman" panose="02020603050405020304" pitchFamily="18" charset="0"/>
              </a:rPr>
              <a:t>      Решения об установлении налога на недвижимое имущество и земельного налога</a:t>
            </a:r>
            <a:br>
              <a:rPr lang="ru-RU" sz="2000" b="1" cap="none" dirty="0" smtClean="0">
                <a:solidFill>
                  <a:srgbClr val="FF0000"/>
                </a:solidFill>
                <a:latin typeface="Times New Roman" panose="02020603050405020304" pitchFamily="18" charset="0"/>
                <a:cs typeface="Times New Roman" panose="02020603050405020304" pitchFamily="18" charset="0"/>
              </a:rPr>
            </a:br>
            <a:r>
              <a:rPr lang="ru-RU" sz="2000" b="1" cap="none" dirty="0">
                <a:solidFill>
                  <a:srgbClr val="FF0000"/>
                </a:solidFill>
                <a:latin typeface="Times New Roman" panose="02020603050405020304" pitchFamily="18" charset="0"/>
                <a:cs typeface="Times New Roman" panose="02020603050405020304" pitchFamily="18" charset="0"/>
              </a:rPr>
              <a:t> </a:t>
            </a:r>
            <a:r>
              <a:rPr lang="ru-RU" sz="2000" b="1" cap="none" dirty="0" smtClean="0">
                <a:solidFill>
                  <a:srgbClr val="FF0000"/>
                </a:solidFill>
                <a:latin typeface="Times New Roman" panose="02020603050405020304" pitchFamily="18" charset="0"/>
                <a:cs typeface="Times New Roman" panose="02020603050405020304" pitchFamily="18" charset="0"/>
              </a:rPr>
              <a:t>      Конкретные ставки</a:t>
            </a:r>
            <a:endParaRPr lang="ru-RU" dirty="0">
              <a:solidFill>
                <a:srgbClr val="FF0000"/>
              </a:solidFill>
            </a:endParaRPr>
          </a:p>
        </p:txBody>
      </p:sp>
      <p:sp>
        <p:nvSpPr>
          <p:cNvPr id="3" name="Объект 2"/>
          <p:cNvSpPr>
            <a:spLocks noGrp="1"/>
          </p:cNvSpPr>
          <p:nvPr>
            <p:ph sz="quarter" idx="13"/>
          </p:nvPr>
        </p:nvSpPr>
        <p:spPr>
          <a:xfrm>
            <a:off x="1088571" y="1959428"/>
            <a:ext cx="9991936" cy="3692435"/>
          </a:xfrm>
        </p:spPr>
        <p:txBody>
          <a:bodyPr/>
          <a:lstStyle/>
          <a:p>
            <a:r>
              <a:rPr lang="ru-RU" dirty="0" smtClean="0">
                <a:latin typeface="Times New Roman" panose="02020603050405020304" pitchFamily="18" charset="0"/>
                <a:cs typeface="Times New Roman" panose="02020603050405020304" pitchFamily="18" charset="0"/>
              </a:rPr>
              <a:t>√ налог на недвижимое имущество  - ст. 280НК</a:t>
            </a:r>
          </a:p>
          <a:p>
            <a:r>
              <a:rPr lang="ru-RU" dirty="0" smtClean="0">
                <a:latin typeface="Times New Roman" panose="02020603050405020304" pitchFamily="18" charset="0"/>
                <a:cs typeface="Times New Roman" panose="02020603050405020304" pitchFamily="18" charset="0"/>
              </a:rPr>
              <a:t>√ земельный налог – Приложение № 1 к Закону № 1056/2000</a:t>
            </a:r>
          </a:p>
          <a:p>
            <a:r>
              <a:rPr lang="ru-RU" dirty="0" smtClean="0">
                <a:latin typeface="Times New Roman" panose="02020603050405020304" pitchFamily="18" charset="0"/>
                <a:cs typeface="Times New Roman" panose="02020603050405020304" pitchFamily="18" charset="0"/>
              </a:rPr>
              <a:t>√ налог на недвижимое имущество – приложение № 2 к закону № 1056/2000</a:t>
            </a:r>
            <a:endParaRPr lang="ro-RO"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Решения на </a:t>
            </a:r>
            <a:r>
              <a:rPr lang="ro-RO" sz="1800" dirty="0" smtClean="0">
                <a:latin typeface="Times New Roman" panose="02020603050405020304" pitchFamily="18" charset="0"/>
                <a:cs typeface="Times New Roman" panose="02020603050405020304" pitchFamily="18" charset="0"/>
                <a:hlinkClick r:id="rId2"/>
              </a:rPr>
              <a:t>www.actelocale.gov.md</a:t>
            </a:r>
            <a:r>
              <a:rPr lang="ro-RO" sz="1800" dirty="0" smtClean="0">
                <a:latin typeface="Times New Roman" panose="02020603050405020304" pitchFamily="18" charset="0"/>
                <a:cs typeface="Times New Roman" panose="02020603050405020304" pitchFamily="18" charset="0"/>
              </a:rPr>
              <a:t> </a:t>
            </a:r>
          </a:p>
          <a:p>
            <a:r>
              <a:rPr lang="ru-RU" sz="1800" dirty="0" smtClean="0">
                <a:latin typeface="Times New Roman" panose="02020603050405020304" pitchFamily="18" charset="0"/>
                <a:cs typeface="Times New Roman" panose="02020603050405020304" pitchFamily="18" charset="0"/>
              </a:rPr>
              <a:t>Решения на </a:t>
            </a:r>
            <a:r>
              <a:rPr lang="ro-RO" sz="1800" dirty="0" smtClean="0">
                <a:latin typeface="Times New Roman" panose="02020603050405020304" pitchFamily="18" charset="0"/>
                <a:cs typeface="Times New Roman" panose="02020603050405020304" pitchFamily="18" charset="0"/>
                <a:hlinkClick r:id="rId3"/>
              </a:rPr>
              <a:t>www.sfs.md</a:t>
            </a:r>
            <a:r>
              <a:rPr lang="ro-RO" sz="1800" dirty="0" smtClean="0">
                <a:latin typeface="Times New Roman" panose="02020603050405020304" pitchFamily="18" charset="0"/>
                <a:cs typeface="Times New Roman" panose="02020603050405020304" pitchFamily="18" charset="0"/>
              </a:rPr>
              <a:t> – </a:t>
            </a:r>
            <a:r>
              <a:rPr lang="ru-RU" sz="1400" dirty="0" smtClean="0">
                <a:latin typeface="Times New Roman" panose="02020603050405020304" pitchFamily="18" charset="0"/>
                <a:cs typeface="Times New Roman" panose="02020603050405020304" pitchFamily="18" charset="0"/>
              </a:rPr>
              <a:t>законодательство – документы, выданные </a:t>
            </a:r>
            <a:r>
              <a:rPr lang="ro-RO" sz="1400" dirty="0" smtClean="0">
                <a:latin typeface="Times New Roman" panose="02020603050405020304" pitchFamily="18" charset="0"/>
                <a:cs typeface="Times New Roman" panose="02020603050405020304" pitchFamily="18" charset="0"/>
              </a:rPr>
              <a:t>AAPL – DDF – </a:t>
            </a:r>
            <a:r>
              <a:rPr lang="ru-RU" sz="1400" dirty="0" smtClean="0">
                <a:latin typeface="Times New Roman" panose="02020603050405020304" pitchFamily="18" charset="0"/>
                <a:cs typeface="Times New Roman" panose="02020603050405020304" pitchFamily="18" charset="0"/>
              </a:rPr>
              <a:t>район – город - год</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559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609454" y="626754"/>
            <a:ext cx="7594606" cy="1087602"/>
          </a:xfrm>
          <a:prstGeom prst="rect">
            <a:avLst/>
          </a:prstGeom>
        </p:spPr>
        <p:txBody>
          <a:bodyPr vert="horz" lIns="82953" tIns="41476" rIns="82953" bIns="41476" rtlCol="0" anchor="b">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1814"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Сбор за реализацию природного газа, предназначенного в качестве горючего для автотранспортных средств </a:t>
            </a:r>
            <a:endParaRPr lang="ru-RU" sz="1814" i="1" dirty="0">
              <a:solidFill>
                <a:srgbClr val="C00000"/>
              </a:solidFill>
              <a:effectLst>
                <a:outerShdw blurRad="38100" dist="38100" dir="2700000" algn="tl">
                  <a:srgbClr val="000000">
                    <a:alpha val="43137"/>
                  </a:srgbClr>
                </a:outerShdw>
              </a:effectLst>
            </a:endParaRPr>
          </a:p>
        </p:txBody>
      </p:sp>
      <p:sp>
        <p:nvSpPr>
          <p:cNvPr id="3" name="Объект 2"/>
          <p:cNvSpPr txBox="1">
            <a:spLocks/>
          </p:cNvSpPr>
          <p:nvPr/>
        </p:nvSpPr>
        <p:spPr>
          <a:xfrm>
            <a:off x="1910277" y="2640466"/>
            <a:ext cx="7437729" cy="2373564"/>
          </a:xfrm>
          <a:prstGeom prst="rect">
            <a:avLst/>
          </a:prstGeom>
        </p:spPr>
        <p:txBody>
          <a:bodyPr vert="horz" lIns="82953" tIns="41476" rIns="82953" bIns="41476"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just"/>
            <a:endParaRPr lang="ru-RU" sz="1996" i="1" dirty="0">
              <a:latin typeface="Times New Roman" panose="02020603050405020304" pitchFamily="18" charset="0"/>
              <a:cs typeface="Times New Roman" panose="02020603050405020304" pitchFamily="18" charset="0"/>
            </a:endParaRPr>
          </a:p>
          <a:p>
            <a:pPr algn="just"/>
            <a:r>
              <a:rPr lang="ru-RU" sz="1996" i="1" dirty="0">
                <a:latin typeface="Times New Roman" panose="02020603050405020304" pitchFamily="18" charset="0"/>
                <a:cs typeface="Times New Roman" panose="02020603050405020304" pitchFamily="18" charset="0"/>
              </a:rPr>
              <a:t>     Отчет по сбору за реализацию природного газа, предназначенного для использования в качестве горючего для автотранспортных средств </a:t>
            </a:r>
            <a:r>
              <a:rPr lang="ru-RU" sz="1996" b="1" i="1" dirty="0">
                <a:latin typeface="Times New Roman" panose="02020603050405020304" pitchFamily="18" charset="0"/>
                <a:cs typeface="Times New Roman" panose="02020603050405020304" pitchFamily="18" charset="0"/>
              </a:rPr>
              <a:t>Форма TGN-07</a:t>
            </a:r>
            <a:r>
              <a:rPr lang="ru-RU" sz="1996" i="1" dirty="0">
                <a:latin typeface="Times New Roman" panose="02020603050405020304" pitchFamily="18" charset="0"/>
                <a:cs typeface="Times New Roman" panose="02020603050405020304" pitchFamily="18" charset="0"/>
              </a:rPr>
              <a:t>, </a:t>
            </a:r>
            <a:r>
              <a:rPr lang="ru-RU" sz="1996" dirty="0">
                <a:latin typeface="Times New Roman" panose="02020603050405020304" pitchFamily="18" charset="0"/>
                <a:cs typeface="Times New Roman" panose="02020603050405020304" pitchFamily="18" charset="0"/>
              </a:rPr>
              <a:t>утверждённый</a:t>
            </a:r>
            <a:r>
              <a:rPr lang="ru-RU" sz="1996" i="1" dirty="0">
                <a:latin typeface="Times New Roman" panose="02020603050405020304" pitchFamily="18" charset="0"/>
                <a:cs typeface="Times New Roman" panose="02020603050405020304" pitchFamily="18" charset="0"/>
              </a:rPr>
              <a:t> Приказом ГГНИ № </a:t>
            </a:r>
            <a:r>
              <a:rPr lang="it-IT" sz="1996" i="1" dirty="0">
                <a:latin typeface="Times New Roman" panose="02020603050405020304" pitchFamily="18" charset="0"/>
                <a:cs typeface="Times New Roman" panose="02020603050405020304" pitchFamily="18" charset="0"/>
              </a:rPr>
              <a:t>289</a:t>
            </a:r>
            <a:r>
              <a:rPr lang="ru-RU" sz="1996" i="1" dirty="0">
                <a:latin typeface="Times New Roman" panose="02020603050405020304" pitchFamily="18" charset="0"/>
                <a:cs typeface="Times New Roman" panose="02020603050405020304" pitchFamily="18" charset="0"/>
              </a:rPr>
              <a:t> от</a:t>
            </a:r>
            <a:r>
              <a:rPr lang="it-IT" sz="1996" i="1" dirty="0">
                <a:latin typeface="Times New Roman" panose="02020603050405020304" pitchFamily="18" charset="0"/>
                <a:cs typeface="Times New Roman" panose="02020603050405020304" pitchFamily="18" charset="0"/>
              </a:rPr>
              <a:t> 07.06.2007</a:t>
            </a:r>
            <a:r>
              <a:rPr lang="ru-RU" sz="1996" i="1" dirty="0">
                <a:latin typeface="Times New Roman" panose="02020603050405020304" pitchFamily="18" charset="0"/>
                <a:cs typeface="Times New Roman" panose="02020603050405020304" pitchFamily="18" charset="0"/>
              </a:rPr>
              <a:t>г. представляется </a:t>
            </a:r>
            <a:r>
              <a:rPr lang="ru-RU" sz="1996" b="1" i="1" dirty="0">
                <a:latin typeface="Times New Roman" panose="02020603050405020304" pitchFamily="18" charset="0"/>
                <a:cs typeface="Times New Roman" panose="02020603050405020304" pitchFamily="18" charset="0"/>
              </a:rPr>
              <a:t>ежеквартально, </a:t>
            </a:r>
            <a:r>
              <a:rPr lang="ru-RU" sz="1996" b="1" dirty="0">
                <a:latin typeface="Times New Roman" panose="02020603050405020304" pitchFamily="18" charset="0"/>
                <a:cs typeface="Times New Roman" panose="02020603050405020304" pitchFamily="18" charset="0"/>
              </a:rPr>
              <a:t>до 20-го числа месяца, следующего за отчетным периодом</a:t>
            </a:r>
          </a:p>
          <a:p>
            <a:endParaRPr lang="ru-RU" sz="2400" dirty="0"/>
          </a:p>
        </p:txBody>
      </p:sp>
    </p:spTree>
    <p:extLst>
      <p:ext uri="{BB962C8B-B14F-4D97-AF65-F5344CB8AC3E}">
        <p14:creationId xmlns:p14="http://schemas.microsoft.com/office/powerpoint/2010/main" val="4334005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759273" y="470066"/>
            <a:ext cx="7154671" cy="1324381"/>
          </a:xfrm>
          <a:prstGeom prst="rect">
            <a:avLst/>
          </a:prstGeom>
        </p:spPr>
        <p:txBody>
          <a:bodyPr vert="horz" lIns="82953" tIns="41476" rIns="82953" bIns="41476"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ru-RU" sz="1814" b="1" i="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Сборы за выдачу разрешений на осуществление международных автотранспортных перевозок, многоразовых разрешений ЕКМТ, бортовых журналов к многоразовым разрешениям ЕКМТ, маршрутных книжек/ маршрутных листов (</a:t>
            </a:r>
            <a:r>
              <a:rPr lang="ru-RU" sz="1814" b="1" i="1" dirty="0" err="1">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Interbus</a:t>
            </a:r>
            <a:r>
              <a:rPr lang="ru-RU" sz="1814" b="1" i="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br>
              <a:rPr lang="ru-RU" sz="1814" b="1" i="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endParaRPr lang="ru-RU" sz="1814"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txBox="1">
            <a:spLocks/>
          </p:cNvSpPr>
          <p:nvPr/>
        </p:nvSpPr>
        <p:spPr>
          <a:xfrm>
            <a:off x="1888023" y="1995278"/>
            <a:ext cx="8087889" cy="3894364"/>
          </a:xfrm>
          <a:prstGeom prst="rect">
            <a:avLst/>
          </a:prstGeom>
        </p:spPr>
        <p:txBody>
          <a:bodyPr vert="horz" lIns="82953" tIns="41476" rIns="82953" bIns="41476"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endParaRPr lang="ru-RU" sz="1542" b="1" i="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59274" y="2168868"/>
            <a:ext cx="8369870" cy="3444213"/>
          </a:xfrm>
          <a:prstGeom prst="rect">
            <a:avLst/>
          </a:prstGeom>
        </p:spPr>
        <p:txBody>
          <a:bodyPr wrap="square">
            <a:spAutoFit/>
          </a:bodyPr>
          <a:lstStyle/>
          <a:p>
            <a:pPr algn="just"/>
            <a:r>
              <a:rPr lang="ru-RU" sz="1452" dirty="0">
                <a:latin typeface="Times New Roman" panose="02020603050405020304" pitchFamily="18" charset="0"/>
                <a:ea typeface="Calibri" panose="020F0502020204030204" pitchFamily="34" charset="0"/>
                <a:cs typeface="Times New Roman" panose="02020603050405020304" pitchFamily="18" charset="0"/>
              </a:rPr>
              <a:t>    Сборы за выдачу многоразовых разрешений на осуществление международных автотранспортных перевозок ЕКМТ, бортовых журналов к многоразовым разрешениям ЕКМТ, </a:t>
            </a:r>
            <a:r>
              <a:rPr lang="ru-RU" sz="1452" b="1" dirty="0">
                <a:latin typeface="Times New Roman" panose="02020603050405020304" pitchFamily="18" charset="0"/>
                <a:ea typeface="Calibri" panose="020F0502020204030204" pitchFamily="34" charset="0"/>
                <a:cs typeface="Times New Roman" panose="02020603050405020304" pitchFamily="18" charset="0"/>
              </a:rPr>
              <a:t>перечисляются до выдачи разрешений</a:t>
            </a:r>
            <a:r>
              <a:rPr lang="ru-RU" sz="1452" dirty="0">
                <a:latin typeface="Times New Roman" panose="02020603050405020304" pitchFamily="18" charset="0"/>
                <a:ea typeface="Calibri" panose="020F0502020204030204" pitchFamily="34" charset="0"/>
                <a:cs typeface="Times New Roman" panose="02020603050405020304" pitchFamily="18" charset="0"/>
              </a:rPr>
              <a:t> на казначейский счет бюджетной классификации государственного бюджета 114525.</a:t>
            </a:r>
            <a:endParaRPr lang="ru-RU" sz="1452" b="1" dirty="0">
              <a:latin typeface="Times New Roman" panose="02020603050405020304" pitchFamily="18" charset="0"/>
              <a:ea typeface="Calibri" panose="020F0502020204030204" pitchFamily="34" charset="0"/>
              <a:cs typeface="Times New Roman" panose="02020603050405020304" pitchFamily="18" charset="0"/>
            </a:endParaRPr>
          </a:p>
          <a:p>
            <a:r>
              <a:rPr lang="ru-RU" sz="1452"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52"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Отчеты по исчисленным/уплаченным суммам соответствующих сборов не представляется</a:t>
            </a:r>
          </a:p>
          <a:p>
            <a:pPr algn="just"/>
            <a:r>
              <a:rPr lang="ru-RU" sz="1452" dirty="0">
                <a:latin typeface="Times New Roman" panose="02020603050405020304" pitchFamily="18" charset="0"/>
                <a:ea typeface="Times New Roman" panose="02020603050405020304" pitchFamily="18" charset="0"/>
                <a:cs typeface="Times New Roman" panose="02020603050405020304" pitchFamily="18" charset="0"/>
              </a:rPr>
              <a:t>     Соответствующие сборы, согласно Приказу Министерства финансов «О порядке зачисления и учета платежей в национальный публичный бюджет посредством казначейской системы Министерства финансов в 2023 году» № 126/2022  </a:t>
            </a:r>
            <a:r>
              <a:rPr lang="ru-RU" sz="1452" i="1" dirty="0">
                <a:latin typeface="Times New Roman" panose="02020603050405020304" pitchFamily="18" charset="0"/>
                <a:ea typeface="Times New Roman" panose="02020603050405020304" pitchFamily="18" charset="0"/>
                <a:cs typeface="Times New Roman" panose="02020603050405020304" pitchFamily="18" charset="0"/>
              </a:rPr>
              <a:t>(в силе с 01.01.2023)</a:t>
            </a:r>
            <a:r>
              <a:rPr lang="ru-RU" sz="1452"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52" i="1" dirty="0" err="1">
                <a:latin typeface="Times New Roman" panose="02020603050405020304" pitchFamily="18" charset="0"/>
                <a:ea typeface="Times New Roman" panose="02020603050405020304" pitchFamily="18" charset="0"/>
                <a:cs typeface="Times New Roman" panose="02020603050405020304" pitchFamily="18" charset="0"/>
              </a:rPr>
              <a:t>администрируются</a:t>
            </a:r>
            <a:r>
              <a:rPr lang="ru-RU" sz="1452" i="1" dirty="0">
                <a:latin typeface="Times New Roman" panose="02020603050405020304" pitchFamily="18" charset="0"/>
                <a:ea typeface="Times New Roman" panose="02020603050405020304" pitchFamily="18" charset="0"/>
                <a:cs typeface="Times New Roman" panose="02020603050405020304" pitchFamily="18" charset="0"/>
              </a:rPr>
              <a:t> Национальным агентством автомобильного транспорта.</a:t>
            </a:r>
            <a:endParaRPr lang="ru-RU" sz="1452"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452" dirty="0">
                <a:latin typeface="Times New Roman" panose="02020603050405020304" pitchFamily="18" charset="0"/>
                <a:ea typeface="Times New Roman" panose="02020603050405020304" pitchFamily="18" charset="0"/>
                <a:cs typeface="Times New Roman" panose="02020603050405020304" pitchFamily="18" charset="0"/>
              </a:rPr>
              <a:t>     Платежи, администрируемые НААТ (</a:t>
            </a:r>
            <a:r>
              <a:rPr lang="ru-RU" sz="1452" b="1" dirty="0">
                <a:latin typeface="Times New Roman" panose="02020603050405020304" pitchFamily="18" charset="0"/>
                <a:ea typeface="Times New Roman" panose="02020603050405020304" pitchFamily="18" charset="0"/>
                <a:cs typeface="Times New Roman" panose="02020603050405020304" pitchFamily="18" charset="0"/>
              </a:rPr>
              <a:t>код ECO 114425 </a:t>
            </a:r>
            <a:r>
              <a:rPr lang="ru-RU" sz="1452"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52" i="1" dirty="0">
                <a:latin typeface="Times New Roman" panose="02020603050405020304" pitchFamily="18" charset="0"/>
                <a:ea typeface="Times New Roman" panose="02020603050405020304" pitchFamily="18" charset="0"/>
                <a:cs typeface="Times New Roman" panose="02020603050405020304" pitchFamily="18" charset="0"/>
              </a:rPr>
              <a:t>Сбор за выдачу разрешений на международные дорожные перевозки</a:t>
            </a:r>
            <a:r>
              <a:rPr lang="ru-RU" sz="1452"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52" b="1" dirty="0">
                <a:latin typeface="Times New Roman" panose="02020603050405020304" pitchFamily="18" charset="0"/>
                <a:ea typeface="Times New Roman" panose="02020603050405020304" pitchFamily="18" charset="0"/>
                <a:cs typeface="Times New Roman" panose="02020603050405020304" pitchFamily="18" charset="0"/>
              </a:rPr>
              <a:t>код ECO 143114 </a:t>
            </a:r>
            <a:r>
              <a:rPr lang="ru-RU" sz="1452"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52" i="1" dirty="0">
                <a:latin typeface="Times New Roman" panose="02020603050405020304" pitchFamily="18" charset="0"/>
                <a:ea typeface="Times New Roman" panose="02020603050405020304" pitchFamily="18" charset="0"/>
                <a:cs typeface="Times New Roman" panose="02020603050405020304" pitchFamily="18" charset="0"/>
              </a:rPr>
              <a:t>Штрафы, налагаемые констатирующими субъектами </a:t>
            </a:r>
            <a:r>
              <a:rPr lang="ru-RU" sz="1452" dirty="0">
                <a:latin typeface="Times New Roman" panose="02020603050405020304" pitchFamily="18" charset="0"/>
                <a:ea typeface="Times New Roman" panose="02020603050405020304" pitchFamily="18" charset="0"/>
                <a:cs typeface="Times New Roman" panose="02020603050405020304" pitchFamily="18" charset="0"/>
              </a:rPr>
              <a:t>Национального агентства автомобильного транспорта, поступающие в государственный бюджет), перечисленные ошибочно, или переплаты переводятся с одного вида платежа на другой или перечисляются на текущие счета плательщиков на основании заявления налогоплательщика, представленного НААТ.</a:t>
            </a:r>
            <a:endParaRPr lang="ru-RU" sz="1452"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7049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31" y="243839"/>
            <a:ext cx="10237951" cy="888275"/>
          </a:xfrm>
        </p:spPr>
        <p:txBody>
          <a:bodyPr>
            <a:normAutofit fontScale="90000"/>
          </a:bodyPr>
          <a:lstStyle/>
          <a:p>
            <a:r>
              <a:rPr lang="ru-RU" sz="1800" b="1" cap="none" dirty="0">
                <a:solidFill>
                  <a:srgbClr val="7030A0"/>
                </a:solidFill>
                <a:latin typeface="Times New Roman" panose="02020603050405020304" pitchFamily="18" charset="0"/>
                <a:cs typeface="Times New Roman" panose="02020603050405020304" pitchFamily="18" charset="0"/>
              </a:rPr>
              <a:t>Представительный и правомочный орган местного публичного управления при установлении конкретной ставки налога на недвижимое имущество/земельного налога обязан руководствоваться следующими критериями и принципами:</a:t>
            </a:r>
            <a:r>
              <a:rPr lang="ru-RU" sz="3600" cap="none" dirty="0">
                <a:solidFill>
                  <a:srgbClr val="7030A0"/>
                </a:solidFill>
                <a:latin typeface="Times New Roman" panose="02020603050405020304" pitchFamily="18" charset="0"/>
                <a:cs typeface="Times New Roman" panose="02020603050405020304" pitchFamily="18" charset="0"/>
              </a:rPr>
              <a:t/>
            </a:r>
            <a:br>
              <a:rPr lang="ru-RU" sz="3600" cap="none" dirty="0">
                <a:solidFill>
                  <a:srgbClr val="7030A0"/>
                </a:solidFill>
                <a:latin typeface="Times New Roman" panose="02020603050405020304" pitchFamily="18" charset="0"/>
                <a:cs typeface="Times New Roman" panose="02020603050405020304" pitchFamily="18" charset="0"/>
              </a:rPr>
            </a:br>
            <a:endParaRPr lang="ru-RU" sz="1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57944" y="1306285"/>
            <a:ext cx="10197736" cy="4641669"/>
          </a:xfrm>
        </p:spPr>
        <p:txBody>
          <a:bodyPr>
            <a:normAutofit fontScale="92500" lnSpcReduction="10000"/>
          </a:bodyPr>
          <a:lstStyle/>
          <a:p>
            <a:pPr marL="377979" lvl="0" indent="-377979" algn="just" defTabSz="503972">
              <a:lnSpc>
                <a:spcPct val="100000"/>
              </a:lnSpc>
              <a:spcBef>
                <a:spcPts val="1102"/>
              </a:spcBef>
              <a:buClr>
                <a:srgbClr val="A53010"/>
              </a:buClr>
              <a:buSzTx/>
              <a:buFont typeface="Wingdings 3" charset="2"/>
              <a:buChar char=""/>
            </a:pPr>
            <a:r>
              <a:rPr lang="en-US" sz="1600" cap="none" dirty="0" smtClean="0">
                <a:solidFill>
                  <a:prstClr val="black">
                    <a:lumMod val="75000"/>
                    <a:lumOff val="25000"/>
                  </a:prstClr>
                </a:solidFill>
                <a:latin typeface="Times New Roman" panose="02020603050405020304" pitchFamily="18" charset="0"/>
                <a:cs typeface="Times New Roman" panose="02020603050405020304" pitchFamily="18" charset="0"/>
              </a:rPr>
              <a:t>a</a:t>
            </a:r>
            <a:r>
              <a:rPr lang="ru-RU" sz="1600" cap="none"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ru-RU" sz="1600" b="1" cap="none" dirty="0">
                <a:solidFill>
                  <a:prstClr val="black">
                    <a:lumMod val="75000"/>
                    <a:lumOff val="25000"/>
                  </a:prstClr>
                </a:solidFill>
                <a:latin typeface="Times New Roman" panose="02020603050405020304" pitchFamily="18" charset="0"/>
                <a:cs typeface="Times New Roman" panose="02020603050405020304" pitchFamily="18" charset="0"/>
              </a:rPr>
              <a:t>прогнозируемость</a:t>
            </a: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 – для планирования расходов налогоплательщики должны заблаговременно знать и в установленном порядке получать консультации относительно размера налогов;</a:t>
            </a:r>
          </a:p>
          <a:p>
            <a:pPr marL="377979" lvl="0" indent="-377979" algn="just" defTabSz="503972">
              <a:lnSpc>
                <a:spcPct val="100000"/>
              </a:lnSpc>
              <a:spcBef>
                <a:spcPts val="1102"/>
              </a:spcBef>
              <a:buClr>
                <a:srgbClr val="A53010"/>
              </a:buClr>
              <a:buSzTx/>
              <a:buFont typeface="Wingdings 3" charset="2"/>
              <a:buChar char=""/>
            </a:pP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b) </a:t>
            </a:r>
            <a:r>
              <a:rPr lang="ru-RU" sz="1600" b="1" cap="none" dirty="0">
                <a:solidFill>
                  <a:prstClr val="black">
                    <a:lumMod val="75000"/>
                    <a:lumOff val="25000"/>
                  </a:prstClr>
                </a:solidFill>
                <a:latin typeface="Times New Roman" panose="02020603050405020304" pitchFamily="18" charset="0"/>
                <a:cs typeface="Times New Roman" panose="02020603050405020304" pitchFamily="18" charset="0"/>
              </a:rPr>
              <a:t>принцип прозрачности в принятии решений </a:t>
            </a: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 органы местного публичного управления должны в приоритетном порядке информировать и обеспечивать свободный доступ к проектам, касающимся предусматриваемой суммы налога;</a:t>
            </a:r>
          </a:p>
          <a:p>
            <a:pPr marL="377979" lvl="0" indent="-377979" algn="just" defTabSz="503972">
              <a:lnSpc>
                <a:spcPct val="100000"/>
              </a:lnSpc>
              <a:spcBef>
                <a:spcPts val="1102"/>
              </a:spcBef>
              <a:buClr>
                <a:srgbClr val="A53010"/>
              </a:buClr>
              <a:buSzTx/>
              <a:buFont typeface="Wingdings 3" charset="2"/>
              <a:buChar char=""/>
            </a:pP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c) </a:t>
            </a:r>
            <a:r>
              <a:rPr lang="ru-RU" sz="1600" b="1" cap="none" dirty="0">
                <a:solidFill>
                  <a:prstClr val="black">
                    <a:lumMod val="75000"/>
                    <a:lumOff val="25000"/>
                  </a:prstClr>
                </a:solidFill>
                <a:latin typeface="Times New Roman" panose="02020603050405020304" pitchFamily="18" charset="0"/>
                <a:cs typeface="Times New Roman" panose="02020603050405020304" pitchFamily="18" charset="0"/>
              </a:rPr>
              <a:t>принцип справедливости (пропорциональности) в отношениях между административно-территориальной единицей и налогоплательщиком </a:t>
            </a: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 орган местного публичного управления при установлении конкретной ставки налога должен удостовериться, что обеспечивается пропорциональность (справедливость) между интересами местного сообщества и интересами налогоплательщиков, в том числе не допускать, чтобы предпринимались излишние действия под предлогом достижения целей общества/местного сообщества.</a:t>
            </a:r>
          </a:p>
          <a:p>
            <a:pPr marL="377979" lvl="0" indent="-377979" algn="just" defTabSz="503972">
              <a:lnSpc>
                <a:spcPct val="100000"/>
              </a:lnSpc>
              <a:spcBef>
                <a:spcPts val="1102"/>
              </a:spcBef>
              <a:buClr>
                <a:srgbClr val="A53010"/>
              </a:buClr>
              <a:buSzTx/>
              <a:buFont typeface="Wingdings 3" charset="2"/>
              <a:buChar char=""/>
            </a:pP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     В случае разногласий при установлении конкретных ставок налогов ОМПУ проводят анализ последствий регулирования в соответствии с положениями статьи 13 Закона об основных принципах регулирования предпринимательской деятельности № 235/2006 и положениями Постановления Правительства об утверждении Методологии анализа последствий в процессе обоснования проектов нормативных актов № 23/2019, адаптированными к местной специфике и применяемыми с ее учетом.</a:t>
            </a:r>
          </a:p>
          <a:p>
            <a:pPr marL="377979" lvl="0" indent="-377979" algn="just" defTabSz="503972">
              <a:lnSpc>
                <a:spcPct val="100000"/>
              </a:lnSpc>
              <a:spcBef>
                <a:spcPts val="1102"/>
              </a:spcBef>
              <a:buClr>
                <a:srgbClr val="A53010"/>
              </a:buClr>
              <a:buSzTx/>
              <a:buFont typeface="Wingdings 3" charset="2"/>
              <a:buChar char=""/>
            </a:pPr>
            <a:r>
              <a:rPr lang="ru-RU" sz="1600" cap="none" dirty="0">
                <a:solidFill>
                  <a:prstClr val="black">
                    <a:lumMod val="75000"/>
                    <a:lumOff val="25000"/>
                  </a:prstClr>
                </a:solidFill>
                <a:latin typeface="Times New Roman" panose="02020603050405020304" pitchFamily="18" charset="0"/>
                <a:cs typeface="Times New Roman" panose="02020603050405020304" pitchFamily="18" charset="0"/>
              </a:rPr>
              <a:t>      В целях обеспечения соблюдения вышеуказанных положений, Государственная канцелярия через свои территориальные бюро подвергает контролю законности решения правомочных органов местного публичного управления по установлению конкретной ставки налога.</a:t>
            </a:r>
          </a:p>
          <a:p>
            <a:endParaRPr lang="ru-RU" dirty="0"/>
          </a:p>
        </p:txBody>
      </p:sp>
    </p:spTree>
    <p:extLst>
      <p:ext uri="{BB962C8B-B14F-4D97-AF65-F5344CB8AC3E}">
        <p14:creationId xmlns:p14="http://schemas.microsoft.com/office/powerpoint/2010/main" val="100148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381708"/>
            <a:ext cx="7465422" cy="863619"/>
          </a:xfrm>
        </p:spPr>
        <p:txBody>
          <a:bodyPr>
            <a:noAutofit/>
          </a:bodyPr>
          <a:lstStyle/>
          <a:p>
            <a:pPr algn="ctr"/>
            <a:r>
              <a:rPr lang="ru-RU" sz="1800" b="1" dirty="0" smtClean="0">
                <a:solidFill>
                  <a:srgbClr val="FF0000"/>
                </a:solidFill>
                <a:latin typeface="Times New Roman" panose="02020603050405020304" pitchFamily="18" charset="0"/>
                <a:cs typeface="Times New Roman" panose="02020603050405020304" pitchFamily="18" charset="0"/>
              </a:rPr>
              <a:t>Сроки </a:t>
            </a:r>
            <a:r>
              <a:rPr lang="ru-RU" sz="1800" b="1" dirty="0">
                <a:solidFill>
                  <a:srgbClr val="FF0000"/>
                </a:solidFill>
                <a:latin typeface="Times New Roman" panose="02020603050405020304" pitchFamily="18" charset="0"/>
                <a:cs typeface="Times New Roman" panose="02020603050405020304" pitchFamily="18" charset="0"/>
              </a:rPr>
              <a:t>представления </a:t>
            </a:r>
            <a:r>
              <a:rPr lang="ru-RU" sz="1800" b="1" dirty="0" smtClean="0">
                <a:solidFill>
                  <a:srgbClr val="FF0000"/>
                </a:solidFill>
                <a:latin typeface="Times New Roman" panose="02020603050405020304" pitchFamily="18" charset="0"/>
                <a:cs typeface="Times New Roman" panose="02020603050405020304" pitchFamily="18" charset="0"/>
              </a:rPr>
              <a:t>отчета по налогу на недвижимое имущество и </a:t>
            </a:r>
            <a:r>
              <a:rPr lang="ru-RU" sz="1800" b="1" dirty="0" smtClean="0">
                <a:solidFill>
                  <a:srgbClr val="FF0000"/>
                </a:solidFill>
                <a:latin typeface="Times New Roman" panose="02020603050405020304" pitchFamily="18" charset="0"/>
                <a:cs typeface="Times New Roman" panose="02020603050405020304" pitchFamily="18" charset="0"/>
              </a:rPr>
              <a:t>земельному </a:t>
            </a:r>
            <a:r>
              <a:rPr lang="ru-RU" sz="1800" b="1" dirty="0" smtClean="0">
                <a:solidFill>
                  <a:srgbClr val="FF0000"/>
                </a:solidFill>
                <a:latin typeface="Times New Roman" panose="02020603050405020304" pitchFamily="18" charset="0"/>
                <a:cs typeface="Times New Roman" panose="02020603050405020304" pitchFamily="18" charset="0"/>
              </a:rPr>
              <a:t>налогу</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43841" y="1323702"/>
            <a:ext cx="10808674" cy="4659087"/>
          </a:xfrm>
        </p:spPr>
        <p:txBody>
          <a:bodyPr>
            <a:noAutofit/>
          </a:bodyPr>
          <a:lstStyle/>
          <a:p>
            <a:pPr indent="360000">
              <a:lnSpc>
                <a:spcPct val="100000"/>
              </a:lnSpc>
              <a:spcBef>
                <a:spcPts val="600"/>
              </a:spcBef>
              <a:tabLst>
                <a:tab pos="685800" algn="l"/>
              </a:tabLst>
            </a:pPr>
            <a:r>
              <a:rPr lang="en-US"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Расчет</a:t>
            </a:r>
            <a:r>
              <a:rPr lang="en-US"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a:t>
            </a:r>
            <a:r>
              <a:rPr lang="en-US"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недвижимое</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имущество</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BIJ 17</a:t>
            </a:r>
            <a:r>
              <a:rPr lang="ro-RO" sz="1600" b="1" i="1" dirty="0">
                <a:solidFill>
                  <a:srgbClr val="7030A0"/>
                </a:solidFill>
                <a:latin typeface="Times New Roman" panose="02020603050405020304" pitchFamily="18" charset="0"/>
                <a:cs typeface="Times New Roman" panose="02020603050405020304" pitchFamily="18" charset="0"/>
              </a:rPr>
              <a:t>)</a:t>
            </a:r>
            <a:r>
              <a:rPr lang="ru-RU" sz="1600" b="1" i="1" dirty="0">
                <a:solidFill>
                  <a:srgbClr val="7030A0"/>
                </a:solidFill>
                <a:latin typeface="Times New Roman" panose="02020603050405020304" pitchFamily="18" charset="0"/>
                <a:cs typeface="Times New Roman" panose="02020603050405020304" pitchFamily="18" charset="0"/>
              </a:rPr>
              <a:t>,</a:t>
            </a:r>
            <a:r>
              <a:rPr lang="ro-RO" sz="1600" b="1" dirty="0">
                <a:solidFill>
                  <a:srgbClr val="7030A0"/>
                </a:solidFill>
                <a:latin typeface="Times New Roman" panose="02020603050405020304" pitchFamily="18" charset="0"/>
                <a:cs typeface="Times New Roman" panose="02020603050405020304" pitchFamily="18" charset="0"/>
              </a:rPr>
              <a:t> </a:t>
            </a:r>
            <a:endParaRPr lang="ru-RU" sz="1600" b="1" dirty="0">
              <a:solidFill>
                <a:srgbClr val="7030A0"/>
              </a:solidFill>
              <a:latin typeface="Times New Roman" panose="02020603050405020304" pitchFamily="18" charset="0"/>
              <a:cs typeface="Times New Roman" panose="02020603050405020304" pitchFamily="18" charset="0"/>
            </a:endParaRPr>
          </a:p>
          <a:p>
            <a:pPr indent="360000">
              <a:lnSpc>
                <a:spcPct val="100000"/>
              </a:lnSpc>
              <a:spcBef>
                <a:spcPts val="600"/>
              </a:spcBef>
              <a:tabLst>
                <a:tab pos="685800" algn="l"/>
              </a:tabLst>
            </a:pPr>
            <a:r>
              <a:rPr lang="ro-RO" sz="1600" i="1" dirty="0" err="1">
                <a:latin typeface="Times New Roman" panose="02020603050405020304" pitchFamily="18" charset="0"/>
                <a:cs typeface="Times New Roman" panose="02020603050405020304" pitchFamily="18" charset="0"/>
              </a:rPr>
              <a:t>утвержден</a:t>
            </a:r>
            <a:r>
              <a:rPr lang="ru-RU" sz="1600" i="1" dirty="0" err="1">
                <a:latin typeface="Times New Roman" panose="02020603050405020304" pitchFamily="18" charset="0"/>
                <a:cs typeface="Times New Roman" panose="02020603050405020304" pitchFamily="18" charset="0"/>
              </a:rPr>
              <a:t>ный</a:t>
            </a:r>
            <a:r>
              <a:rPr lang="ro-RO" sz="1600" i="1" dirty="0">
                <a:latin typeface="Times New Roman" panose="02020603050405020304" pitchFamily="18" charset="0"/>
                <a:cs typeface="Times New Roman" panose="02020603050405020304" pitchFamily="18" charset="0"/>
              </a:rPr>
              <a:t> </a:t>
            </a:r>
            <a:r>
              <a:rPr lang="ro-RO" sz="1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Приказом</a:t>
            </a:r>
            <a:r>
              <a:rPr lang="ro-RO"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ГНС № </a:t>
            </a:r>
            <a:r>
              <a:rPr lang="en-US"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73</a:t>
            </a:r>
            <a:r>
              <a:rPr lang="ro-RO"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a:t>
            </a:r>
            <a:r>
              <a:rPr lang="ro-RO"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15.02.2021</a:t>
            </a:r>
            <a:r>
              <a:rPr lang="ru-RU"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представляется:</a:t>
            </a:r>
            <a:endParaRPr lang="ro-RO" sz="1600" i="1" dirty="0">
              <a:latin typeface="Times New Roman" panose="02020603050405020304" pitchFamily="18" charset="0"/>
              <a:cs typeface="Times New Roman" panose="02020603050405020304" pitchFamily="18" charset="0"/>
            </a:endParaRPr>
          </a:p>
          <a:p>
            <a:pPr indent="360000" algn="just">
              <a:lnSpc>
                <a:spcPct val="100000"/>
              </a:lnSpc>
              <a:spcBef>
                <a:spcPts val="0"/>
              </a:spcBef>
              <a:spcAft>
                <a:spcPts val="600"/>
              </a:spcAft>
              <a:tabLst>
                <a:tab pos="685800" algn="l"/>
              </a:tabLst>
            </a:pPr>
            <a:endParaRPr lang="ro-RO" sz="1600" i="1" dirty="0">
              <a:latin typeface="Times New Roman" panose="02020603050405020304" pitchFamily="18" charset="0"/>
              <a:cs typeface="Times New Roman" panose="02020603050405020304" pitchFamily="18" charset="0"/>
            </a:endParaRPr>
          </a:p>
          <a:p>
            <a:pPr marL="457200" indent="-457200" algn="just">
              <a:lnSpc>
                <a:spcPct val="100000"/>
              </a:lnSpc>
              <a:spcBef>
                <a:spcPts val="0"/>
              </a:spcBef>
              <a:buFont typeface="Wingdings" panose="05000000000000000000" pitchFamily="2" charset="2"/>
              <a:buChar char="Ø"/>
              <a:tabLst>
                <a:tab pos="685800" algn="l"/>
              </a:tabLst>
            </a:pPr>
            <a:r>
              <a:rPr lang="ru-RU" sz="1600" b="1" i="1" dirty="0">
                <a:latin typeface="Times New Roman" panose="02020603050405020304" pitchFamily="18" charset="0"/>
                <a:cs typeface="Times New Roman" panose="02020603050405020304" pitchFamily="18" charset="0"/>
              </a:rPr>
              <a:t>до 25 сентября соответствующего налогового периода включительно</a:t>
            </a:r>
            <a:r>
              <a:rPr lang="ro-RO" sz="1600" b="1" i="1" dirty="0">
                <a:latin typeface="Times New Roman" panose="02020603050405020304" pitchFamily="18" charset="0"/>
                <a:cs typeface="Times New Roman" panose="02020603050405020304" pitchFamily="18" charset="0"/>
              </a:rPr>
              <a:t> – </a:t>
            </a:r>
            <a:r>
              <a:rPr lang="ro-RO" sz="1600" i="1" dirty="0" err="1">
                <a:latin typeface="Times New Roman" panose="02020603050405020304" pitchFamily="18" charset="0"/>
                <a:cs typeface="Times New Roman" panose="02020603050405020304" pitchFamily="18" charset="0"/>
              </a:rPr>
              <a:t>за</a:t>
            </a:r>
            <a:r>
              <a:rPr lang="ru-RU" sz="1600" i="1" dirty="0">
                <a:latin typeface="Times New Roman" panose="02020603050405020304" pitchFamily="18" charset="0"/>
                <a:cs typeface="Times New Roman" panose="02020603050405020304" pitchFamily="18" charset="0"/>
              </a:rPr>
              <a:t> недвижим</a:t>
            </a:r>
            <a:r>
              <a:rPr lang="ro-RO" sz="1600" i="1" dirty="0" err="1">
                <a:latin typeface="Times New Roman" panose="02020603050405020304" pitchFamily="18" charset="0"/>
                <a:cs typeface="Times New Roman" panose="02020603050405020304" pitchFamily="18" charset="0"/>
              </a:rPr>
              <a:t>ое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имущест</a:t>
            </a:r>
            <a:r>
              <a:rPr lang="ro-RO" sz="1600" i="1" dirty="0" err="1">
                <a:latin typeface="Times New Roman" panose="02020603050405020304" pitchFamily="18" charset="0"/>
                <a:cs typeface="Times New Roman" panose="02020603050405020304" pitchFamily="18" charset="0"/>
              </a:rPr>
              <a:t>во</a:t>
            </a:r>
            <a:r>
              <a:rPr lang="ru-RU" sz="1600" i="1" dirty="0">
                <a:latin typeface="Times New Roman" panose="02020603050405020304" pitchFamily="18" charset="0"/>
                <a:cs typeface="Times New Roman" panose="02020603050405020304" pitchFamily="18" charset="0"/>
              </a:rPr>
              <a:t> (оцененное в целях налогообложения и не оцененные </a:t>
            </a:r>
            <a:r>
              <a:rPr lang="ru-RU" sz="1600" i="1" dirty="0">
                <a:solidFill>
                  <a:schemeClr val="tx1">
                    <a:lumMod val="95000"/>
                    <a:lumOff val="5000"/>
                  </a:schemeClr>
                </a:solidFill>
                <a:latin typeface="Times New Roman" panose="02020603050405020304" pitchFamily="18" charset="0"/>
                <a:cs typeface="Times New Roman" panose="02020603050405020304" pitchFamily="18" charset="0"/>
              </a:rPr>
              <a:t>здания, сооружения, в том числе находящиеся в стадии завершения строительства (50 % и более), строительство которых не завершено в течение 3-х лет с его начала</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 имеющие</a:t>
            </a:r>
            <a:r>
              <a:rPr lang="ro-RO" sz="1600" i="1" dirty="0" err="1">
                <a:latin typeface="Times New Roman" panose="02020603050405020304" pitchFamily="18" charset="0"/>
                <a:cs typeface="Times New Roman" panose="02020603050405020304" pitchFamily="18" charset="0"/>
              </a:rPr>
              <a:t>еся</a:t>
            </a:r>
            <a:r>
              <a:rPr lang="ru-RU" sz="1600" i="1" dirty="0">
                <a:latin typeface="Times New Roman" panose="02020603050405020304" pitchFamily="18" charset="0"/>
                <a:cs typeface="Times New Roman" panose="02020603050405020304" pitchFamily="18" charset="0"/>
              </a:rPr>
              <a:t> и/или </a:t>
            </a:r>
            <a:r>
              <a:rPr lang="ru-RU" sz="1600" i="1" dirty="0" err="1">
                <a:latin typeface="Times New Roman" panose="02020603050405020304" pitchFamily="18" charset="0"/>
                <a:cs typeface="Times New Roman" panose="02020603050405020304" pitchFamily="18" charset="0"/>
              </a:rPr>
              <a:t>приобретенн</a:t>
            </a:r>
            <a:r>
              <a:rPr lang="ro-RO" sz="1600" i="1" dirty="0" err="1">
                <a:latin typeface="Times New Roman" panose="02020603050405020304" pitchFamily="18" charset="0"/>
                <a:cs typeface="Times New Roman" panose="02020603050405020304" pitchFamily="18" charset="0"/>
              </a:rPr>
              <a:t>ое</a:t>
            </a:r>
            <a:r>
              <a:rPr lang="ru-RU" sz="1600" i="1" dirty="0">
                <a:latin typeface="Times New Roman" panose="02020603050405020304" pitchFamily="18" charset="0"/>
                <a:cs typeface="Times New Roman" panose="02020603050405020304" pitchFamily="18" charset="0"/>
              </a:rPr>
              <a:t> </a:t>
            </a:r>
            <a:r>
              <a:rPr lang="ro-RO" sz="1600" b="1" i="1" dirty="0" err="1">
                <a:solidFill>
                  <a:srgbClr val="C00000"/>
                </a:solidFill>
                <a:latin typeface="Times New Roman" panose="02020603050405020304" pitchFamily="18" charset="0"/>
                <a:cs typeface="Times New Roman" panose="02020603050405020304" pitchFamily="18" charset="0"/>
              </a:rPr>
              <a:t>до</a:t>
            </a:r>
            <a:r>
              <a:rPr lang="ru-RU" sz="1600" b="1" i="1" dirty="0">
                <a:solidFill>
                  <a:srgbClr val="C00000"/>
                </a:solidFill>
                <a:latin typeface="Times New Roman" panose="02020603050405020304" pitchFamily="18" charset="0"/>
                <a:cs typeface="Times New Roman" panose="02020603050405020304" pitchFamily="18" charset="0"/>
              </a:rPr>
              <a:t> 31 августа </a:t>
            </a:r>
            <a:r>
              <a:rPr lang="ru-RU" sz="1600" i="1" dirty="0">
                <a:latin typeface="Times New Roman" panose="02020603050405020304" pitchFamily="18" charset="0"/>
                <a:cs typeface="Times New Roman" panose="02020603050405020304" pitchFamily="18" charset="0"/>
              </a:rPr>
              <a:t>соответствующего налогового периода</a:t>
            </a:r>
          </a:p>
          <a:p>
            <a:pPr marL="457200" lvl="0" indent="-457200" algn="just" defTabSz="457200">
              <a:lnSpc>
                <a:spcPct val="100000"/>
              </a:lnSpc>
              <a:spcBef>
                <a:spcPts val="0"/>
              </a:spcBef>
              <a:buFont typeface="Wingdings" panose="05000000000000000000" pitchFamily="2" charset="2"/>
              <a:buChar char="Ø"/>
              <a:tabLst>
                <a:tab pos="685800" algn="l"/>
              </a:tabLst>
            </a:pPr>
            <a:r>
              <a:rPr lang="ru-RU" sz="1600" b="1" i="1" dirty="0">
                <a:latin typeface="Times New Roman" panose="02020603050405020304" pitchFamily="18" charset="0"/>
                <a:cs typeface="Times New Roman" panose="02020603050405020304" pitchFamily="18" charset="0"/>
              </a:rPr>
              <a:t>до 25 сентября соответствующего налогового периода включительно за земельные участки, не оцененные в целях налогообложения - </a:t>
            </a:r>
            <a:r>
              <a:rPr lang="ru-RU" sz="1600" i="1" dirty="0">
                <a:solidFill>
                  <a:prstClr val="black"/>
                </a:solidFill>
                <a:latin typeface="Times New Roman" panose="02020603050405020304" pitchFamily="18" charset="0"/>
                <a:cs typeface="Times New Roman" panose="02020603050405020304" pitchFamily="18" charset="0"/>
              </a:rPr>
              <a:t>имеющие</a:t>
            </a:r>
            <a:r>
              <a:rPr lang="ro-RO" sz="1600" i="1" dirty="0" err="1">
                <a:solidFill>
                  <a:prstClr val="black"/>
                </a:solidFill>
                <a:latin typeface="Times New Roman" panose="02020603050405020304" pitchFamily="18" charset="0"/>
                <a:cs typeface="Times New Roman" panose="02020603050405020304" pitchFamily="18" charset="0"/>
              </a:rPr>
              <a:t>еся</a:t>
            </a:r>
            <a:r>
              <a:rPr lang="ru-RU" sz="1600" i="1" dirty="0">
                <a:solidFill>
                  <a:prstClr val="black"/>
                </a:solidFill>
                <a:latin typeface="Times New Roman" panose="02020603050405020304" pitchFamily="18" charset="0"/>
                <a:cs typeface="Times New Roman" panose="02020603050405020304" pitchFamily="18" charset="0"/>
              </a:rPr>
              <a:t> и/или </a:t>
            </a:r>
            <a:r>
              <a:rPr lang="ru-RU" sz="1600" i="1" dirty="0" err="1">
                <a:solidFill>
                  <a:prstClr val="black"/>
                </a:solidFill>
                <a:latin typeface="Times New Roman" panose="02020603050405020304" pitchFamily="18" charset="0"/>
                <a:cs typeface="Times New Roman" panose="02020603050405020304" pitchFamily="18" charset="0"/>
              </a:rPr>
              <a:t>приобретенны</a:t>
            </a:r>
            <a:r>
              <a:rPr lang="ro-RO" sz="1600" i="1" dirty="0">
                <a:solidFill>
                  <a:prstClr val="black"/>
                </a:solidFill>
                <a:latin typeface="Times New Roman" panose="02020603050405020304" pitchFamily="18" charset="0"/>
                <a:cs typeface="Times New Roman" panose="02020603050405020304" pitchFamily="18" charset="0"/>
              </a:rPr>
              <a:t>е</a:t>
            </a:r>
            <a:r>
              <a:rPr lang="ru-RU" sz="1600" i="1" dirty="0">
                <a:solidFill>
                  <a:prstClr val="black"/>
                </a:solidFill>
                <a:latin typeface="Times New Roman" panose="02020603050405020304" pitchFamily="18" charset="0"/>
                <a:cs typeface="Times New Roman" panose="02020603050405020304" pitchFamily="18" charset="0"/>
              </a:rPr>
              <a:t> </a:t>
            </a:r>
            <a:r>
              <a:rPr lang="ro-RO" sz="1600" i="1" dirty="0" err="1">
                <a:solidFill>
                  <a:srgbClr val="C00000"/>
                </a:solidFill>
                <a:latin typeface="Times New Roman" panose="02020603050405020304" pitchFamily="18" charset="0"/>
                <a:cs typeface="Times New Roman" panose="02020603050405020304" pitchFamily="18" charset="0"/>
              </a:rPr>
              <a:t>до</a:t>
            </a:r>
            <a:r>
              <a:rPr lang="ru-RU" sz="1600" i="1" dirty="0">
                <a:solidFill>
                  <a:srgbClr val="C00000"/>
                </a:solidFill>
                <a:latin typeface="Times New Roman" panose="02020603050405020304" pitchFamily="18" charset="0"/>
                <a:cs typeface="Times New Roman" panose="02020603050405020304" pitchFamily="18" charset="0"/>
              </a:rPr>
              <a:t> 25 сентября</a:t>
            </a:r>
            <a:r>
              <a:rPr lang="ru-RU" sz="1600" i="1" dirty="0">
                <a:solidFill>
                  <a:prstClr val="black"/>
                </a:solidFill>
                <a:latin typeface="Times New Roman" panose="02020603050405020304" pitchFamily="18" charset="0"/>
                <a:cs typeface="Times New Roman" panose="02020603050405020304" pitchFamily="18" charset="0"/>
              </a:rPr>
              <a:t> соответствующего налогового периода</a:t>
            </a:r>
          </a:p>
          <a:p>
            <a:pPr marL="457200" indent="-457200" algn="just">
              <a:lnSpc>
                <a:spcPct val="100000"/>
              </a:lnSpc>
              <a:spcBef>
                <a:spcPts val="0"/>
              </a:spcBef>
              <a:buFont typeface="Wingdings" panose="05000000000000000000" pitchFamily="2" charset="2"/>
              <a:buChar char="Ø"/>
              <a:tabLst>
                <a:tab pos="685800" algn="l"/>
              </a:tabLst>
            </a:pPr>
            <a:r>
              <a:rPr lang="ru-RU" sz="1600" b="1" i="1" dirty="0">
                <a:latin typeface="Times New Roman" panose="02020603050405020304" pitchFamily="18" charset="0"/>
                <a:cs typeface="Times New Roman" panose="02020603050405020304" pitchFamily="18" charset="0"/>
              </a:rPr>
              <a:t>до 25 марта </a:t>
            </a:r>
            <a:r>
              <a:rPr lang="ro-RO" sz="1600" b="1" i="1" dirty="0" err="1">
                <a:latin typeface="Times New Roman" panose="02020603050405020304" pitchFamily="18" charset="0"/>
                <a:cs typeface="Times New Roman" panose="02020603050405020304" pitchFamily="18" charset="0"/>
              </a:rPr>
              <a:t>налогового</a:t>
            </a:r>
            <a:r>
              <a:rPr lang="ro-RO" sz="1600" b="1" i="1" dirty="0">
                <a:latin typeface="Times New Roman" panose="02020603050405020304" pitchFamily="18" charset="0"/>
                <a:cs typeface="Times New Roman" panose="02020603050405020304" pitchFamily="18" charset="0"/>
              </a:rPr>
              <a:t> </a:t>
            </a:r>
            <a:r>
              <a:rPr lang="ro-RO" sz="1600" b="1" i="1" dirty="0" err="1">
                <a:latin typeface="Times New Roman" panose="02020603050405020304" pitchFamily="18" charset="0"/>
                <a:cs typeface="Times New Roman" panose="02020603050405020304" pitchFamily="18" charset="0"/>
              </a:rPr>
              <a:t>периода</a:t>
            </a:r>
            <a:r>
              <a:rPr lang="ru-RU" sz="1600" b="1" i="1" dirty="0">
                <a:latin typeface="Times New Roman" panose="02020603050405020304" pitchFamily="18" charset="0"/>
                <a:cs typeface="Times New Roman" panose="02020603050405020304" pitchFamily="18" charset="0"/>
              </a:rPr>
              <a:t>, следующего за отчетным налоговым периодом </a:t>
            </a:r>
            <a:r>
              <a:rPr lang="ro-RO" sz="1600" b="1" i="1" dirty="0">
                <a:latin typeface="Times New Roman" panose="02020603050405020304" pitchFamily="18" charset="0"/>
                <a:cs typeface="Times New Roman" panose="02020603050405020304" pitchFamily="18" charset="0"/>
              </a:rPr>
              <a:t>- </a:t>
            </a:r>
            <a:r>
              <a:rPr lang="ro-RO" sz="1600" i="1" dirty="0" err="1">
                <a:latin typeface="Times New Roman" panose="02020603050405020304" pitchFamily="18" charset="0"/>
                <a:cs typeface="Times New Roman" panose="02020603050405020304" pitchFamily="18" charset="0"/>
              </a:rPr>
              <a:t>за</a:t>
            </a:r>
            <a:r>
              <a:rPr lang="ru-RU" sz="1600" i="1" dirty="0">
                <a:latin typeface="Times New Roman" panose="02020603050405020304" pitchFamily="18" charset="0"/>
                <a:cs typeface="Times New Roman" panose="02020603050405020304" pitchFamily="18" charset="0"/>
              </a:rPr>
              <a:t> недвижимо</a:t>
            </a:r>
            <a:r>
              <a:rPr lang="ro-RO" sz="1600" i="1" dirty="0">
                <a:latin typeface="Times New Roman" panose="02020603050405020304" pitchFamily="18" charset="0"/>
                <a:cs typeface="Times New Roman" panose="02020603050405020304" pitchFamily="18" charset="0"/>
              </a:rPr>
              <a:t>е</a:t>
            </a:r>
            <a:r>
              <a:rPr lang="ru-RU" sz="1600" i="1" dirty="0">
                <a:latin typeface="Times New Roman" panose="02020603050405020304" pitchFamily="18" charset="0"/>
                <a:cs typeface="Times New Roman" panose="02020603050405020304" pitchFamily="18" charset="0"/>
              </a:rPr>
              <a:t> имуществ</a:t>
            </a:r>
            <a:r>
              <a:rPr lang="ro-RO" sz="1600" i="1" dirty="0">
                <a:latin typeface="Times New Roman" panose="02020603050405020304" pitchFamily="18" charset="0"/>
                <a:cs typeface="Times New Roman" panose="02020603050405020304" pitchFamily="18" charset="0"/>
              </a:rPr>
              <a:t>о</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приобретенно</a:t>
            </a:r>
            <a:r>
              <a:rPr lang="ro-RO" sz="1600" i="1" dirty="0">
                <a:latin typeface="Times New Roman" panose="02020603050405020304" pitchFamily="18" charset="0"/>
                <a:cs typeface="Times New Roman" panose="02020603050405020304" pitchFamily="18" charset="0"/>
              </a:rPr>
              <a:t>е </a:t>
            </a:r>
            <a:r>
              <a:rPr lang="ru-RU" sz="1600" i="1" dirty="0">
                <a:solidFill>
                  <a:srgbClr val="C00000"/>
                </a:solidFill>
                <a:latin typeface="Times New Roman" panose="02020603050405020304" pitchFamily="18" charset="0"/>
                <a:cs typeface="Times New Roman" panose="02020603050405020304" pitchFamily="18" charset="0"/>
              </a:rPr>
              <a:t>после 31 августа </a:t>
            </a:r>
            <a:r>
              <a:rPr lang="ru-RU" sz="1600" i="1" dirty="0">
                <a:latin typeface="Times New Roman" panose="02020603050405020304" pitchFamily="18" charset="0"/>
                <a:cs typeface="Times New Roman" panose="02020603050405020304" pitchFamily="18" charset="0"/>
              </a:rPr>
              <a:t>и за </a:t>
            </a:r>
            <a:r>
              <a:rPr lang="ru-RU" sz="1600" i="1" dirty="0" err="1">
                <a:latin typeface="Times New Roman" panose="02020603050405020304" pitchFamily="18" charset="0"/>
                <a:cs typeface="Times New Roman" panose="02020603050405020304" pitchFamily="18" charset="0"/>
              </a:rPr>
              <a:t>приобреннные</a:t>
            </a:r>
            <a:r>
              <a:rPr lang="ru-RU" sz="1600" i="1" dirty="0">
                <a:latin typeface="Times New Roman" panose="02020603050405020304" pitchFamily="18" charset="0"/>
                <a:cs typeface="Times New Roman" panose="02020603050405020304" pitchFamily="18" charset="0"/>
              </a:rPr>
              <a:t> после 25 сентября земельные участки</a:t>
            </a:r>
            <a:endPar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360000">
              <a:lnSpc>
                <a:spcPct val="100000"/>
              </a:lnSpc>
              <a:spcBef>
                <a:spcPts val="0"/>
              </a:spcBef>
              <a:tabLst>
                <a:tab pos="685800" algn="l"/>
              </a:tabLst>
            </a:pPr>
            <a:endParaRPr lang="ru-RU"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360000">
              <a:lnSpc>
                <a:spcPct val="100000"/>
              </a:lnSpc>
              <a:spcBef>
                <a:spcPts val="0"/>
              </a:spcBef>
              <a:tabLst>
                <a:tab pos="685800" algn="l"/>
              </a:tabLst>
            </a:pPr>
            <a:r>
              <a:rPr lang="ro-RO"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Единый</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налоговый отчет </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Декларация</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600" b="1"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UNIF</a:t>
            </a:r>
            <a:r>
              <a:rPr lang="ru-RU"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a:t>
            </a:r>
            <a:r>
              <a:rPr lang="ro-RO" sz="1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indent="360000">
              <a:lnSpc>
                <a:spcPct val="100000"/>
              </a:lnSpc>
              <a:spcBef>
                <a:spcPts val="0"/>
              </a:spcBef>
              <a:tabLst>
                <a:tab pos="685800" algn="l"/>
              </a:tabLst>
            </a:pPr>
            <a:r>
              <a:rPr lang="ru-RU" sz="1600" i="1" dirty="0">
                <a:latin typeface="Times New Roman" panose="02020603050405020304" pitchFamily="18" charset="0"/>
                <a:cs typeface="Times New Roman" panose="02020603050405020304" pitchFamily="18" charset="0"/>
              </a:rPr>
              <a:t>у</a:t>
            </a:r>
            <a:r>
              <a:rPr lang="ro-RO" sz="1600" i="1" dirty="0" err="1">
                <a:latin typeface="Times New Roman" panose="02020603050405020304" pitchFamily="18" charset="0"/>
                <a:cs typeface="Times New Roman" panose="02020603050405020304" pitchFamily="18" charset="0"/>
              </a:rPr>
              <a:t>твержденный</a:t>
            </a:r>
            <a:r>
              <a:rPr lang="ro-RO" sz="1600" i="1" dirty="0">
                <a:latin typeface="Times New Roman" panose="02020603050405020304" pitchFamily="18" charset="0"/>
                <a:cs typeface="Times New Roman" panose="02020603050405020304" pitchFamily="18" charset="0"/>
              </a:rPr>
              <a:t> </a:t>
            </a:r>
            <a:r>
              <a:rPr lang="ro-RO" sz="1600" i="1" dirty="0" err="1">
                <a:latin typeface="Times New Roman" panose="02020603050405020304" pitchFamily="18" charset="0"/>
                <a:cs typeface="Times New Roman" panose="02020603050405020304" pitchFamily="18" charset="0"/>
              </a:rPr>
              <a:t>Приказом</a:t>
            </a:r>
            <a:r>
              <a:rPr lang="ro-RO" sz="1600" i="1" dirty="0">
                <a:latin typeface="Times New Roman" panose="02020603050405020304" pitchFamily="18" charset="0"/>
                <a:cs typeface="Times New Roman" panose="02020603050405020304" pitchFamily="18" charset="0"/>
              </a:rPr>
              <a:t> ГНС № </a:t>
            </a:r>
            <a:r>
              <a:rPr lang="ru-RU" sz="1600" i="1" dirty="0">
                <a:latin typeface="Times New Roman" panose="02020603050405020304" pitchFamily="18" charset="0"/>
                <a:cs typeface="Times New Roman" panose="02020603050405020304" pitchFamily="18" charset="0"/>
              </a:rPr>
              <a:t>370</a:t>
            </a:r>
            <a:r>
              <a:rPr lang="ro-RO" sz="1600" i="1" dirty="0">
                <a:latin typeface="Times New Roman" panose="02020603050405020304" pitchFamily="18" charset="0"/>
                <a:cs typeface="Times New Roman" panose="02020603050405020304" pitchFamily="18" charset="0"/>
              </a:rPr>
              <a:t> </a:t>
            </a:r>
            <a:r>
              <a:rPr lang="ro-RO" sz="1600" i="1" dirty="0" err="1">
                <a:latin typeface="Times New Roman" panose="02020603050405020304" pitchFamily="18" charset="0"/>
                <a:cs typeface="Times New Roman" panose="02020603050405020304" pitchFamily="18" charset="0"/>
              </a:rPr>
              <a:t>от</a:t>
            </a:r>
            <a:r>
              <a:rPr lang="ro-RO" sz="1600"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24 июля </a:t>
            </a:r>
            <a:r>
              <a:rPr lang="ro-RO" sz="1600" i="1" dirty="0">
                <a:latin typeface="Times New Roman" panose="02020603050405020304" pitchFamily="18" charset="0"/>
                <a:cs typeface="Times New Roman" panose="02020603050405020304" pitchFamily="18" charset="0"/>
              </a:rPr>
              <a:t>20</a:t>
            </a:r>
            <a:r>
              <a:rPr lang="ru-RU" sz="1600" i="1" dirty="0">
                <a:latin typeface="Times New Roman" panose="02020603050405020304" pitchFamily="18" charset="0"/>
                <a:cs typeface="Times New Roman" panose="02020603050405020304" pitchFamily="18" charset="0"/>
              </a:rPr>
              <a:t>20</a:t>
            </a:r>
            <a:r>
              <a:rPr lang="ro-RO" sz="1600" i="1" dirty="0">
                <a:latin typeface="Times New Roman" panose="02020603050405020304" pitchFamily="18" charset="0"/>
                <a:cs typeface="Times New Roman" panose="02020603050405020304" pitchFamily="18" charset="0"/>
              </a:rPr>
              <a:t> </a:t>
            </a:r>
          </a:p>
          <a:p>
            <a:pPr marL="342900" indent="-342900">
              <a:lnSpc>
                <a:spcPct val="100000"/>
              </a:lnSpc>
              <a:spcBef>
                <a:spcPts val="0"/>
              </a:spcBef>
              <a:buFont typeface="Wingdings" panose="05000000000000000000" pitchFamily="2" charset="2"/>
              <a:buChar char="Ø"/>
              <a:tabLst>
                <a:tab pos="685800" algn="l"/>
              </a:tabLst>
            </a:pPr>
            <a:r>
              <a:rPr lang="ro-RO" sz="1600"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  </a:t>
            </a:r>
            <a:r>
              <a:rPr lang="ro-RO" sz="1600" i="1" dirty="0">
                <a:latin typeface="Times New Roman" panose="02020603050405020304" pitchFamily="18" charset="0"/>
                <a:cs typeface="Times New Roman" panose="02020603050405020304" pitchFamily="18" charset="0"/>
              </a:rPr>
              <a:t> </a:t>
            </a:r>
            <a:r>
              <a:rPr lang="ru-RU" sz="1600" b="1" i="1" dirty="0">
                <a:latin typeface="Times New Roman" panose="02020603050405020304" pitchFamily="18" charset="0"/>
                <a:cs typeface="Times New Roman" panose="02020603050405020304" pitchFamily="18" charset="0"/>
              </a:rPr>
              <a:t>до 25 марта налогового периода, следующего за отчетным налоговым периодом</a:t>
            </a:r>
            <a:endParaRPr lang="ro-RO" sz="1600" i="1" dirty="0">
              <a:latin typeface="Times New Roman" panose="02020603050405020304" pitchFamily="18" charset="0"/>
              <a:cs typeface="Times New Roman" panose="02020603050405020304" pitchFamily="18" charset="0"/>
            </a:endParaRPr>
          </a:p>
          <a:p>
            <a:endParaRPr lang="ru-RU" sz="1400" dirty="0"/>
          </a:p>
        </p:txBody>
      </p:sp>
      <p:pic>
        <p:nvPicPr>
          <p:cNvPr id="7" name="Рисунок 6"/>
          <p:cNvPicPr/>
          <p:nvPr/>
        </p:nvPicPr>
        <p:blipFill rotWithShape="1">
          <a:blip r:embed="rId2"/>
          <a:srcRect l="11699" t="27949" r="35893" b="22564"/>
          <a:stretch/>
        </p:blipFill>
        <p:spPr bwMode="auto">
          <a:xfrm>
            <a:off x="8851961" y="381708"/>
            <a:ext cx="2200553" cy="15263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343673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1264</TotalTime>
  <Words>10807</Words>
  <Application>Microsoft Office PowerPoint</Application>
  <PresentationFormat>Широкоэкранный</PresentationFormat>
  <Paragraphs>947</Paragraphs>
  <Slides>71</Slides>
  <Notes>3</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71</vt:i4>
      </vt:variant>
    </vt:vector>
  </HeadingPairs>
  <TitlesOfParts>
    <vt:vector size="82" baseType="lpstr">
      <vt:lpstr>Microsoft JhengHei</vt:lpstr>
      <vt:lpstr>Arial</vt:lpstr>
      <vt:lpstr>Bookman Old Style</vt:lpstr>
      <vt:lpstr>Calibri</vt:lpstr>
      <vt:lpstr>Cambria</vt:lpstr>
      <vt:lpstr>Century Gothic</vt:lpstr>
      <vt:lpstr>Times New Roman</vt:lpstr>
      <vt:lpstr>Wingdings</vt:lpstr>
      <vt:lpstr>Wingdings 3</vt:lpstr>
      <vt:lpstr>Легкий дым</vt:lpstr>
      <vt:lpstr>Документ</vt:lpstr>
      <vt:lpstr>Презентация PowerPoint</vt:lpstr>
      <vt:lpstr>Особенности исчисления и уплаты налоговых обязательств по налогу на недвижимое имущество и земельному налогу </vt:lpstr>
      <vt:lpstr>                         Субъекты налогообложения: </vt:lpstr>
      <vt:lpstr>Объекты налогообложения</vt:lpstr>
      <vt:lpstr>Налоговый период и налогооблагаемая база</vt:lpstr>
      <vt:lpstr>Информация об оцененной стоимости недвижимого имущества в целях налогообложения</vt:lpstr>
      <vt:lpstr>      Решения об установлении налога на недвижимое имущество и земельного налога        Конкретные ставки</vt:lpstr>
      <vt:lpstr>Представительный и правомочный орган местного публичного управления при установлении конкретной ставки налога на недвижимое имущество/земельного налога обязан руководствоваться следующими критериями и принципами: </vt:lpstr>
      <vt:lpstr>Сроки представления отчета по налогу на недвижимое имущество и земельному налогу</vt:lpstr>
      <vt:lpstr> Сроки уплаты налога на недвижимое имущество и земельного налога </vt:lpstr>
      <vt:lpstr>Расчет по налогу на недвижимое имущество (Форма BIJ 17),  утвержденный Приказом ГНС № 73 от 15.02.2021</vt:lpstr>
      <vt:lpstr>Презентация PowerPoint</vt:lpstr>
      <vt:lpstr> Anexa nr. 1 la Calculul BIJ 17  Informația privind sumele impozitului pe bunurile imobiliare/impozitului funciar calculate, divizată pe localități / Информация о начисленных суммах налога на недвижимое имущество/земельного налога, распределенных по местностям                         Denumirea contribuabilului/  Наименование налогоплательщика _____________________ Codul fiscal al contribuabilului/ Фискальный код налогоплательщика _______________________________       </vt:lpstr>
      <vt:lpstr>Anexa nr. 2 la Calculul BIJ 17 Informaţia privind sumele înlesnirilor/ Информация о суммах льгот </vt:lpstr>
      <vt:lpstr> </vt:lpstr>
      <vt:lpstr>Раздел VI1 ПОИМУЩЕСТВЕННЫЙ НАЛОГ </vt:lpstr>
      <vt:lpstr>                    Местные сборы являются обязательными платежами в местные бюджеты </vt:lpstr>
      <vt:lpstr>Презентация PowerPoint</vt:lpstr>
      <vt:lpstr> Список местных сборов, которые Полномочные органы местного публичного управления могут вводить все или лишь некоторые – в зависимости от возможностей и нужд административно-территориальной единицы.</vt:lpstr>
      <vt:lpstr>Презентация PowerPoint</vt:lpstr>
      <vt:lpstr>При установлении ставок местных сборов, предусмотренных частью (2) статьи 289, органы местного публичного управления обязаны руководствоваться следующими критериями и принципами:</vt:lpstr>
      <vt:lpstr>ОМПУ устанавливают ставки местных сборов в единицах измерения, предусмотренных в графе 3 Приложении к Разделу  VII Налогового Кодекса, с учетом характеристик объектов налогообложения, налогооблагаемой базы</vt:lpstr>
      <vt:lpstr>  Местные сборы,  субъекты налогообложения, налогооблагаемая база объектов налогообложения, сроки их уплаты и представления налоговых отчетов </vt:lpstr>
      <vt:lpstr>Решения об установлении местных сборов</vt:lpstr>
      <vt:lpstr>Презентация PowerPoint</vt:lpstr>
      <vt:lpstr>Презентация PowerPoint</vt:lpstr>
      <vt:lpstr>Презентация PowerPoint</vt:lpstr>
      <vt:lpstr>Закон «О рекламе» № 62 от 17.03.2022</vt:lpstr>
      <vt:lpstr>Презентация PowerPoint</vt:lpstr>
      <vt:lpstr>Презентация PowerPoint</vt:lpstr>
      <vt:lpstr>Сбор за использование местной символики  </vt:lpstr>
      <vt:lpstr>Сбор за объекты торговли и/или объекты по оказанию услуг  </vt:lpstr>
      <vt:lpstr>Порядок подачи уведомления о начале торговой деятельности и исчисления сбора за объекты торговли и/или объекты по оказанию услуг</vt:lpstr>
      <vt:lpstr>Сбор за предоставление услуг по автомобильной перевозке пассажиров на территории муниципиев, городов и сел (коммун) </vt:lpstr>
      <vt:lpstr>Сбор за парковку  автотранспорта   </vt:lpstr>
      <vt:lpstr>   Сборы, администрируемые в соответствии с  условиями, установленными органом местного публичного управления  </vt:lpstr>
      <vt:lpstr>Презентация PowerPoint</vt:lpstr>
      <vt:lpstr>Отчетность о налоговых обязательствах по местным сборам</vt:lpstr>
      <vt:lpstr>ОТЧЕТНОСТЬ НАЛОГОВЫХ ОБЯЗАТЕЛЬСТВ  Отчет по местным сборам включает в обязательном порядке  </vt:lpstr>
      <vt:lpstr>Презентация PowerPoint</vt:lpstr>
      <vt:lpstr>Сборы за природные ресурсы</vt:lpstr>
      <vt:lpstr> Система сборов за природные ресурсы, регламентируемых разделом VIII Налогового кодекса включает: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Сбор за пользование автомобильными дорогами автомобилями, зарегистрированными в Республике Молдова  </vt:lpstr>
      <vt:lpstr>Презентация PowerPoint</vt:lpstr>
      <vt:lpstr>Сбор за пользование автомобильными дорогами автомобилями, зарегистрированными в Республике Молдова  </vt:lpstr>
      <vt:lpstr>Презентация PowerPoint</vt:lpstr>
      <vt:lpstr>Сбор за пользование автомобильными дорогами автомобилями с превышением допустимых общей массы, весовых нагрузок на ось или габаритных параметров   </vt:lpstr>
      <vt:lpstr>Презентация PowerPoint</vt:lpstr>
      <vt:lpstr>Презентация PowerPoint</vt:lpstr>
      <vt:lpstr>Сборы за пользование зоной дороги общественного пользования  и/или охранной зоной, за чертой населенных пунктов  </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Gropa Liudmila</dc:creator>
  <cp:lastModifiedBy>Gropa Liudmila</cp:lastModifiedBy>
  <cp:revision>91</cp:revision>
  <dcterms:created xsi:type="dcterms:W3CDTF">2024-02-01T07:44:03Z</dcterms:created>
  <dcterms:modified xsi:type="dcterms:W3CDTF">2024-02-06T14:18:27Z</dcterms:modified>
</cp:coreProperties>
</file>