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0"/>
  </p:notesMasterIdLst>
  <p:handoutMasterIdLst>
    <p:handoutMasterId r:id="rId101"/>
  </p:handoutMasterIdLst>
  <p:sldIdLst>
    <p:sldId id="256" r:id="rId5"/>
    <p:sldId id="309" r:id="rId6"/>
    <p:sldId id="371" r:id="rId7"/>
    <p:sldId id="265" r:id="rId8"/>
    <p:sldId id="277" r:id="rId9"/>
    <p:sldId id="376" r:id="rId10"/>
    <p:sldId id="377" r:id="rId11"/>
    <p:sldId id="398" r:id="rId12"/>
    <p:sldId id="471" r:id="rId13"/>
    <p:sldId id="400" r:id="rId14"/>
    <p:sldId id="368" r:id="rId15"/>
    <p:sldId id="459" r:id="rId16"/>
    <p:sldId id="402" r:id="rId17"/>
    <p:sldId id="404" r:id="rId18"/>
    <p:sldId id="407" r:id="rId19"/>
    <p:sldId id="465" r:id="rId20"/>
    <p:sldId id="466" r:id="rId21"/>
    <p:sldId id="467" r:id="rId22"/>
    <p:sldId id="411" r:id="rId23"/>
    <p:sldId id="374" r:id="rId24"/>
    <p:sldId id="413" r:id="rId25"/>
    <p:sldId id="416" r:id="rId26"/>
    <p:sldId id="433" r:id="rId27"/>
    <p:sldId id="381" r:id="rId28"/>
    <p:sldId id="441" r:id="rId29"/>
    <p:sldId id="435" r:id="rId30"/>
    <p:sldId id="462" r:id="rId31"/>
    <p:sldId id="468" r:id="rId32"/>
    <p:sldId id="469" r:id="rId33"/>
    <p:sldId id="387" r:id="rId34"/>
    <p:sldId id="365" r:id="rId35"/>
    <p:sldId id="417" r:id="rId36"/>
    <p:sldId id="294" r:id="rId37"/>
    <p:sldId id="359" r:id="rId38"/>
    <p:sldId id="298" r:id="rId39"/>
    <p:sldId id="476" r:id="rId40"/>
    <p:sldId id="477" r:id="rId41"/>
    <p:sldId id="478" r:id="rId42"/>
    <p:sldId id="479" r:id="rId43"/>
    <p:sldId id="482" r:id="rId44"/>
    <p:sldId id="480" r:id="rId45"/>
    <p:sldId id="315" r:id="rId46"/>
    <p:sldId id="481" r:id="rId47"/>
    <p:sldId id="483" r:id="rId48"/>
    <p:sldId id="306" r:id="rId49"/>
    <p:sldId id="282" r:id="rId50"/>
    <p:sldId id="484" r:id="rId51"/>
    <p:sldId id="485" r:id="rId52"/>
    <p:sldId id="486" r:id="rId53"/>
    <p:sldId id="300" r:id="rId54"/>
    <p:sldId id="310" r:id="rId55"/>
    <p:sldId id="311" r:id="rId56"/>
    <p:sldId id="312" r:id="rId57"/>
    <p:sldId id="369" r:id="rId58"/>
    <p:sldId id="338" r:id="rId59"/>
    <p:sldId id="442" r:id="rId60"/>
    <p:sldId id="367" r:id="rId61"/>
    <p:sldId id="426" r:id="rId62"/>
    <p:sldId id="431" r:id="rId63"/>
    <p:sldId id="429" r:id="rId64"/>
    <p:sldId id="443" r:id="rId65"/>
    <p:sldId id="423" r:id="rId66"/>
    <p:sldId id="444" r:id="rId67"/>
    <p:sldId id="314" r:id="rId68"/>
    <p:sldId id="445" r:id="rId69"/>
    <p:sldId id="382" r:id="rId70"/>
    <p:sldId id="316" r:id="rId71"/>
    <p:sldId id="383" r:id="rId72"/>
    <p:sldId id="393" r:id="rId73"/>
    <p:sldId id="487" r:id="rId74"/>
    <p:sldId id="317" r:id="rId75"/>
    <p:sldId id="446" r:id="rId76"/>
    <p:sldId id="384" r:id="rId77"/>
    <p:sldId id="378" r:id="rId78"/>
    <p:sldId id="447" r:id="rId79"/>
    <p:sldId id="488" r:id="rId80"/>
    <p:sldId id="455" r:id="rId81"/>
    <p:sldId id="408" r:id="rId82"/>
    <p:sldId id="325" r:id="rId83"/>
    <p:sldId id="490" r:id="rId84"/>
    <p:sldId id="489" r:id="rId85"/>
    <p:sldId id="448" r:id="rId86"/>
    <p:sldId id="449" r:id="rId87"/>
    <p:sldId id="473" r:id="rId88"/>
    <p:sldId id="450" r:id="rId89"/>
    <p:sldId id="492" r:id="rId90"/>
    <p:sldId id="326" r:id="rId91"/>
    <p:sldId id="491" r:id="rId92"/>
    <p:sldId id="451" r:id="rId93"/>
    <p:sldId id="362" r:id="rId94"/>
    <p:sldId id="474" r:id="rId95"/>
    <p:sldId id="452" r:id="rId96"/>
    <p:sldId id="453" r:id="rId97"/>
    <p:sldId id="454" r:id="rId98"/>
    <p:sldId id="414" r:id="rId99"/>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AC46BB-03C8-47AA-B2CC-55198C18ABD2}">
          <p14:sldIdLst>
            <p14:sldId id="256"/>
            <p14:sldId id="309"/>
            <p14:sldId id="371"/>
            <p14:sldId id="265"/>
            <p14:sldId id="277"/>
            <p14:sldId id="376"/>
            <p14:sldId id="377"/>
            <p14:sldId id="398"/>
            <p14:sldId id="471"/>
            <p14:sldId id="400"/>
            <p14:sldId id="368"/>
            <p14:sldId id="459"/>
            <p14:sldId id="402"/>
            <p14:sldId id="404"/>
            <p14:sldId id="407"/>
            <p14:sldId id="465"/>
            <p14:sldId id="466"/>
            <p14:sldId id="467"/>
            <p14:sldId id="411"/>
            <p14:sldId id="374"/>
            <p14:sldId id="413"/>
            <p14:sldId id="416"/>
            <p14:sldId id="433"/>
            <p14:sldId id="381"/>
            <p14:sldId id="441"/>
            <p14:sldId id="435"/>
            <p14:sldId id="462"/>
            <p14:sldId id="468"/>
            <p14:sldId id="469"/>
            <p14:sldId id="387"/>
            <p14:sldId id="365"/>
            <p14:sldId id="417"/>
            <p14:sldId id="294"/>
            <p14:sldId id="359"/>
            <p14:sldId id="298"/>
            <p14:sldId id="476"/>
            <p14:sldId id="477"/>
            <p14:sldId id="478"/>
            <p14:sldId id="479"/>
            <p14:sldId id="482"/>
            <p14:sldId id="480"/>
            <p14:sldId id="315"/>
            <p14:sldId id="481"/>
            <p14:sldId id="483"/>
            <p14:sldId id="306"/>
            <p14:sldId id="282"/>
            <p14:sldId id="484"/>
            <p14:sldId id="485"/>
            <p14:sldId id="486"/>
            <p14:sldId id="300"/>
            <p14:sldId id="310"/>
            <p14:sldId id="311"/>
            <p14:sldId id="312"/>
            <p14:sldId id="369"/>
            <p14:sldId id="338"/>
            <p14:sldId id="442"/>
            <p14:sldId id="367"/>
            <p14:sldId id="426"/>
            <p14:sldId id="431"/>
            <p14:sldId id="429"/>
            <p14:sldId id="443"/>
            <p14:sldId id="423"/>
            <p14:sldId id="444"/>
            <p14:sldId id="314"/>
            <p14:sldId id="445"/>
            <p14:sldId id="382"/>
            <p14:sldId id="316"/>
            <p14:sldId id="383"/>
            <p14:sldId id="393"/>
            <p14:sldId id="487"/>
            <p14:sldId id="317"/>
            <p14:sldId id="446"/>
            <p14:sldId id="384"/>
            <p14:sldId id="378"/>
            <p14:sldId id="447"/>
            <p14:sldId id="488"/>
            <p14:sldId id="455"/>
            <p14:sldId id="408"/>
            <p14:sldId id="325"/>
            <p14:sldId id="490"/>
            <p14:sldId id="489"/>
            <p14:sldId id="448"/>
            <p14:sldId id="449"/>
            <p14:sldId id="473"/>
            <p14:sldId id="450"/>
            <p14:sldId id="492"/>
            <p14:sldId id="326"/>
            <p14:sldId id="491"/>
            <p14:sldId id="451"/>
            <p14:sldId id="362"/>
            <p14:sldId id="474"/>
            <p14:sldId id="452"/>
            <p14:sldId id="453"/>
            <p14:sldId id="454"/>
            <p14:sldId id="4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4D4"/>
    <a:srgbClr val="5B9BD5"/>
    <a:srgbClr val="FFCCCC"/>
    <a:srgbClr val="FFFFCC"/>
    <a:srgbClr val="66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2227" autoAdjust="0"/>
  </p:normalViewPr>
  <p:slideViewPr>
    <p:cSldViewPr>
      <p:cViewPr varScale="1">
        <p:scale>
          <a:sx n="106" d="100"/>
          <a:sy n="106" d="100"/>
        </p:scale>
        <p:origin x="179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2" d="100"/>
          <a:sy n="82" d="100"/>
        </p:scale>
        <p:origin x="400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diagrams/_rels/data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ata2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jpeg"/></Relationships>
</file>

<file path=ppt/diagrams/_rels/drawing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2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a:t>
          </a:r>
          <a:r>
            <a:rPr lang="en-US" sz="1600" b="1" i="0" u="sng" dirty="0" smtClean="0">
              <a:latin typeface="Times New Roman" panose="02020603050405020304" pitchFamily="18" charset="0"/>
              <a:cs typeface="Times New Roman" panose="02020603050405020304" pitchFamily="18" charset="0"/>
            </a:rPr>
            <a:t>88.</a:t>
          </a:r>
          <a:endParaRPr lang="ro-RO" sz="1600" b="1" i="0" u="sng" dirty="0" smtClean="0">
            <a:latin typeface="Times New Roman" panose="02020603050405020304" pitchFamily="18" charset="0"/>
            <a:cs typeface="Times New Roman" panose="02020603050405020304" pitchFamily="18" charset="0"/>
          </a:endParaRPr>
        </a:p>
        <a:p>
          <a:r>
            <a:rPr lang="en-US" sz="1600" b="1" i="0" u="sng" dirty="0" smtClean="0">
              <a:latin typeface="Times New Roman" panose="02020603050405020304" pitchFamily="18" charset="0"/>
              <a:cs typeface="Times New Roman" panose="02020603050405020304" pitchFamily="18" charset="0"/>
            </a:rPr>
            <a:t>No</a:t>
          </a:r>
          <a:r>
            <a:rPr lang="ro-RO" sz="1600" b="1" i="0" u="sng" dirty="0" err="1" smtClean="0">
              <a:latin typeface="Times New Roman" panose="02020603050405020304" pitchFamily="18" charset="0"/>
              <a:cs typeface="Times New Roman" panose="02020603050405020304" pitchFamily="18" charset="0"/>
            </a:rPr>
            <a:t>țiuni</a:t>
          </a:r>
          <a:endParaRPr lang="ro-RO" sz="1600" b="1" i="0" u="sng" dirty="0" smtClean="0">
            <a:latin typeface="Times New Roman" panose="02020603050405020304" pitchFamily="18" charset="0"/>
            <a:cs typeface="Times New Roman" panose="02020603050405020304" pitchFamily="18" charset="0"/>
          </a:endParaRPr>
        </a:p>
        <a:p>
          <a:endParaRPr lang="ro-RO" sz="1600" b="1" i="0" u="sng" dirty="0" smtClean="0">
            <a:latin typeface="Times New Roman" panose="02020603050405020304" pitchFamily="18" charset="0"/>
            <a:cs typeface="Times New Roman" panose="02020603050405020304" pitchFamily="18" charset="0"/>
          </a:endParaRPr>
        </a:p>
        <a:p>
          <a:r>
            <a:rPr lang="ro-RO" sz="1600" b="1" i="0" u="sng" dirty="0" err="1" smtClean="0">
              <a:latin typeface="Times New Roman" panose="02020603050405020304" pitchFamily="18" charset="0"/>
              <a:cs typeface="Times New Roman" panose="02020603050405020304" pitchFamily="18" charset="0"/>
            </a:rPr>
            <a:t>Pînă</a:t>
          </a:r>
          <a:r>
            <a:rPr lang="ro-RO" sz="1600" b="1" i="0" u="sng" dirty="0" smtClean="0">
              <a:latin typeface="Times New Roman" panose="02020603050405020304" pitchFamily="18" charset="0"/>
              <a:cs typeface="Times New Roman" panose="02020603050405020304" pitchFamily="18" charset="0"/>
            </a:rPr>
            <a:t> la 01.01.2024</a:t>
          </a:r>
          <a:endParaRPr lang="ru-RU" sz="16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o-RO" sz="1600" i="0" dirty="0" smtClean="0">
            <a:latin typeface="Times New Roman" panose="02020603050405020304" pitchFamily="18" charset="0"/>
            <a:cs typeface="Times New Roman" panose="02020603050405020304" pitchFamily="18" charset="0"/>
          </a:endParaRPr>
        </a:p>
        <a:p>
          <a:pPr algn="just"/>
          <a:r>
            <a:rPr lang="ro-RO" sz="1600" i="0" dirty="0" smtClean="0">
              <a:latin typeface="Times New Roman" panose="02020603050405020304" pitchFamily="18" charset="0"/>
              <a:cs typeface="Times New Roman" panose="02020603050405020304" pitchFamily="18" charset="0"/>
            </a:rPr>
            <a:t>6) </a:t>
          </a:r>
          <a:r>
            <a:rPr lang="en-US" sz="1600" i="1" dirty="0" err="1" smtClean="0">
              <a:latin typeface="Times New Roman" panose="02020603050405020304" pitchFamily="18" charset="0"/>
              <a:cs typeface="Times New Roman" panose="02020603050405020304" pitchFamily="18" charset="0"/>
            </a:rPr>
            <a:t>Producător</a:t>
          </a:r>
          <a:r>
            <a:rPr lang="en-US" sz="1600" i="1" dirty="0" smtClean="0">
              <a:latin typeface="Times New Roman" panose="02020603050405020304" pitchFamily="18" charset="0"/>
              <a:cs typeface="Times New Roman" panose="02020603050405020304" pitchFamily="18" charset="0"/>
            </a:rPr>
            <a:t> de </a:t>
          </a:r>
          <a:r>
            <a:rPr lang="en-US" sz="1600" i="1" dirty="0" err="1" smtClean="0">
              <a:latin typeface="Times New Roman" panose="02020603050405020304" pitchFamily="18" charset="0"/>
              <a:cs typeface="Times New Roman" panose="02020603050405020304" pitchFamily="18" charset="0"/>
            </a:rPr>
            <a:t>publicitate</a:t>
          </a:r>
          <a:r>
            <a:rPr lang="en-US" sz="1600" i="1" dirty="0" smtClean="0">
              <a:latin typeface="Times New Roman" panose="02020603050405020304" pitchFamily="18" charset="0"/>
              <a:cs typeface="Times New Roman" panose="02020603050405020304" pitchFamily="18" charset="0"/>
            </a:rPr>
            <a:t> </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persoană</a:t>
          </a:r>
          <a:r>
            <a:rPr lang="en-US" sz="1600" i="0" dirty="0" smtClean="0">
              <a:latin typeface="Times New Roman" panose="02020603050405020304" pitchFamily="18" charset="0"/>
              <a:cs typeface="Times New Roman" panose="02020603050405020304" pitchFamily="18" charset="0"/>
            </a:rPr>
            <a:t> care </a:t>
          </a:r>
          <a:r>
            <a:rPr lang="en-US" sz="1600" i="0" dirty="0" err="1" smtClean="0">
              <a:latin typeface="Times New Roman" panose="02020603050405020304" pitchFamily="18" charset="0"/>
              <a:cs typeface="Times New Roman" panose="02020603050405020304" pitchFamily="18" charset="0"/>
            </a:rPr>
            <a:t>conferă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informaţiei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publicitare</a:t>
          </a:r>
          <a:r>
            <a:rPr lang="en-US" sz="1600" i="0" dirty="0" smtClean="0">
              <a:latin typeface="Times New Roman" panose="02020603050405020304" pitchFamily="18" charset="0"/>
              <a:cs typeface="Times New Roman" panose="02020603050405020304" pitchFamily="18" charset="0"/>
            </a:rPr>
            <a:t> forma </a:t>
          </a:r>
          <a:r>
            <a:rPr lang="en-US" sz="1600" i="0" dirty="0" err="1" smtClean="0">
              <a:latin typeface="Times New Roman" panose="02020603050405020304" pitchFamily="18" charset="0"/>
              <a:cs typeface="Times New Roman" panose="02020603050405020304" pitchFamily="18" charset="0"/>
            </a:rPr>
            <a:t>necesară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plasării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difuzării</a:t>
          </a:r>
          <a:r>
            <a:rPr lang="en-US" sz="1600" i="0" dirty="0" smtClean="0">
              <a:latin typeface="Times New Roman" panose="02020603050405020304" pitchFamily="18" charset="0"/>
              <a:cs typeface="Times New Roman" panose="02020603050405020304" pitchFamily="18" charset="0"/>
            </a:rPr>
            <a:t>.</a:t>
          </a:r>
          <a:endParaRPr lang="ru-RU" sz="1600" i="0" dirty="0" smtClean="0">
            <a:latin typeface="Times New Roman" panose="02020603050405020304" pitchFamily="18" charset="0"/>
            <a:cs typeface="Times New Roman" panose="02020603050405020304" pitchFamily="18" charset="0"/>
          </a:endParaRPr>
        </a:p>
        <a:p>
          <a:pPr algn="just"/>
          <a:r>
            <a:rPr lang="en-US" sz="1600" i="0" dirty="0" smtClean="0">
              <a:latin typeface="Times New Roman" panose="02020603050405020304" pitchFamily="18" charset="0"/>
              <a:cs typeface="Times New Roman" panose="02020603050405020304" pitchFamily="18" charset="0"/>
            </a:rPr>
            <a:t>7) </a:t>
          </a:r>
          <a:r>
            <a:rPr lang="en-US" sz="1600" i="1" dirty="0" err="1" smtClean="0">
              <a:latin typeface="Times New Roman" panose="02020603050405020304" pitchFamily="18" charset="0"/>
              <a:cs typeface="Times New Roman" panose="02020603050405020304" pitchFamily="18" charset="0"/>
            </a:rPr>
            <a:t>Difuzor</a:t>
          </a:r>
          <a:r>
            <a:rPr lang="en-US" sz="1600" i="1" dirty="0" smtClean="0">
              <a:latin typeface="Times New Roman" panose="02020603050405020304" pitchFamily="18" charset="0"/>
              <a:cs typeface="Times New Roman" panose="02020603050405020304" pitchFamily="18" charset="0"/>
            </a:rPr>
            <a:t> de </a:t>
          </a:r>
          <a:r>
            <a:rPr lang="en-US" sz="1600" i="1" dirty="0" err="1" smtClean="0">
              <a:latin typeface="Times New Roman" panose="02020603050405020304" pitchFamily="18" charset="0"/>
              <a:cs typeface="Times New Roman" panose="02020603050405020304" pitchFamily="18" charset="0"/>
            </a:rPr>
            <a:t>publicitate</a:t>
          </a:r>
          <a:r>
            <a:rPr lang="en-US" sz="1600" i="1" dirty="0" smtClean="0">
              <a:latin typeface="Times New Roman" panose="02020603050405020304" pitchFamily="18" charset="0"/>
              <a:cs typeface="Times New Roman" panose="02020603050405020304" pitchFamily="18" charset="0"/>
            </a:rPr>
            <a:t> </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persoană</a:t>
          </a:r>
          <a:r>
            <a:rPr lang="en-US" sz="1600" i="0" dirty="0" smtClean="0">
              <a:latin typeface="Times New Roman" panose="02020603050405020304" pitchFamily="18" charset="0"/>
              <a:cs typeface="Times New Roman" panose="02020603050405020304" pitchFamily="18" charset="0"/>
            </a:rPr>
            <a:t> care </a:t>
          </a:r>
          <a:r>
            <a:rPr lang="en-US" sz="1600" i="0" dirty="0" err="1" smtClean="0">
              <a:latin typeface="Times New Roman" panose="02020603050405020304" pitchFamily="18" charset="0"/>
              <a:cs typeface="Times New Roman" panose="02020603050405020304" pitchFamily="18" charset="0"/>
            </a:rPr>
            <a:t>asigură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plasarea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difuzarea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publicităţii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orice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mijloc</a:t>
          </a:r>
          <a:r>
            <a:rPr lang="en-US" sz="1600" i="0" dirty="0" smtClean="0">
              <a:latin typeface="Times New Roman" panose="02020603050405020304" pitchFamily="18" charset="0"/>
              <a:cs typeface="Times New Roman" panose="02020603050405020304" pitchFamily="18" charset="0"/>
            </a:rPr>
            <a:t> de </a:t>
          </a:r>
          <a:r>
            <a:rPr lang="en-US" sz="1600" i="0" dirty="0" err="1" smtClean="0">
              <a:latin typeface="Times New Roman" panose="02020603050405020304" pitchFamily="18" charset="0"/>
              <a:cs typeface="Times New Roman" panose="02020603050405020304" pitchFamily="18" charset="0"/>
            </a:rPr>
            <a:t>informare</a:t>
          </a:r>
          <a:r>
            <a:rPr lang="en-US" sz="1600" i="0" dirty="0" smtClean="0">
              <a:latin typeface="Times New Roman" panose="02020603050405020304" pitchFamily="18" charset="0"/>
              <a:cs typeface="Times New Roman" panose="02020603050405020304" pitchFamily="18" charset="0"/>
            </a:rPr>
            <a:t>.</a:t>
          </a:r>
          <a:endParaRPr lang="ro-RO" sz="1600" i="0" dirty="0" smtClean="0">
            <a:latin typeface="Times New Roman" panose="02020603050405020304" pitchFamily="18" charset="0"/>
            <a:cs typeface="Times New Roman" panose="02020603050405020304" pitchFamily="18" charset="0"/>
          </a:endParaRPr>
        </a:p>
        <a:p>
          <a:pPr algn="just"/>
          <a:r>
            <a:rPr lang="ro-RO" sz="1600" i="0" dirty="0" smtClean="0">
              <a:latin typeface="Times New Roman" panose="02020603050405020304" pitchFamily="18" charset="0"/>
              <a:cs typeface="Times New Roman" panose="02020603050405020304" pitchFamily="18" charset="0"/>
            </a:rPr>
            <a:t>9) </a:t>
          </a:r>
          <a:r>
            <a:rPr lang="en-US" sz="1600" i="1" dirty="0" err="1" smtClean="0">
              <a:latin typeface="Times New Roman" panose="02020603050405020304" pitchFamily="18" charset="0"/>
              <a:cs typeface="Times New Roman" panose="02020603050405020304" pitchFamily="18" charset="0"/>
            </a:rPr>
            <a:t>Publicitate</a:t>
          </a:r>
          <a:r>
            <a:rPr lang="en-US" sz="1600" i="1" dirty="0" smtClean="0">
              <a:latin typeface="Times New Roman" panose="02020603050405020304" pitchFamily="18" charset="0"/>
              <a:cs typeface="Times New Roman" panose="02020603050405020304" pitchFamily="18" charset="0"/>
            </a:rPr>
            <a:t> </a:t>
          </a:r>
          <a:r>
            <a:rPr lang="en-US" sz="1600" i="1" dirty="0" err="1" smtClean="0">
              <a:latin typeface="Times New Roman" panose="02020603050405020304" pitchFamily="18" charset="0"/>
              <a:cs typeface="Times New Roman" panose="02020603050405020304" pitchFamily="18" charset="0"/>
            </a:rPr>
            <a:t>socială</a:t>
          </a:r>
          <a:r>
            <a:rPr lang="en-US" sz="1600" i="1" dirty="0" smtClean="0">
              <a:latin typeface="Times New Roman" panose="02020603050405020304" pitchFamily="18" charset="0"/>
              <a:cs typeface="Times New Roman" panose="02020603050405020304" pitchFamily="18" charset="0"/>
            </a:rPr>
            <a:t> </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publicitate</a:t>
          </a:r>
          <a:r>
            <a:rPr lang="en-US" sz="1600" i="0" dirty="0" smtClean="0">
              <a:latin typeface="Times New Roman" panose="02020603050405020304" pitchFamily="18" charset="0"/>
              <a:cs typeface="Times New Roman" panose="02020603050405020304" pitchFamily="18" charset="0"/>
            </a:rPr>
            <a:t> care </a:t>
          </a:r>
          <a:r>
            <a:rPr lang="en-US" sz="1600" i="0" dirty="0" err="1" smtClean="0">
              <a:latin typeface="Times New Roman" panose="02020603050405020304" pitchFamily="18" charset="0"/>
              <a:cs typeface="Times New Roman" panose="02020603050405020304" pitchFamily="18" charset="0"/>
            </a:rPr>
            <a:t>reprezintă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interesele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societăţii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ale </a:t>
          </a:r>
          <a:r>
            <a:rPr lang="en-US" sz="1600" i="0" dirty="0" err="1" smtClean="0">
              <a:latin typeface="Times New Roman" panose="02020603050405020304" pitchFamily="18" charset="0"/>
              <a:cs typeface="Times New Roman" panose="02020603050405020304" pitchFamily="18" charset="0"/>
            </a:rPr>
            <a:t>statului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în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propagarea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unui</a:t>
          </a:r>
          <a:r>
            <a:rPr lang="en-US" sz="1600" i="0" dirty="0" smtClean="0">
              <a:latin typeface="Times New Roman" panose="02020603050405020304" pitchFamily="18" charset="0"/>
              <a:cs typeface="Times New Roman" panose="02020603050405020304" pitchFamily="18" charset="0"/>
            </a:rPr>
            <a:t> mod de </a:t>
          </a:r>
          <a:r>
            <a:rPr lang="en-US" sz="1600" i="0" dirty="0" err="1" smtClean="0">
              <a:latin typeface="Times New Roman" panose="02020603050405020304" pitchFamily="18" charset="0"/>
              <a:cs typeface="Times New Roman" panose="02020603050405020304" pitchFamily="18" charset="0"/>
            </a:rPr>
            <a:t>viaţă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sănătos</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ocrotirea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sănătăţii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protecţia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mediului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înconjurător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păstrarea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integrităţii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resurselor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energetice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protecţia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socială</a:t>
          </a:r>
          <a:r>
            <a:rPr lang="en-US" sz="1600" i="0" dirty="0" smtClean="0">
              <a:latin typeface="Times New Roman" panose="02020603050405020304" pitchFamily="18" charset="0"/>
              <a:cs typeface="Times New Roman" panose="02020603050405020304" pitchFamily="18" charset="0"/>
            </a:rPr>
            <a:t> a </a:t>
          </a:r>
          <a:r>
            <a:rPr lang="en-US" sz="1600" i="0" dirty="0" err="1" smtClean="0">
              <a:latin typeface="Times New Roman" panose="02020603050405020304" pitchFamily="18" charset="0"/>
              <a:cs typeface="Times New Roman" panose="02020603050405020304" pitchFamily="18" charset="0"/>
            </a:rPr>
            <a:t>populaţiei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care nu are </a:t>
          </a:r>
          <a:r>
            <a:rPr lang="en-US" sz="1600" i="0" dirty="0" err="1" smtClean="0">
              <a:latin typeface="Times New Roman" panose="02020603050405020304" pitchFamily="18" charset="0"/>
              <a:cs typeface="Times New Roman" panose="02020603050405020304" pitchFamily="18" charset="0"/>
            </a:rPr>
            <a:t>scop</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lucrativ</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urmăreşte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obiective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filantropice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de </a:t>
          </a:r>
          <a:r>
            <a:rPr lang="en-US" sz="1600" i="0" dirty="0" err="1" smtClean="0">
              <a:latin typeface="Times New Roman" panose="02020603050405020304" pitchFamily="18" charset="0"/>
              <a:cs typeface="Times New Roman" panose="02020603050405020304" pitchFamily="18" charset="0"/>
            </a:rPr>
            <a:t>importanţă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socială</a:t>
          </a:r>
          <a:r>
            <a:rPr lang="en-US" sz="1600" i="0" dirty="0" smtClean="0">
              <a:latin typeface="Times New Roman" panose="02020603050405020304" pitchFamily="18" charset="0"/>
              <a:cs typeface="Times New Roman" panose="02020603050405020304" pitchFamily="18" charset="0"/>
            </a:rPr>
            <a:t>.</a:t>
          </a:r>
          <a:endParaRPr lang="ro-RO" sz="1600" i="0" dirty="0" smtClean="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11" custLinFactNeighborY="-2189"/>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295</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Scutirea de taxe</a:t>
          </a:r>
        </a:p>
        <a:p>
          <a:endParaRPr lang="ro-RO" sz="1600" b="1" i="0" u="sng" dirty="0" smtClean="0">
            <a:latin typeface="Times New Roman" panose="02020603050405020304" pitchFamily="18" charset="0"/>
            <a:cs typeface="Times New Roman" panose="02020603050405020304" pitchFamily="18" charset="0"/>
          </a:endParaRPr>
        </a:p>
        <a:p>
          <a:r>
            <a:rPr lang="ro-RO" sz="1600" b="1" i="1" dirty="0" err="1" smtClean="0">
              <a:latin typeface="Times New Roman" panose="02020603050405020304" pitchFamily="18" charset="0"/>
              <a:cs typeface="Times New Roman" panose="02020603050405020304" pitchFamily="18" charset="0"/>
            </a:rPr>
            <a:t>Începînd</a:t>
          </a:r>
          <a:r>
            <a:rPr lang="ro-RO" sz="1600" b="1" i="1" dirty="0" smtClean="0">
              <a:latin typeface="Times New Roman" panose="02020603050405020304" pitchFamily="18" charset="0"/>
              <a:cs typeface="Times New Roman" panose="02020603050405020304" pitchFamily="18" charset="0"/>
            </a:rPr>
            <a:t> cu 01.01.2024</a:t>
          </a:r>
          <a:endParaRPr lang="ru-RU" sz="1600" b="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en-US" sz="1600" i="0" dirty="0" smtClean="0">
              <a:latin typeface="Times New Roman" panose="02020603050405020304" pitchFamily="18" charset="0"/>
              <a:cs typeface="Times New Roman" panose="02020603050405020304" pitchFamily="18" charset="0"/>
            </a:rPr>
            <a:t>(e) </a:t>
          </a:r>
          <a:r>
            <a:rPr lang="en-US" sz="1600" i="0" dirty="0" err="1" smtClean="0">
              <a:latin typeface="Times New Roman" panose="02020603050405020304" pitchFamily="18" charset="0"/>
              <a:cs typeface="Times New Roman" panose="02020603050405020304" pitchFamily="18" charset="0"/>
            </a:rPr>
            <a:t>taxei</a:t>
          </a:r>
          <a:r>
            <a:rPr lang="en-US" sz="1600" i="0" dirty="0" smtClean="0">
              <a:latin typeface="Times New Roman" panose="02020603050405020304" pitchFamily="18" charset="0"/>
              <a:cs typeface="Times New Roman" panose="02020603050405020304" pitchFamily="18" charset="0"/>
            </a:rPr>
            <a:t> de </a:t>
          </a:r>
          <a:r>
            <a:rPr lang="en-US" sz="1600" i="0" dirty="0" err="1" smtClean="0">
              <a:latin typeface="Times New Roman" panose="02020603050405020304" pitchFamily="18" charset="0"/>
              <a:cs typeface="Times New Roman" panose="02020603050405020304" pitchFamily="18" charset="0"/>
            </a:rPr>
            <a:t>plasare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amplasare</a:t>
          </a:r>
          <a:r>
            <a:rPr lang="en-US" sz="1600" i="0" dirty="0" smtClean="0">
              <a:latin typeface="Times New Roman" panose="02020603050405020304" pitchFamily="18" charset="0"/>
              <a:cs typeface="Times New Roman" panose="02020603050405020304" pitchFamily="18" charset="0"/>
            </a:rPr>
            <a:t>) a </a:t>
          </a:r>
          <a:r>
            <a:rPr lang="en-US" sz="1600" i="0" dirty="0" err="1" smtClean="0">
              <a:latin typeface="Times New Roman" panose="02020603050405020304" pitchFamily="18" charset="0"/>
              <a:cs typeface="Times New Roman" panose="02020603050405020304" pitchFamily="18" charset="0"/>
            </a:rPr>
            <a:t>publicităţii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reclamei</a:t>
          </a:r>
          <a:r>
            <a:rPr lang="en-US" sz="1600" i="0" dirty="0" smtClean="0">
              <a:latin typeface="Times New Roman" panose="02020603050405020304" pitchFamily="18" charset="0"/>
              <a:cs typeface="Times New Roman" panose="02020603050405020304" pitchFamily="18" charset="0"/>
            </a:rPr>
            <a:t>) – </a:t>
          </a:r>
          <a:r>
            <a:rPr lang="ro-MD" sz="1600" b="1" i="0" noProof="0" dirty="0" smtClean="0">
              <a:latin typeface="Times New Roman" panose="02020603050405020304" pitchFamily="18" charset="0"/>
              <a:cs typeface="Times New Roman" panose="02020603050405020304" pitchFamily="18" charset="0"/>
            </a:rPr>
            <a:t>difuzorii de mesaje de interes public</a:t>
          </a:r>
          <a:r>
            <a:rPr lang="en-US" sz="1600" i="0" dirty="0" smtClean="0">
              <a:latin typeface="Times New Roman" panose="02020603050405020304" pitchFamily="18" charset="0"/>
              <a:cs typeface="Times New Roman" panose="02020603050405020304" pitchFamily="18" charset="0"/>
            </a:rPr>
            <a:t>;</a:t>
          </a:r>
          <a:endParaRPr lang="ro-RO" sz="1600" i="0" dirty="0" smtClean="0">
            <a:latin typeface="Times New Roman" panose="02020603050405020304" pitchFamily="18" charset="0"/>
            <a:cs typeface="Times New Roman" panose="02020603050405020304" pitchFamily="18" charset="0"/>
          </a:endParaRPr>
        </a:p>
        <a:p>
          <a:pPr algn="just"/>
          <a:endParaRPr lang="ro-RO" sz="1600" b="1" i="0" dirty="0" smtClean="0">
            <a:latin typeface="Times New Roman" panose="02020603050405020304" pitchFamily="18" charset="0"/>
            <a:cs typeface="Times New Roman" panose="02020603050405020304" pitchFamily="18" charset="0"/>
          </a:endParaRPr>
        </a:p>
        <a:p>
          <a:pPr algn="just"/>
          <a:r>
            <a:rPr lang="en-US" sz="1600" b="1" i="0" dirty="0" smtClean="0">
              <a:latin typeface="Times New Roman" panose="02020603050405020304" pitchFamily="18" charset="0"/>
              <a:cs typeface="Times New Roman" panose="02020603050405020304" pitchFamily="18" charset="0"/>
            </a:rPr>
            <a:t>k) </a:t>
          </a:r>
          <a:r>
            <a:rPr lang="en-US" sz="1600" b="1" i="0" dirty="0" err="1" smtClean="0">
              <a:latin typeface="Times New Roman" panose="02020603050405020304" pitchFamily="18" charset="0"/>
              <a:cs typeface="Times New Roman" panose="02020603050405020304" pitchFamily="18" charset="0"/>
            </a:rPr>
            <a:t>taxei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pentru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dispozitivele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publicitare</a:t>
          </a:r>
          <a:r>
            <a:rPr lang="en-US" sz="1600" b="1" i="0" dirty="0" smtClean="0">
              <a:latin typeface="Times New Roman" panose="02020603050405020304" pitchFamily="18" charset="0"/>
              <a:cs typeface="Times New Roman" panose="02020603050405020304" pitchFamily="18" charset="0"/>
            </a:rPr>
            <a:t> – </a:t>
          </a:r>
          <a:r>
            <a:rPr lang="en-US" sz="1600" b="1" i="0" dirty="0" err="1" smtClean="0">
              <a:latin typeface="Times New Roman" panose="02020603050405020304" pitchFamily="18" charset="0"/>
              <a:cs typeface="Times New Roman" panose="02020603050405020304" pitchFamily="18" charset="0"/>
            </a:rPr>
            <a:t>persoanele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juridice</a:t>
          </a:r>
          <a:r>
            <a:rPr lang="en-US" sz="1600" b="1" i="0" dirty="0" smtClean="0">
              <a:latin typeface="Times New Roman" panose="02020603050405020304" pitchFamily="18" charset="0"/>
              <a:cs typeface="Times New Roman" panose="02020603050405020304" pitchFamily="18" charset="0"/>
            </a:rPr>
            <a:t> care </a:t>
          </a:r>
          <a:r>
            <a:rPr lang="en-US" sz="1600" b="1" i="0" dirty="0" err="1" smtClean="0">
              <a:latin typeface="Times New Roman" panose="02020603050405020304" pitchFamily="18" charset="0"/>
              <a:cs typeface="Times New Roman" panose="02020603050405020304" pitchFamily="18" charset="0"/>
            </a:rPr>
            <a:t>deţin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în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posesie</a:t>
          </a:r>
          <a:r>
            <a:rPr lang="en-US" sz="1600" b="1" i="0" dirty="0" smtClean="0">
              <a:latin typeface="Times New Roman" panose="02020603050405020304" pitchFamily="18" charset="0"/>
              <a:cs typeface="Times New Roman" panose="02020603050405020304" pitchFamily="18" charset="0"/>
            </a:rPr>
            <a:t>/</a:t>
          </a:r>
          <a:r>
            <a:rPr lang="en-US" sz="1600" b="1" i="0" dirty="0" err="1" smtClean="0">
              <a:latin typeface="Times New Roman" panose="02020603050405020304" pitchFamily="18" charset="0"/>
              <a:cs typeface="Times New Roman" panose="02020603050405020304" pitchFamily="18" charset="0"/>
            </a:rPr>
            <a:t>folosinţă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sau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sunt</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proprietari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ai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dispozitivelor</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publicitare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producătorii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şi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difuzorii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mesaje</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interes</a:t>
          </a:r>
          <a:r>
            <a:rPr lang="en-US" sz="1600" b="1" i="0" dirty="0" smtClean="0">
              <a:latin typeface="Times New Roman" panose="02020603050405020304" pitchFamily="18" charset="0"/>
              <a:cs typeface="Times New Roman" panose="02020603050405020304" pitchFamily="18" charset="0"/>
            </a:rPr>
            <a:t> public, </a:t>
          </a:r>
          <a:r>
            <a:rPr lang="en-US" sz="1600" b="1" i="0" dirty="0" err="1" smtClean="0">
              <a:latin typeface="Times New Roman" panose="02020603050405020304" pitchFamily="18" charset="0"/>
              <a:cs typeface="Times New Roman" panose="02020603050405020304" pitchFamily="18" charset="0"/>
            </a:rPr>
            <a:t>pentru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perioada</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afişării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mesajului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interes</a:t>
          </a:r>
          <a:r>
            <a:rPr lang="en-US" sz="1600" b="1" i="0" dirty="0" smtClean="0">
              <a:latin typeface="Times New Roman" panose="02020603050405020304" pitchFamily="18" charset="0"/>
              <a:cs typeface="Times New Roman" panose="02020603050405020304" pitchFamily="18" charset="0"/>
            </a:rPr>
            <a:t> public.</a:t>
          </a: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F1933EFC-2FAA-488D-83C1-54324B92A0B8}" srcId="{5F3B8663-E2A7-4723-9A84-C1BB69808E72}" destId="{E491DBFC-14DC-41D0-8B8A-3984A42E9DA7}" srcOrd="0" destOrd="0" parTransId="{52464396-0105-4EA2-984B-A6D6FB9F2E78}" sibTransId="{F4BB5ACA-57B4-4493-B84D-2F38B64FA619}"/>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288</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en-US" sz="1600" b="1" i="0" u="sng" dirty="0" smtClean="0">
              <a:latin typeface="Times New Roman" panose="02020603050405020304" pitchFamily="18" charset="0"/>
              <a:cs typeface="Times New Roman" panose="02020603050405020304" pitchFamily="18" charset="0"/>
            </a:rPr>
            <a:t>No</a:t>
          </a:r>
          <a:r>
            <a:rPr lang="ro-RO" sz="1600" b="1" i="0" u="sng" dirty="0" err="1" smtClean="0">
              <a:latin typeface="Times New Roman" panose="02020603050405020304" pitchFamily="18" charset="0"/>
              <a:cs typeface="Times New Roman" panose="02020603050405020304" pitchFamily="18" charset="0"/>
            </a:rPr>
            <a:t>țiuni</a:t>
          </a:r>
          <a:endParaRPr lang="ro-RO" sz="1600" b="1" i="0" u="sng" dirty="0" smtClean="0">
            <a:latin typeface="Times New Roman" panose="02020603050405020304" pitchFamily="18" charset="0"/>
            <a:cs typeface="Times New Roman" panose="02020603050405020304" pitchFamily="18" charset="0"/>
          </a:endParaRPr>
        </a:p>
        <a:p>
          <a:endParaRPr lang="ro-RO" sz="1600" b="1" i="0" u="sng" dirty="0" smtClean="0">
            <a:latin typeface="Times New Roman" panose="02020603050405020304" pitchFamily="18" charset="0"/>
            <a:cs typeface="Times New Roman" panose="02020603050405020304" pitchFamily="18" charset="0"/>
          </a:endParaRPr>
        </a:p>
        <a:p>
          <a:r>
            <a:rPr lang="ro-RO" sz="1600" b="1" i="0" u="sng" dirty="0" err="1" smtClean="0">
              <a:latin typeface="Times New Roman" panose="02020603050405020304" pitchFamily="18" charset="0"/>
              <a:cs typeface="Times New Roman" panose="02020603050405020304" pitchFamily="18" charset="0"/>
            </a:rPr>
            <a:t>Pînă</a:t>
          </a:r>
          <a:r>
            <a:rPr lang="ro-RO" sz="1600" b="1" i="0" u="sng" dirty="0" smtClean="0">
              <a:latin typeface="Times New Roman" panose="02020603050405020304" pitchFamily="18" charset="0"/>
              <a:cs typeface="Times New Roman" panose="02020603050405020304" pitchFamily="18" charset="0"/>
            </a:rPr>
            <a:t> la 01.01.2024</a:t>
          </a:r>
          <a:endParaRPr lang="ru-RU" sz="16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o-RO" sz="1600" i="0" dirty="0" smtClean="0">
            <a:latin typeface="Times New Roman" panose="02020603050405020304" pitchFamily="18" charset="0"/>
            <a:cs typeface="Times New Roman" panose="02020603050405020304" pitchFamily="18" charset="0"/>
          </a:endParaRPr>
        </a:p>
        <a:p>
          <a:pPr algn="just"/>
          <a:r>
            <a:rPr lang="ro-RO" sz="1600" i="0" dirty="0" smtClean="0">
              <a:latin typeface="Times New Roman" panose="02020603050405020304" pitchFamily="18" charset="0"/>
              <a:cs typeface="Times New Roman" panose="02020603050405020304" pitchFamily="18" charset="0"/>
            </a:rPr>
            <a:t>6) </a:t>
          </a:r>
          <a:r>
            <a:rPr lang="en-US" sz="1600" i="1" dirty="0" err="1" smtClean="0">
              <a:latin typeface="Times New Roman" panose="02020603050405020304" pitchFamily="18" charset="0"/>
              <a:cs typeface="Times New Roman" panose="02020603050405020304" pitchFamily="18" charset="0"/>
            </a:rPr>
            <a:t>Producător</a:t>
          </a:r>
          <a:r>
            <a:rPr lang="en-US" sz="1600" i="1" dirty="0" smtClean="0">
              <a:latin typeface="Times New Roman" panose="02020603050405020304" pitchFamily="18" charset="0"/>
              <a:cs typeface="Times New Roman" panose="02020603050405020304" pitchFamily="18" charset="0"/>
            </a:rPr>
            <a:t> de </a:t>
          </a:r>
          <a:r>
            <a:rPr lang="en-US" sz="1600" i="1" dirty="0" err="1" smtClean="0">
              <a:latin typeface="Times New Roman" panose="02020603050405020304" pitchFamily="18" charset="0"/>
              <a:cs typeface="Times New Roman" panose="02020603050405020304" pitchFamily="18" charset="0"/>
            </a:rPr>
            <a:t>publicitate</a:t>
          </a:r>
          <a:r>
            <a:rPr lang="en-US" sz="1600" i="1" dirty="0" smtClean="0">
              <a:latin typeface="Times New Roman" panose="02020603050405020304" pitchFamily="18" charset="0"/>
              <a:cs typeface="Times New Roman" panose="02020603050405020304" pitchFamily="18" charset="0"/>
            </a:rPr>
            <a:t> </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persoană</a:t>
          </a:r>
          <a:r>
            <a:rPr lang="en-US" sz="1600" i="0" dirty="0" smtClean="0">
              <a:latin typeface="Times New Roman" panose="02020603050405020304" pitchFamily="18" charset="0"/>
              <a:cs typeface="Times New Roman" panose="02020603050405020304" pitchFamily="18" charset="0"/>
            </a:rPr>
            <a:t> care </a:t>
          </a:r>
          <a:r>
            <a:rPr lang="en-US" sz="1600" i="0" dirty="0" err="1" smtClean="0">
              <a:latin typeface="Times New Roman" panose="02020603050405020304" pitchFamily="18" charset="0"/>
              <a:cs typeface="Times New Roman" panose="02020603050405020304" pitchFamily="18" charset="0"/>
            </a:rPr>
            <a:t>conferă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informaţiei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publicitare</a:t>
          </a:r>
          <a:r>
            <a:rPr lang="en-US" sz="1600" i="0" dirty="0" smtClean="0">
              <a:latin typeface="Times New Roman" panose="02020603050405020304" pitchFamily="18" charset="0"/>
              <a:cs typeface="Times New Roman" panose="02020603050405020304" pitchFamily="18" charset="0"/>
            </a:rPr>
            <a:t> forma </a:t>
          </a:r>
          <a:r>
            <a:rPr lang="en-US" sz="1600" i="0" dirty="0" err="1" smtClean="0">
              <a:latin typeface="Times New Roman" panose="02020603050405020304" pitchFamily="18" charset="0"/>
              <a:cs typeface="Times New Roman" panose="02020603050405020304" pitchFamily="18" charset="0"/>
            </a:rPr>
            <a:t>necesară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plasării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difuzării</a:t>
          </a:r>
          <a:r>
            <a:rPr lang="en-US" sz="1600" i="0" dirty="0" smtClean="0">
              <a:latin typeface="Times New Roman" panose="02020603050405020304" pitchFamily="18" charset="0"/>
              <a:cs typeface="Times New Roman" panose="02020603050405020304" pitchFamily="18" charset="0"/>
            </a:rPr>
            <a:t>.</a:t>
          </a:r>
          <a:endParaRPr lang="ru-RU" sz="1600" i="0" dirty="0" smtClean="0">
            <a:latin typeface="Times New Roman" panose="02020603050405020304" pitchFamily="18" charset="0"/>
            <a:cs typeface="Times New Roman" panose="02020603050405020304" pitchFamily="18" charset="0"/>
          </a:endParaRPr>
        </a:p>
        <a:p>
          <a:pPr algn="just"/>
          <a:r>
            <a:rPr lang="en-US" sz="1600" i="0" dirty="0" smtClean="0">
              <a:latin typeface="Times New Roman" panose="02020603050405020304" pitchFamily="18" charset="0"/>
              <a:cs typeface="Times New Roman" panose="02020603050405020304" pitchFamily="18" charset="0"/>
            </a:rPr>
            <a:t>7) </a:t>
          </a:r>
          <a:r>
            <a:rPr lang="en-US" sz="1600" i="1" dirty="0" err="1" smtClean="0">
              <a:latin typeface="Times New Roman" panose="02020603050405020304" pitchFamily="18" charset="0"/>
              <a:cs typeface="Times New Roman" panose="02020603050405020304" pitchFamily="18" charset="0"/>
            </a:rPr>
            <a:t>Difuzor</a:t>
          </a:r>
          <a:r>
            <a:rPr lang="en-US" sz="1600" i="1" dirty="0" smtClean="0">
              <a:latin typeface="Times New Roman" panose="02020603050405020304" pitchFamily="18" charset="0"/>
              <a:cs typeface="Times New Roman" panose="02020603050405020304" pitchFamily="18" charset="0"/>
            </a:rPr>
            <a:t> de </a:t>
          </a:r>
          <a:r>
            <a:rPr lang="en-US" sz="1600" i="1" dirty="0" err="1" smtClean="0">
              <a:latin typeface="Times New Roman" panose="02020603050405020304" pitchFamily="18" charset="0"/>
              <a:cs typeface="Times New Roman" panose="02020603050405020304" pitchFamily="18" charset="0"/>
            </a:rPr>
            <a:t>publicitate</a:t>
          </a:r>
          <a:r>
            <a:rPr lang="en-US" sz="1600" i="1" dirty="0" smtClean="0">
              <a:latin typeface="Times New Roman" panose="02020603050405020304" pitchFamily="18" charset="0"/>
              <a:cs typeface="Times New Roman" panose="02020603050405020304" pitchFamily="18" charset="0"/>
            </a:rPr>
            <a:t> </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persoană</a:t>
          </a:r>
          <a:r>
            <a:rPr lang="en-US" sz="1600" i="0" dirty="0" smtClean="0">
              <a:latin typeface="Times New Roman" panose="02020603050405020304" pitchFamily="18" charset="0"/>
              <a:cs typeface="Times New Roman" panose="02020603050405020304" pitchFamily="18" charset="0"/>
            </a:rPr>
            <a:t> care </a:t>
          </a:r>
          <a:r>
            <a:rPr lang="en-US" sz="1600" i="0" dirty="0" err="1" smtClean="0">
              <a:latin typeface="Times New Roman" panose="02020603050405020304" pitchFamily="18" charset="0"/>
              <a:cs typeface="Times New Roman" panose="02020603050405020304" pitchFamily="18" charset="0"/>
            </a:rPr>
            <a:t>asigură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plasarea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difuzarea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publicităţii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orice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mijloc</a:t>
          </a:r>
          <a:r>
            <a:rPr lang="en-US" sz="1600" i="0" dirty="0" smtClean="0">
              <a:latin typeface="Times New Roman" panose="02020603050405020304" pitchFamily="18" charset="0"/>
              <a:cs typeface="Times New Roman" panose="02020603050405020304" pitchFamily="18" charset="0"/>
            </a:rPr>
            <a:t> de </a:t>
          </a:r>
          <a:r>
            <a:rPr lang="en-US" sz="1600" i="0" dirty="0" err="1" smtClean="0">
              <a:latin typeface="Times New Roman" panose="02020603050405020304" pitchFamily="18" charset="0"/>
              <a:cs typeface="Times New Roman" panose="02020603050405020304" pitchFamily="18" charset="0"/>
            </a:rPr>
            <a:t>informare</a:t>
          </a:r>
          <a:r>
            <a:rPr lang="en-US" sz="1600" i="0" dirty="0" smtClean="0">
              <a:latin typeface="Times New Roman" panose="02020603050405020304" pitchFamily="18" charset="0"/>
              <a:cs typeface="Times New Roman" panose="02020603050405020304" pitchFamily="18" charset="0"/>
            </a:rPr>
            <a:t>.</a:t>
          </a:r>
          <a:endParaRPr lang="ro-RO" sz="1600" i="0" dirty="0" smtClean="0">
            <a:latin typeface="Times New Roman" panose="02020603050405020304" pitchFamily="18" charset="0"/>
            <a:cs typeface="Times New Roman" panose="02020603050405020304" pitchFamily="18" charset="0"/>
          </a:endParaRPr>
        </a:p>
        <a:p>
          <a:pPr algn="just"/>
          <a:r>
            <a:rPr lang="ro-RO" sz="1600" i="0" dirty="0" smtClean="0">
              <a:latin typeface="Times New Roman" panose="02020603050405020304" pitchFamily="18" charset="0"/>
              <a:cs typeface="Times New Roman" panose="02020603050405020304" pitchFamily="18" charset="0"/>
            </a:rPr>
            <a:t>9) </a:t>
          </a:r>
          <a:r>
            <a:rPr lang="en-US" sz="1600" i="1" dirty="0" err="1" smtClean="0">
              <a:latin typeface="Times New Roman" panose="02020603050405020304" pitchFamily="18" charset="0"/>
              <a:cs typeface="Times New Roman" panose="02020603050405020304" pitchFamily="18" charset="0"/>
            </a:rPr>
            <a:t>Publicitate</a:t>
          </a:r>
          <a:r>
            <a:rPr lang="en-US" sz="1600" i="1" dirty="0" smtClean="0">
              <a:latin typeface="Times New Roman" panose="02020603050405020304" pitchFamily="18" charset="0"/>
              <a:cs typeface="Times New Roman" panose="02020603050405020304" pitchFamily="18" charset="0"/>
            </a:rPr>
            <a:t> </a:t>
          </a:r>
          <a:r>
            <a:rPr lang="en-US" sz="1600" i="1" dirty="0" err="1" smtClean="0">
              <a:latin typeface="Times New Roman" panose="02020603050405020304" pitchFamily="18" charset="0"/>
              <a:cs typeface="Times New Roman" panose="02020603050405020304" pitchFamily="18" charset="0"/>
            </a:rPr>
            <a:t>socială</a:t>
          </a:r>
          <a:r>
            <a:rPr lang="en-US" sz="1600" i="1" dirty="0" smtClean="0">
              <a:latin typeface="Times New Roman" panose="02020603050405020304" pitchFamily="18" charset="0"/>
              <a:cs typeface="Times New Roman" panose="02020603050405020304" pitchFamily="18" charset="0"/>
            </a:rPr>
            <a:t> </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publicitate</a:t>
          </a:r>
          <a:r>
            <a:rPr lang="en-US" sz="1600" i="0" dirty="0" smtClean="0">
              <a:latin typeface="Times New Roman" panose="02020603050405020304" pitchFamily="18" charset="0"/>
              <a:cs typeface="Times New Roman" panose="02020603050405020304" pitchFamily="18" charset="0"/>
            </a:rPr>
            <a:t> care </a:t>
          </a:r>
          <a:r>
            <a:rPr lang="en-US" sz="1600" i="0" dirty="0" err="1" smtClean="0">
              <a:latin typeface="Times New Roman" panose="02020603050405020304" pitchFamily="18" charset="0"/>
              <a:cs typeface="Times New Roman" panose="02020603050405020304" pitchFamily="18" charset="0"/>
            </a:rPr>
            <a:t>reprezintă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interesele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societăţii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ale </a:t>
          </a:r>
          <a:r>
            <a:rPr lang="en-US" sz="1600" i="0" dirty="0" err="1" smtClean="0">
              <a:latin typeface="Times New Roman" panose="02020603050405020304" pitchFamily="18" charset="0"/>
              <a:cs typeface="Times New Roman" panose="02020603050405020304" pitchFamily="18" charset="0"/>
            </a:rPr>
            <a:t>statului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în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propagarea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unui</a:t>
          </a:r>
          <a:r>
            <a:rPr lang="en-US" sz="1600" i="0" dirty="0" smtClean="0">
              <a:latin typeface="Times New Roman" panose="02020603050405020304" pitchFamily="18" charset="0"/>
              <a:cs typeface="Times New Roman" panose="02020603050405020304" pitchFamily="18" charset="0"/>
            </a:rPr>
            <a:t> mod de </a:t>
          </a:r>
          <a:r>
            <a:rPr lang="en-US" sz="1600" i="0" dirty="0" err="1" smtClean="0">
              <a:latin typeface="Times New Roman" panose="02020603050405020304" pitchFamily="18" charset="0"/>
              <a:cs typeface="Times New Roman" panose="02020603050405020304" pitchFamily="18" charset="0"/>
            </a:rPr>
            <a:t>viaţă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sănătos</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ocrotirea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sănătăţii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protecţia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mediului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înconjurător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păstrarea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integrităţii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resurselor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energetice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protecţia</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socială</a:t>
          </a:r>
          <a:r>
            <a:rPr lang="en-US" sz="1600" i="0" dirty="0" smtClean="0">
              <a:latin typeface="Times New Roman" panose="02020603050405020304" pitchFamily="18" charset="0"/>
              <a:cs typeface="Times New Roman" panose="02020603050405020304" pitchFamily="18" charset="0"/>
            </a:rPr>
            <a:t> a </a:t>
          </a:r>
          <a:r>
            <a:rPr lang="en-US" sz="1600" i="0" dirty="0" err="1" smtClean="0">
              <a:latin typeface="Times New Roman" panose="02020603050405020304" pitchFamily="18" charset="0"/>
              <a:cs typeface="Times New Roman" panose="02020603050405020304" pitchFamily="18" charset="0"/>
            </a:rPr>
            <a:t>populaţiei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care nu are </a:t>
          </a:r>
          <a:r>
            <a:rPr lang="en-US" sz="1600" i="0" dirty="0" err="1" smtClean="0">
              <a:latin typeface="Times New Roman" panose="02020603050405020304" pitchFamily="18" charset="0"/>
              <a:cs typeface="Times New Roman" panose="02020603050405020304" pitchFamily="18" charset="0"/>
            </a:rPr>
            <a:t>scop</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lucrativ</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urmăreşte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obiective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filantropice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 de </a:t>
          </a:r>
          <a:r>
            <a:rPr lang="en-US" sz="1600" i="0" dirty="0" err="1" smtClean="0">
              <a:latin typeface="Times New Roman" panose="02020603050405020304" pitchFamily="18" charset="0"/>
              <a:cs typeface="Times New Roman" panose="02020603050405020304" pitchFamily="18" charset="0"/>
            </a:rPr>
            <a:t>importanţă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socială</a:t>
          </a:r>
          <a:r>
            <a:rPr lang="en-US" sz="1600" i="0" dirty="0" smtClean="0">
              <a:latin typeface="Times New Roman" panose="02020603050405020304" pitchFamily="18" charset="0"/>
              <a:cs typeface="Times New Roman" panose="02020603050405020304" pitchFamily="18" charset="0"/>
            </a:rPr>
            <a:t>.</a:t>
          </a:r>
          <a:endParaRPr lang="ro-RO" sz="1600" i="0" dirty="0" smtClean="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11" custLinFactNeighborY="-2189"/>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288</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Noțiuni</a:t>
          </a:r>
        </a:p>
        <a:p>
          <a:endParaRPr lang="ro-RO" sz="1600" b="1" i="0" u="sng" dirty="0" smtClean="0">
            <a:latin typeface="Times New Roman" panose="02020603050405020304" pitchFamily="18" charset="0"/>
            <a:cs typeface="Times New Roman" panose="02020603050405020304" pitchFamily="18" charset="0"/>
          </a:endParaRPr>
        </a:p>
        <a:p>
          <a:r>
            <a:rPr lang="ro-RO" sz="1600" b="1" i="0" u="sng" dirty="0" err="1" smtClean="0">
              <a:latin typeface="Times New Roman" panose="02020603050405020304" pitchFamily="18" charset="0"/>
              <a:cs typeface="Times New Roman" panose="02020603050405020304" pitchFamily="18" charset="0"/>
            </a:rPr>
            <a:t>Incepînd</a:t>
          </a:r>
          <a:r>
            <a:rPr lang="ro-RO" sz="1600" b="1" i="0" u="sng" dirty="0" smtClean="0">
              <a:latin typeface="Times New Roman" panose="02020603050405020304" pitchFamily="18" charset="0"/>
              <a:cs typeface="Times New Roman" panose="02020603050405020304" pitchFamily="18" charset="0"/>
            </a:rPr>
            <a:t> cu 01.01.2024</a:t>
          </a:r>
          <a:endParaRPr lang="ro-RO" sz="1400" b="1" i="0" u="sng" dirty="0" smtClean="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en-US" sz="1600" b="1" i="0" dirty="0" smtClean="0">
              <a:latin typeface="Times New Roman" panose="02020603050405020304" pitchFamily="18" charset="0"/>
              <a:cs typeface="Times New Roman" panose="02020603050405020304" pitchFamily="18" charset="0"/>
            </a:rPr>
            <a:t>6) </a:t>
          </a:r>
          <a:r>
            <a:rPr lang="en-US" sz="1600" b="1" i="1" dirty="0" err="1" smtClean="0">
              <a:latin typeface="Times New Roman" panose="02020603050405020304" pitchFamily="18" charset="0"/>
              <a:cs typeface="Times New Roman" panose="02020603050405020304" pitchFamily="18" charset="0"/>
            </a:rPr>
            <a:t>Producător</a:t>
          </a:r>
          <a:r>
            <a:rPr lang="en-US" sz="1600" b="1" i="1" dirty="0" smtClean="0">
              <a:latin typeface="Times New Roman" panose="02020603050405020304" pitchFamily="18" charset="0"/>
              <a:cs typeface="Times New Roman" panose="02020603050405020304" pitchFamily="18" charset="0"/>
            </a:rPr>
            <a:t> de </a:t>
          </a:r>
          <a:r>
            <a:rPr lang="en-US" sz="1600" b="1" i="1" dirty="0" err="1" smtClean="0">
              <a:latin typeface="Times New Roman" panose="02020603050405020304" pitchFamily="18" charset="0"/>
              <a:cs typeface="Times New Roman" panose="02020603050405020304" pitchFamily="18" charset="0"/>
            </a:rPr>
            <a:t>publicitate</a:t>
          </a:r>
          <a:r>
            <a:rPr lang="en-US" sz="1600" b="1" i="1" dirty="0" smtClean="0">
              <a:latin typeface="Times New Roman" panose="02020603050405020304" pitchFamily="18" charset="0"/>
              <a:cs typeface="Times New Roman" panose="02020603050405020304" pitchFamily="18" charset="0"/>
            </a:rPr>
            <a:t> </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persoană</a:t>
          </a:r>
          <a:r>
            <a:rPr lang="en-US" sz="1600" b="1" i="0" dirty="0" smtClean="0">
              <a:latin typeface="Times New Roman" panose="02020603050405020304" pitchFamily="18" charset="0"/>
              <a:cs typeface="Times New Roman" panose="02020603050405020304" pitchFamily="18" charset="0"/>
            </a:rPr>
            <a:t> care </a:t>
          </a:r>
          <a:r>
            <a:rPr lang="en-US" sz="1600" b="1" i="0" dirty="0" err="1" smtClean="0">
              <a:latin typeface="Times New Roman" panose="02020603050405020304" pitchFamily="18" charset="0"/>
              <a:cs typeface="Times New Roman" panose="02020603050405020304" pitchFamily="18" charset="0"/>
            </a:rPr>
            <a:t>conferă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publicităţii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în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totalitate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sau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în</a:t>
          </a:r>
          <a:r>
            <a:rPr lang="en-US" sz="1600" b="1" i="0" dirty="0" smtClean="0">
              <a:latin typeface="Times New Roman" panose="02020603050405020304" pitchFamily="18" charset="0"/>
              <a:cs typeface="Times New Roman" panose="02020603050405020304" pitchFamily="18" charset="0"/>
            </a:rPr>
            <a:t> parte, forma </a:t>
          </a:r>
          <a:r>
            <a:rPr lang="en-US" sz="1600" b="1" i="0" dirty="0" err="1" smtClean="0">
              <a:latin typeface="Times New Roman" panose="02020603050405020304" pitchFamily="18" charset="0"/>
              <a:cs typeface="Times New Roman" panose="02020603050405020304" pitchFamily="18" charset="0"/>
            </a:rPr>
            <a:t>finală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necesară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pentru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difuzare</a:t>
          </a:r>
          <a:r>
            <a:rPr lang="en-US" sz="1600" b="1" i="0" dirty="0" smtClean="0">
              <a:latin typeface="Times New Roman" panose="02020603050405020304" pitchFamily="18" charset="0"/>
              <a:cs typeface="Times New Roman" panose="02020603050405020304" pitchFamily="18" charset="0"/>
            </a:rPr>
            <a:t>.</a:t>
          </a:r>
          <a:endParaRPr lang="ru-RU" sz="1600" b="1" i="0" dirty="0" smtClean="0">
            <a:latin typeface="Times New Roman" panose="02020603050405020304" pitchFamily="18" charset="0"/>
            <a:cs typeface="Times New Roman" panose="02020603050405020304" pitchFamily="18" charset="0"/>
          </a:endParaRPr>
        </a:p>
        <a:p>
          <a:pPr algn="just"/>
          <a:r>
            <a:rPr lang="en-US" sz="1600" b="1" i="0" dirty="0" smtClean="0">
              <a:latin typeface="Times New Roman" panose="02020603050405020304" pitchFamily="18" charset="0"/>
              <a:cs typeface="Times New Roman" panose="02020603050405020304" pitchFamily="18" charset="0"/>
            </a:rPr>
            <a:t>7) </a:t>
          </a:r>
          <a:r>
            <a:rPr lang="en-US" sz="1600" b="1" i="1" dirty="0" err="1" smtClean="0">
              <a:latin typeface="Times New Roman" panose="02020603050405020304" pitchFamily="18" charset="0"/>
              <a:cs typeface="Times New Roman" panose="02020603050405020304" pitchFamily="18" charset="0"/>
            </a:rPr>
            <a:t>Difuzor</a:t>
          </a:r>
          <a:r>
            <a:rPr lang="en-US" sz="1600" b="1" i="1" dirty="0" smtClean="0">
              <a:latin typeface="Times New Roman" panose="02020603050405020304" pitchFamily="18" charset="0"/>
              <a:cs typeface="Times New Roman" panose="02020603050405020304" pitchFamily="18" charset="0"/>
            </a:rPr>
            <a:t> de </a:t>
          </a:r>
          <a:r>
            <a:rPr lang="en-US" sz="1600" b="1" i="1" dirty="0" err="1" smtClean="0">
              <a:latin typeface="Times New Roman" panose="02020603050405020304" pitchFamily="18" charset="0"/>
              <a:cs typeface="Times New Roman" panose="02020603050405020304" pitchFamily="18" charset="0"/>
            </a:rPr>
            <a:t>publicitate</a:t>
          </a:r>
          <a:r>
            <a:rPr lang="en-US" sz="1600" b="1" i="1" dirty="0" smtClean="0">
              <a:latin typeface="Times New Roman" panose="02020603050405020304" pitchFamily="18" charset="0"/>
              <a:cs typeface="Times New Roman" panose="02020603050405020304" pitchFamily="18" charset="0"/>
            </a:rPr>
            <a:t> </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orice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persoană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inclusiv</a:t>
          </a:r>
          <a:r>
            <a:rPr lang="en-US" sz="1600" b="1" i="0" dirty="0" smtClean="0">
              <a:latin typeface="Times New Roman" panose="02020603050405020304" pitchFamily="18" charset="0"/>
              <a:cs typeface="Times New Roman" panose="02020603050405020304" pitchFamily="18" charset="0"/>
            </a:rPr>
            <a:t> mass-media, care </a:t>
          </a:r>
          <a:r>
            <a:rPr lang="en-US" sz="1600" b="1" i="0" dirty="0" err="1" smtClean="0">
              <a:latin typeface="Times New Roman" panose="02020603050405020304" pitchFamily="18" charset="0"/>
              <a:cs typeface="Times New Roman" panose="02020603050405020304" pitchFamily="18" charset="0"/>
            </a:rPr>
            <a:t>difuzează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publicitate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către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consumatorii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publicitate</a:t>
          </a:r>
          <a:r>
            <a:rPr lang="en-US" sz="1600" b="1" i="0" dirty="0" smtClean="0">
              <a:latin typeface="Times New Roman" panose="02020603050405020304" pitchFamily="18" charset="0"/>
              <a:cs typeface="Times New Roman" panose="02020603050405020304" pitchFamily="18" charset="0"/>
            </a:rPr>
            <a:t>.</a:t>
          </a:r>
          <a:endParaRPr lang="ru-RU" sz="1600" b="1" i="0" dirty="0" smtClean="0">
            <a:latin typeface="Times New Roman" panose="02020603050405020304" pitchFamily="18" charset="0"/>
            <a:cs typeface="Times New Roman" panose="02020603050405020304" pitchFamily="18" charset="0"/>
          </a:endParaRPr>
        </a:p>
        <a:p>
          <a:pPr algn="just"/>
          <a:r>
            <a:rPr lang="en-US" sz="1600" b="1" i="0" dirty="0" smtClean="0">
              <a:latin typeface="Times New Roman" panose="02020603050405020304" pitchFamily="18" charset="0"/>
              <a:cs typeface="Times New Roman" panose="02020603050405020304" pitchFamily="18" charset="0"/>
            </a:rPr>
            <a:t>9) </a:t>
          </a:r>
          <a:r>
            <a:rPr lang="en-US" sz="1600" b="1" i="1" dirty="0" err="1" smtClean="0">
              <a:latin typeface="Times New Roman" panose="02020603050405020304" pitchFamily="18" charset="0"/>
              <a:cs typeface="Times New Roman" panose="02020603050405020304" pitchFamily="18" charset="0"/>
            </a:rPr>
            <a:t>Mesaj</a:t>
          </a:r>
          <a:r>
            <a:rPr lang="en-US" sz="1600" b="1" i="1" dirty="0" smtClean="0">
              <a:latin typeface="Times New Roman" panose="02020603050405020304" pitchFamily="18" charset="0"/>
              <a:cs typeface="Times New Roman" panose="02020603050405020304" pitchFamily="18" charset="0"/>
            </a:rPr>
            <a:t> de </a:t>
          </a:r>
          <a:r>
            <a:rPr lang="en-US" sz="1600" b="1" i="1" dirty="0" err="1" smtClean="0">
              <a:latin typeface="Times New Roman" panose="02020603050405020304" pitchFamily="18" charset="0"/>
              <a:cs typeface="Times New Roman" panose="02020603050405020304" pitchFamily="18" charset="0"/>
            </a:rPr>
            <a:t>interes</a:t>
          </a:r>
          <a:r>
            <a:rPr lang="en-US" sz="1600" b="1" i="1" dirty="0" smtClean="0">
              <a:latin typeface="Times New Roman" panose="02020603050405020304" pitchFamily="18" charset="0"/>
              <a:cs typeface="Times New Roman" panose="02020603050405020304" pitchFamily="18" charset="0"/>
            </a:rPr>
            <a:t> public </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publicitate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ce</a:t>
          </a:r>
          <a:r>
            <a:rPr lang="en-US" sz="1600" b="1" i="0" dirty="0" smtClean="0">
              <a:latin typeface="Times New Roman" panose="02020603050405020304" pitchFamily="18" charset="0"/>
              <a:cs typeface="Times New Roman" panose="02020603050405020304" pitchFamily="18" charset="0"/>
            </a:rPr>
            <a:t> are ca </a:t>
          </a:r>
          <a:r>
            <a:rPr lang="en-US" sz="1600" b="1" i="0" dirty="0" err="1" smtClean="0">
              <a:latin typeface="Times New Roman" panose="02020603050405020304" pitchFamily="18" charset="0"/>
              <a:cs typeface="Times New Roman" panose="02020603050405020304" pitchFamily="18" charset="0"/>
            </a:rPr>
            <a:t>obiect</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promovarea</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unor</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valori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idei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şi</a:t>
          </a:r>
          <a:r>
            <a:rPr lang="en-US" sz="1600" b="1" i="0" dirty="0" smtClean="0">
              <a:latin typeface="Times New Roman" panose="02020603050405020304" pitchFamily="18" charset="0"/>
              <a:cs typeface="Times New Roman" panose="02020603050405020304" pitchFamily="18" charset="0"/>
            </a:rPr>
            <a:t>/</a:t>
          </a:r>
          <a:r>
            <a:rPr lang="en-US" sz="1600" b="1" i="0" dirty="0" err="1" smtClean="0">
              <a:latin typeface="Times New Roman" panose="02020603050405020304" pitchFamily="18" charset="0"/>
              <a:cs typeface="Times New Roman" panose="02020603050405020304" pitchFamily="18" charset="0"/>
            </a:rPr>
            <a:t>sau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scopuri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interes</a:t>
          </a:r>
          <a:r>
            <a:rPr lang="en-US" sz="1600" b="1" i="0" dirty="0" smtClean="0">
              <a:latin typeface="Times New Roman" panose="02020603050405020304" pitchFamily="18" charset="0"/>
              <a:cs typeface="Times New Roman" panose="02020603050405020304" pitchFamily="18" charset="0"/>
            </a:rPr>
            <a:t> public </a:t>
          </a:r>
          <a:r>
            <a:rPr lang="en-US" sz="1600" b="1" i="0" dirty="0" err="1" smtClean="0">
              <a:latin typeface="Times New Roman" panose="02020603050405020304" pitchFamily="18" charset="0"/>
              <a:cs typeface="Times New Roman" panose="02020603050405020304" pitchFamily="18" charset="0"/>
            </a:rPr>
            <a:t>ori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comunitar</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difuzată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în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vederea</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creşterii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gradului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conştientizare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schimbării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atitudinii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şi</a:t>
          </a:r>
          <a:r>
            <a:rPr lang="en-US" sz="1600" b="1" i="0" dirty="0" smtClean="0">
              <a:latin typeface="Times New Roman" panose="02020603050405020304" pitchFamily="18" charset="0"/>
              <a:cs typeface="Times New Roman" panose="02020603050405020304" pitchFamily="18" charset="0"/>
            </a:rPr>
            <a:t> a </a:t>
          </a:r>
          <a:r>
            <a:rPr lang="en-US" sz="1600" b="1" i="0" dirty="0" err="1" smtClean="0">
              <a:latin typeface="Times New Roman" panose="02020603050405020304" pitchFamily="18" charset="0"/>
              <a:cs typeface="Times New Roman" panose="02020603050405020304" pitchFamily="18" charset="0"/>
            </a:rPr>
            <a:t>comportamentului</a:t>
          </a:r>
          <a:r>
            <a:rPr lang="en-US" sz="1600" b="1" i="0" dirty="0" smtClean="0">
              <a:latin typeface="Times New Roman" panose="02020603050405020304" pitchFamily="18" charset="0"/>
              <a:cs typeface="Times New Roman" panose="02020603050405020304" pitchFamily="18" charset="0"/>
            </a:rPr>
            <a:t> social, </a:t>
          </a:r>
          <a:r>
            <a:rPr lang="en-US" sz="1600" b="1" i="0" dirty="0" err="1" smtClean="0">
              <a:latin typeface="Times New Roman" panose="02020603050405020304" pitchFamily="18" charset="0"/>
              <a:cs typeface="Times New Roman" panose="02020603050405020304" pitchFamily="18" charset="0"/>
            </a:rPr>
            <a:t>prevenirii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şi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contracarării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viciilor</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sociale</a:t>
          </a:r>
          <a:r>
            <a:rPr lang="en-US" sz="1600" b="1" i="0" dirty="0" smtClean="0">
              <a:latin typeface="Times New Roman" panose="02020603050405020304" pitchFamily="18" charset="0"/>
              <a:cs typeface="Times New Roman" panose="02020603050405020304" pitchFamily="18" charset="0"/>
            </a:rPr>
            <a:t>.</a:t>
          </a:r>
          <a:endParaRPr lang="ru-RU" sz="1400" b="1" i="1" dirty="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10322" custLinFactNeighborY="-2189"/>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F1933EFC-2FAA-488D-83C1-54324B92A0B8}" srcId="{5F3B8663-E2A7-4723-9A84-C1BB69808E72}" destId="{E491DBFC-14DC-41D0-8B8A-3984A42E9DA7}" srcOrd="0" destOrd="0" parTransId="{52464396-0105-4EA2-984B-A6D6FB9F2E78}" sibTransId="{F4BB5ACA-57B4-4493-B84D-2F38B64FA619}"/>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Anexa la titlul VII al Codului fiscal</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Baza impozabilă</a:t>
          </a:r>
        </a:p>
        <a:p>
          <a:r>
            <a:rPr lang="ro-RO" sz="1600" b="1" i="0" u="sng" dirty="0" err="1" smtClean="0">
              <a:latin typeface="Times New Roman" panose="02020603050405020304" pitchFamily="18" charset="0"/>
              <a:cs typeface="Times New Roman" panose="02020603050405020304" pitchFamily="18" charset="0"/>
            </a:rPr>
            <a:t>Pînă</a:t>
          </a:r>
          <a:r>
            <a:rPr lang="ro-RO" sz="1600" b="1" i="0" u="sng" dirty="0" smtClean="0">
              <a:latin typeface="Times New Roman" panose="02020603050405020304" pitchFamily="18" charset="0"/>
              <a:cs typeface="Times New Roman" panose="02020603050405020304" pitchFamily="18" charset="0"/>
            </a:rPr>
            <a:t> la 01.01.2024</a:t>
          </a:r>
          <a:endParaRPr lang="ru-RU" sz="16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o-RO" sz="1600" i="0" dirty="0" smtClean="0">
            <a:latin typeface="Times New Roman" panose="02020603050405020304" pitchFamily="18" charset="0"/>
            <a:cs typeface="Times New Roman" panose="02020603050405020304" pitchFamily="18" charset="0"/>
          </a:endParaRPr>
        </a:p>
        <a:p>
          <a:pPr algn="just"/>
          <a:r>
            <a:rPr lang="ro-RO" sz="1600" i="0" dirty="0" smtClean="0">
              <a:latin typeface="Times New Roman" panose="02020603050405020304" pitchFamily="18" charset="0"/>
              <a:cs typeface="Times New Roman" panose="02020603050405020304" pitchFamily="18" charset="0"/>
            </a:rPr>
            <a:t>Baza impozabilă </a:t>
          </a:r>
          <a:r>
            <a:rPr lang="en-US" sz="1600" i="0" dirty="0" err="1" smtClean="0">
              <a:latin typeface="Times New Roman" panose="02020603050405020304" pitchFamily="18" charset="0"/>
              <a:cs typeface="Times New Roman" panose="02020603050405020304" pitchFamily="18" charset="0"/>
            </a:rPr>
            <a:t>constituie</a:t>
          </a:r>
          <a:r>
            <a:rPr lang="ro-RO" sz="1600" i="0" dirty="0" smtClean="0">
              <a:latin typeface="Times New Roman" panose="02020603050405020304" pitchFamily="18" charset="0"/>
              <a:cs typeface="Times New Roman" panose="02020603050405020304" pitchFamily="18" charset="0"/>
            </a:rPr>
            <a:t> suprafața feței (fețelor) dispozitivului publicitar</a:t>
          </a:r>
        </a:p>
        <a:p>
          <a:pPr algn="just"/>
          <a:endParaRPr lang="en-US" sz="28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885"/>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3E6A0A15-A3ED-4AA4-B0E3-4F2AFA4E97E2}" type="presOf" srcId="{5F3B8663-E2A7-4723-9A84-C1BB69808E72}" destId="{6BAFA72D-061B-4CB8-8F13-AA7160269D9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Anexa la titlul VII al Codului fiscal</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Baza impozabilă</a:t>
          </a:r>
        </a:p>
        <a:p>
          <a:r>
            <a:rPr lang="ro-RO" sz="1600" b="1" i="0" u="sng" dirty="0" err="1" smtClean="0">
              <a:latin typeface="Times New Roman" panose="02020603050405020304" pitchFamily="18" charset="0"/>
              <a:cs typeface="Times New Roman" panose="02020603050405020304" pitchFamily="18" charset="0"/>
            </a:rPr>
            <a:t>Începînd</a:t>
          </a:r>
          <a:r>
            <a:rPr lang="ro-RO" sz="1600" b="1" i="0" u="sng" dirty="0" smtClean="0">
              <a:latin typeface="Times New Roman" panose="02020603050405020304" pitchFamily="18" charset="0"/>
              <a:cs typeface="Times New Roman" panose="02020603050405020304" pitchFamily="18" charset="0"/>
            </a:rPr>
            <a:t> cu 01.01.2024</a:t>
          </a:r>
          <a:endParaRPr lang="ru-RU" sz="1600" b="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ro-RO" sz="1600" i="0" dirty="0" smtClean="0">
              <a:latin typeface="Times New Roman" panose="02020603050405020304" pitchFamily="18" charset="0"/>
              <a:cs typeface="Times New Roman" panose="02020603050405020304" pitchFamily="18" charset="0"/>
            </a:rPr>
            <a:t>Baza impozabilă constituie suprafața feței (fețelor) dispozitivului publicitar </a:t>
          </a:r>
          <a:r>
            <a:rPr lang="ro-RO" sz="1600" b="1" i="0" dirty="0" smtClean="0">
              <a:latin typeface="Times New Roman" panose="02020603050405020304" pitchFamily="18" charset="0"/>
              <a:cs typeface="Times New Roman" panose="02020603050405020304" pitchFamily="18" charset="0"/>
            </a:rPr>
            <a:t>pentru promovarea propriilor produse și servicii, inclusiv a mărcii comerciale.</a:t>
          </a: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295</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Scutirea de taxe</a:t>
          </a:r>
        </a:p>
        <a:p>
          <a:endParaRPr lang="ro-RO" sz="1600" b="1" i="0" u="sng" dirty="0" smtClean="0">
            <a:latin typeface="Times New Roman" panose="02020603050405020304" pitchFamily="18" charset="0"/>
            <a:cs typeface="Times New Roman" panose="02020603050405020304" pitchFamily="18" charset="0"/>
          </a:endParaRPr>
        </a:p>
        <a:p>
          <a:r>
            <a:rPr lang="ro-RO" sz="1600" b="1" i="1" dirty="0" err="1" smtClean="0">
              <a:latin typeface="Times New Roman" panose="02020603050405020304" pitchFamily="18" charset="0"/>
              <a:cs typeface="Times New Roman" panose="02020603050405020304" pitchFamily="18" charset="0"/>
            </a:rPr>
            <a:t>Pînă</a:t>
          </a:r>
          <a:r>
            <a:rPr lang="ro-RO" sz="1600" b="1" i="1" dirty="0" smtClean="0">
              <a:latin typeface="Times New Roman" panose="02020603050405020304" pitchFamily="18" charset="0"/>
              <a:cs typeface="Times New Roman" panose="02020603050405020304" pitchFamily="18" charset="0"/>
            </a:rPr>
            <a:t> la 01.01.2024</a:t>
          </a:r>
          <a:endParaRPr lang="ru-RU" sz="16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o-RO" sz="1600" i="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14047" custLinFactNeighborY="-1933"/>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295</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Scutirea de taxe</a:t>
          </a:r>
        </a:p>
        <a:p>
          <a:endParaRPr lang="ro-RO" sz="1600" b="1" i="0" u="sng" dirty="0" smtClean="0">
            <a:latin typeface="Times New Roman" panose="02020603050405020304" pitchFamily="18" charset="0"/>
            <a:cs typeface="Times New Roman" panose="02020603050405020304" pitchFamily="18" charset="0"/>
          </a:endParaRPr>
        </a:p>
        <a:p>
          <a:r>
            <a:rPr lang="ro-RO" sz="1600" b="1" i="1" dirty="0" err="1" smtClean="0">
              <a:latin typeface="Times New Roman" panose="02020603050405020304" pitchFamily="18" charset="0"/>
              <a:cs typeface="Times New Roman" panose="02020603050405020304" pitchFamily="18" charset="0"/>
            </a:rPr>
            <a:t>Începînd</a:t>
          </a:r>
          <a:r>
            <a:rPr lang="ro-RO" sz="1600" b="1" i="1" dirty="0" smtClean="0">
              <a:latin typeface="Times New Roman" panose="02020603050405020304" pitchFamily="18" charset="0"/>
              <a:cs typeface="Times New Roman" panose="02020603050405020304" pitchFamily="18" charset="0"/>
            </a:rPr>
            <a:t> cu 01.01.2024</a:t>
          </a:r>
          <a:endParaRPr lang="ru-RU" sz="1600" b="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o-RO" sz="1600" b="1" i="0" dirty="0" smtClean="0">
            <a:latin typeface="Times New Roman" panose="02020603050405020304" pitchFamily="18" charset="0"/>
            <a:cs typeface="Times New Roman" panose="02020603050405020304" pitchFamily="18" charset="0"/>
          </a:endParaRPr>
        </a:p>
        <a:p>
          <a:pPr algn="just"/>
          <a:r>
            <a:rPr lang="en-US" sz="1600" b="1" i="0" dirty="0" smtClean="0">
              <a:latin typeface="Times New Roman" panose="02020603050405020304" pitchFamily="18" charset="0"/>
              <a:cs typeface="Times New Roman" panose="02020603050405020304" pitchFamily="18" charset="0"/>
            </a:rPr>
            <a:t>k) </a:t>
          </a:r>
          <a:r>
            <a:rPr lang="en-US" sz="1600" b="1" i="0" dirty="0" err="1" smtClean="0">
              <a:latin typeface="Times New Roman" panose="02020603050405020304" pitchFamily="18" charset="0"/>
              <a:cs typeface="Times New Roman" panose="02020603050405020304" pitchFamily="18" charset="0"/>
            </a:rPr>
            <a:t>taxei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pentru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dispozitivele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publicitare</a:t>
          </a:r>
          <a:r>
            <a:rPr lang="en-US" sz="1600" b="1" i="0" dirty="0" smtClean="0">
              <a:latin typeface="Times New Roman" panose="02020603050405020304" pitchFamily="18" charset="0"/>
              <a:cs typeface="Times New Roman" panose="02020603050405020304" pitchFamily="18" charset="0"/>
            </a:rPr>
            <a:t> – </a:t>
          </a:r>
          <a:r>
            <a:rPr lang="en-US" sz="1600" b="1" i="0" dirty="0" err="1" smtClean="0">
              <a:latin typeface="Times New Roman" panose="02020603050405020304" pitchFamily="18" charset="0"/>
              <a:cs typeface="Times New Roman" panose="02020603050405020304" pitchFamily="18" charset="0"/>
            </a:rPr>
            <a:t>persoanele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juridice</a:t>
          </a:r>
          <a:r>
            <a:rPr lang="en-US" sz="1600" b="1" i="0" dirty="0" smtClean="0">
              <a:latin typeface="Times New Roman" panose="02020603050405020304" pitchFamily="18" charset="0"/>
              <a:cs typeface="Times New Roman" panose="02020603050405020304" pitchFamily="18" charset="0"/>
            </a:rPr>
            <a:t> care </a:t>
          </a:r>
          <a:r>
            <a:rPr lang="en-US" sz="1600" b="1" i="0" dirty="0" err="1" smtClean="0">
              <a:latin typeface="Times New Roman" panose="02020603050405020304" pitchFamily="18" charset="0"/>
              <a:cs typeface="Times New Roman" panose="02020603050405020304" pitchFamily="18" charset="0"/>
            </a:rPr>
            <a:t>deţin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în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posesie</a:t>
          </a:r>
          <a:r>
            <a:rPr lang="en-US" sz="1600" b="1" i="0" dirty="0" smtClean="0">
              <a:latin typeface="Times New Roman" panose="02020603050405020304" pitchFamily="18" charset="0"/>
              <a:cs typeface="Times New Roman" panose="02020603050405020304" pitchFamily="18" charset="0"/>
            </a:rPr>
            <a:t>/</a:t>
          </a:r>
          <a:r>
            <a:rPr lang="en-US" sz="1600" b="1" i="0" dirty="0" err="1" smtClean="0">
              <a:latin typeface="Times New Roman" panose="02020603050405020304" pitchFamily="18" charset="0"/>
              <a:cs typeface="Times New Roman" panose="02020603050405020304" pitchFamily="18" charset="0"/>
            </a:rPr>
            <a:t>folosinţă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sau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sunt</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proprietari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ai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dispozitivelor</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publicitare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producătorii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şi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difuzorii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mesaje</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interes</a:t>
          </a:r>
          <a:r>
            <a:rPr lang="en-US" sz="1600" b="1" i="0" dirty="0" smtClean="0">
              <a:latin typeface="Times New Roman" panose="02020603050405020304" pitchFamily="18" charset="0"/>
              <a:cs typeface="Times New Roman" panose="02020603050405020304" pitchFamily="18" charset="0"/>
            </a:rPr>
            <a:t> public, </a:t>
          </a:r>
          <a:r>
            <a:rPr lang="en-US" sz="1600" b="1" i="0" dirty="0" err="1" smtClean="0">
              <a:latin typeface="Times New Roman" panose="02020603050405020304" pitchFamily="18" charset="0"/>
              <a:cs typeface="Times New Roman" panose="02020603050405020304" pitchFamily="18" charset="0"/>
            </a:rPr>
            <a:t>pentru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perioada</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afişării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mesajului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interes</a:t>
          </a:r>
          <a:r>
            <a:rPr lang="en-US" sz="1600" b="1" i="0" dirty="0" smtClean="0">
              <a:latin typeface="Times New Roman" panose="02020603050405020304" pitchFamily="18" charset="0"/>
              <a:cs typeface="Times New Roman" panose="02020603050405020304" pitchFamily="18" charset="0"/>
            </a:rPr>
            <a:t> public.</a:t>
          </a: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F1933EFC-2FAA-488D-83C1-54324B92A0B8}" srcId="{5F3B8663-E2A7-4723-9A84-C1BB69808E72}" destId="{E491DBFC-14DC-41D0-8B8A-3984A42E9DA7}" srcOrd="0" destOrd="0" parTransId="{52464396-0105-4EA2-984B-A6D6FB9F2E78}" sibTransId="{F4BB5ACA-57B4-4493-B84D-2F38B64FA619}"/>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290</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Obiectul impunerii</a:t>
          </a:r>
        </a:p>
        <a:p>
          <a:r>
            <a:rPr lang="ro-RO" sz="1600" b="1" i="0" u="sng" dirty="0" err="1" smtClean="0">
              <a:latin typeface="Times New Roman" panose="02020603050405020304" pitchFamily="18" charset="0"/>
              <a:cs typeface="Times New Roman" panose="02020603050405020304" pitchFamily="18" charset="0"/>
            </a:rPr>
            <a:t>Pînă</a:t>
          </a:r>
          <a:r>
            <a:rPr lang="ro-RO" sz="1600" b="1" i="0" u="sng" dirty="0" smtClean="0">
              <a:latin typeface="Times New Roman" panose="02020603050405020304" pitchFamily="18" charset="0"/>
              <a:cs typeface="Times New Roman" panose="02020603050405020304" pitchFamily="18" charset="0"/>
            </a:rPr>
            <a:t> la 01.01.2024</a:t>
          </a:r>
          <a:endParaRPr lang="ru-RU" sz="16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o-RO" sz="1600" i="0" dirty="0" smtClean="0">
            <a:latin typeface="Times New Roman" panose="02020603050405020304" pitchFamily="18" charset="0"/>
            <a:cs typeface="Times New Roman" panose="02020603050405020304" pitchFamily="18" charset="0"/>
          </a:endParaRPr>
        </a:p>
        <a:p>
          <a:pPr algn="just"/>
          <a:r>
            <a:rPr lang="en-US" sz="1600" i="0" dirty="0" err="1" smtClean="0">
              <a:latin typeface="Times New Roman" panose="02020603050405020304" pitchFamily="18" charset="0"/>
              <a:cs typeface="Times New Roman" panose="02020603050405020304" pitchFamily="18" charset="0"/>
            </a:rPr>
            <a:t>Obiectul</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impunerii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îl</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constituie</a:t>
          </a:r>
          <a:r>
            <a:rPr lang="ro-RO" sz="1600" i="0" dirty="0" smtClean="0">
              <a:latin typeface="Times New Roman" panose="02020603050405020304" pitchFamily="18" charset="0"/>
              <a:cs typeface="Times New Roman" panose="02020603050405020304" pitchFamily="18" charset="0"/>
            </a:rPr>
            <a:t> unitățile care, conform Clasificatorului Activităților din Economia Moldovei, corespund activităților expuse în anexa nr. 1 la Legea nr. 231 din 23 septembrie 2010 cu privire la comerțul interior.</a:t>
          </a:r>
        </a:p>
        <a:p>
          <a:pPr algn="just"/>
          <a:endParaRPr lang="en-US" sz="28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885"/>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290</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Obiectul impunerii</a:t>
          </a:r>
        </a:p>
        <a:p>
          <a:r>
            <a:rPr lang="ro-RO" sz="1600" b="1" i="0" u="sng" dirty="0" err="1" smtClean="0">
              <a:latin typeface="Times New Roman" panose="02020603050405020304" pitchFamily="18" charset="0"/>
              <a:cs typeface="Times New Roman" panose="02020603050405020304" pitchFamily="18" charset="0"/>
            </a:rPr>
            <a:t>Începînd</a:t>
          </a:r>
          <a:r>
            <a:rPr lang="ro-RO" sz="1600" b="1" i="0" u="sng" dirty="0" smtClean="0">
              <a:latin typeface="Times New Roman" panose="02020603050405020304" pitchFamily="18" charset="0"/>
              <a:cs typeface="Times New Roman" panose="02020603050405020304" pitchFamily="18" charset="0"/>
            </a:rPr>
            <a:t> cu 01.01.2024</a:t>
          </a:r>
          <a:endParaRPr lang="ru-RU" sz="1600" b="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o-RO" sz="1600" i="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1C26DDFD-6B09-46A4-A970-5BDE9C495098}">
      <dgm:prSet custT="1"/>
      <dgm:spPr/>
      <dgm:t>
        <a:bodyPr/>
        <a:lstStyle/>
        <a:p>
          <a:r>
            <a:rPr lang="ro-RO" sz="1600" i="0" dirty="0" smtClean="0">
              <a:latin typeface="Times New Roman" panose="02020603050405020304" pitchFamily="18" charset="0"/>
              <a:cs typeface="Times New Roman" panose="02020603050405020304" pitchFamily="18" charset="0"/>
            </a:rPr>
            <a:t>Obiectul impunerii </a:t>
          </a:r>
          <a:r>
            <a:rPr lang="en-US" sz="1600" i="0" dirty="0" smtClean="0">
              <a:latin typeface="Times New Roman" panose="02020603050405020304" pitchFamily="18" charset="0"/>
              <a:cs typeface="Times New Roman" panose="02020603050405020304" pitchFamily="18" charset="0"/>
            </a:rPr>
            <a:t> </a:t>
          </a:r>
          <a:r>
            <a:rPr lang="ro-RO" sz="1600" i="0" dirty="0" smtClean="0">
              <a:latin typeface="Times New Roman" panose="02020603050405020304" pitchFamily="18" charset="0"/>
              <a:cs typeface="Times New Roman" panose="02020603050405020304" pitchFamily="18" charset="0"/>
            </a:rPr>
            <a:t>îl constituie </a:t>
          </a:r>
          <a:r>
            <a:rPr lang="en-US" sz="1600" i="0" dirty="0" err="1" smtClean="0">
              <a:latin typeface="Times New Roman" panose="02020603050405020304" pitchFamily="18" charset="0"/>
              <a:cs typeface="Times New Roman" panose="02020603050405020304" pitchFamily="18" charset="0"/>
            </a:rPr>
            <a:t>unităţile</a:t>
          </a:r>
          <a:r>
            <a:rPr lang="en-US" sz="1600" i="0" dirty="0" smtClean="0">
              <a:latin typeface="Times New Roman" panose="02020603050405020304" pitchFamily="18" charset="0"/>
              <a:cs typeface="Times New Roman" panose="02020603050405020304" pitchFamily="18" charset="0"/>
            </a:rPr>
            <a:t> care </a:t>
          </a:r>
          <a:r>
            <a:rPr lang="en-US" sz="1600" b="1" i="0" dirty="0" err="1" smtClean="0">
              <a:latin typeface="Times New Roman" panose="02020603050405020304" pitchFamily="18" charset="0"/>
              <a:cs typeface="Times New Roman" panose="02020603050405020304" pitchFamily="18" charset="0"/>
            </a:rPr>
            <a:t>corespund</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tipologiei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unităţilor</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comerciale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stabilite</a:t>
          </a:r>
          <a:r>
            <a:rPr lang="en-US" sz="1600" b="1" i="0" dirty="0" smtClean="0">
              <a:latin typeface="Times New Roman" panose="02020603050405020304" pitchFamily="18" charset="0"/>
              <a:cs typeface="Times New Roman" panose="02020603050405020304" pitchFamily="18" charset="0"/>
            </a:rPr>
            <a:t> conform </a:t>
          </a:r>
          <a:r>
            <a:rPr lang="en-US" sz="1600" b="1" i="0" dirty="0" err="1" smtClean="0">
              <a:latin typeface="Times New Roman" panose="02020603050405020304" pitchFamily="18" charset="0"/>
              <a:cs typeface="Times New Roman" panose="02020603050405020304" pitchFamily="18" charset="0"/>
            </a:rPr>
            <a:t>nomenclatorului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prevăzut</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în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anexa</a:t>
          </a:r>
          <a:r>
            <a:rPr lang="en-US" sz="1600" b="1" i="0" dirty="0" smtClean="0">
              <a:latin typeface="Times New Roman" panose="02020603050405020304" pitchFamily="18" charset="0"/>
              <a:cs typeface="Times New Roman" panose="02020603050405020304" pitchFamily="18" charset="0"/>
            </a:rPr>
            <a:t> nr.5 </a:t>
          </a:r>
          <a:r>
            <a:rPr lang="en-US" sz="1600" i="0" dirty="0" smtClean="0">
              <a:latin typeface="Times New Roman" panose="02020603050405020304" pitchFamily="18" charset="0"/>
              <a:cs typeface="Times New Roman" panose="02020603050405020304" pitchFamily="18" charset="0"/>
            </a:rPr>
            <a:t>la </a:t>
          </a:r>
          <a:r>
            <a:rPr lang="en-US" sz="1600" i="0" dirty="0" err="1" smtClean="0">
              <a:latin typeface="Times New Roman" panose="02020603050405020304" pitchFamily="18" charset="0"/>
              <a:cs typeface="Times New Roman" panose="02020603050405020304" pitchFamily="18" charset="0"/>
            </a:rPr>
            <a:t>Legea</a:t>
          </a:r>
          <a:r>
            <a:rPr lang="en-US" sz="1600" i="0" dirty="0" smtClean="0">
              <a:latin typeface="Times New Roman" panose="02020603050405020304" pitchFamily="18" charset="0"/>
              <a:cs typeface="Times New Roman" panose="02020603050405020304" pitchFamily="18" charset="0"/>
            </a:rPr>
            <a:t> nr.231 din 23 </a:t>
          </a:r>
          <a:r>
            <a:rPr lang="en-US" sz="1600" i="0" dirty="0" err="1" smtClean="0">
              <a:latin typeface="Times New Roman" panose="02020603050405020304" pitchFamily="18" charset="0"/>
              <a:cs typeface="Times New Roman" panose="02020603050405020304" pitchFamily="18" charset="0"/>
            </a:rPr>
            <a:t>septembrie</a:t>
          </a:r>
          <a:r>
            <a:rPr lang="en-US" sz="1600" i="0" dirty="0" smtClean="0">
              <a:latin typeface="Times New Roman" panose="02020603050405020304" pitchFamily="18" charset="0"/>
              <a:cs typeface="Times New Roman" panose="02020603050405020304" pitchFamily="18" charset="0"/>
            </a:rPr>
            <a:t> 2010 cu </a:t>
          </a:r>
          <a:r>
            <a:rPr lang="en-US" sz="1600" i="0" dirty="0" err="1" smtClean="0">
              <a:latin typeface="Times New Roman" panose="02020603050405020304" pitchFamily="18" charset="0"/>
              <a:cs typeface="Times New Roman" panose="02020603050405020304" pitchFamily="18" charset="0"/>
            </a:rPr>
            <a:t>privire</a:t>
          </a:r>
          <a:r>
            <a:rPr lang="en-US" sz="1600" i="0" dirty="0" smtClean="0">
              <a:latin typeface="Times New Roman" panose="02020603050405020304" pitchFamily="18" charset="0"/>
              <a:cs typeface="Times New Roman" panose="02020603050405020304" pitchFamily="18" charset="0"/>
            </a:rPr>
            <a:t> la </a:t>
          </a:r>
          <a:r>
            <a:rPr lang="en-US" sz="1600" i="0" dirty="0" err="1" smtClean="0">
              <a:latin typeface="Times New Roman" panose="02020603050405020304" pitchFamily="18" charset="0"/>
              <a:cs typeface="Times New Roman" panose="02020603050405020304" pitchFamily="18" charset="0"/>
            </a:rPr>
            <a:t>comerţul</a:t>
          </a:r>
          <a:r>
            <a:rPr lang="en-US" sz="1600" i="0" dirty="0" smtClean="0">
              <a:latin typeface="Times New Roman" panose="02020603050405020304" pitchFamily="18" charset="0"/>
              <a:cs typeface="Times New Roman" panose="02020603050405020304" pitchFamily="18" charset="0"/>
            </a:rPr>
            <a:t> interior;</a:t>
          </a:r>
          <a:endParaRPr lang="ro-RO" sz="1600" i="0" dirty="0" smtClean="0">
            <a:latin typeface="Times New Roman" panose="02020603050405020304" pitchFamily="18" charset="0"/>
            <a:cs typeface="Times New Roman" panose="02020603050405020304" pitchFamily="18" charset="0"/>
          </a:endParaRPr>
        </a:p>
      </dgm:t>
    </dgm:pt>
    <dgm:pt modelId="{468A6F96-CB2E-423A-B109-5CA1290669F3}" type="parTrans" cxnId="{B0DD771D-9742-488C-B8DA-2C8C44715B80}">
      <dgm:prSet/>
      <dgm:spPr/>
      <dgm:t>
        <a:bodyPr/>
        <a:lstStyle/>
        <a:p>
          <a:endParaRPr lang="ru-RU"/>
        </a:p>
      </dgm:t>
    </dgm:pt>
    <dgm:pt modelId="{14ED7B58-4CA8-46AE-9E1B-6A476B080D76}" type="sibTrans" cxnId="{B0DD771D-9742-488C-B8DA-2C8C44715B80}">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2">
        <dgm:presLayoutVars>
          <dgm:bulletEnabled val="1"/>
        </dgm:presLayoutVars>
      </dgm:prSet>
      <dgm:spPr/>
      <dgm:t>
        <a:bodyPr/>
        <a:lstStyle/>
        <a:p>
          <a:endParaRPr lang="ru-RU"/>
        </a:p>
      </dgm:t>
    </dgm:pt>
    <dgm:pt modelId="{3A3375DA-2C15-4F05-B768-079E155D6F47}" type="pres">
      <dgm:prSet presAssocID="{1C26DDFD-6B09-46A4-A970-5BDE9C495098}" presName="pillarX" presStyleLbl="node1" presStyleIdx="1" presStyleCnt="2" custScaleX="2000000">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5B91DC23-622E-48ED-A93E-ECDEDCF896CB}" type="presOf" srcId="{1C26DDFD-6B09-46A4-A970-5BDE9C495098}" destId="{3A3375DA-2C15-4F05-B768-079E155D6F47}"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D1690E90-FE39-4768-B6BB-55EF301B9A54}" type="presOf" srcId="{E491DBFC-14DC-41D0-8B8A-3984A42E9DA7}" destId="{F55FDB74-3B87-46BF-B0B1-D16F8CEF026B}" srcOrd="0" destOrd="0" presId="urn:microsoft.com/office/officeart/2005/8/layout/hList3"/>
    <dgm:cxn modelId="{B0DD771D-9742-488C-B8DA-2C8C44715B80}" srcId="{E491DBFC-14DC-41D0-8B8A-3984A42E9DA7}" destId="{1C26DDFD-6B09-46A4-A970-5BDE9C495098}" srcOrd="1" destOrd="0" parTransId="{468A6F96-CB2E-423A-B109-5CA1290669F3}" sibTransId="{14ED7B58-4CA8-46AE-9E1B-6A476B080D76}"/>
    <dgm:cxn modelId="{8FD3B521-156C-43F3-90EE-C81D1764D0B2}" type="presOf" srcId="{9DB9D0EB-516A-462F-AE54-2C703BB3F7AA}" destId="{5F8C2A23-7085-4B0E-B935-77A6DC372A92}"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F1933EFC-2FAA-488D-83C1-54324B92A0B8}" srcId="{5F3B8663-E2A7-4723-9A84-C1BB69808E72}" destId="{E491DBFC-14DC-41D0-8B8A-3984A42E9DA7}" srcOrd="0" destOrd="0" parTransId="{52464396-0105-4EA2-984B-A6D6FB9F2E78}" sibTransId="{F4BB5ACA-57B4-4493-B84D-2F38B64FA619}"/>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05A196D1-69F3-429E-9FC5-862919ECD889}" type="presParOf" srcId="{A11A8DA6-930B-486E-9250-A8592E941D87}" destId="{3A3375DA-2C15-4F05-B768-079E155D6F47}" srcOrd="1"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Anexa la titlul VII al Codului fiscal</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Baza impozabilă</a:t>
          </a:r>
        </a:p>
        <a:p>
          <a:r>
            <a:rPr lang="ro-RO" sz="1600" b="1" i="0" u="sng" dirty="0" err="1" smtClean="0">
              <a:latin typeface="Times New Roman" panose="02020603050405020304" pitchFamily="18" charset="0"/>
              <a:cs typeface="Times New Roman" panose="02020603050405020304" pitchFamily="18" charset="0"/>
            </a:rPr>
            <a:t>Pînă</a:t>
          </a:r>
          <a:r>
            <a:rPr lang="ro-RO" sz="1600" b="1" i="0" u="sng" dirty="0" smtClean="0">
              <a:latin typeface="Times New Roman" panose="02020603050405020304" pitchFamily="18" charset="0"/>
              <a:cs typeface="Times New Roman" panose="02020603050405020304" pitchFamily="18" charset="0"/>
            </a:rPr>
            <a:t> la 01.01.2024</a:t>
          </a:r>
          <a:endParaRPr lang="ru-RU" sz="16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o-RO" sz="1600" i="0" dirty="0" smtClean="0">
            <a:latin typeface="Times New Roman" panose="02020603050405020304" pitchFamily="18" charset="0"/>
            <a:cs typeface="Times New Roman" panose="02020603050405020304" pitchFamily="18" charset="0"/>
          </a:endParaRPr>
        </a:p>
        <a:p>
          <a:pPr algn="just"/>
          <a:r>
            <a:rPr lang="ro-RO" sz="1600" i="0" dirty="0" smtClean="0">
              <a:latin typeface="Times New Roman" panose="02020603050405020304" pitchFamily="18" charset="0"/>
              <a:cs typeface="Times New Roman" panose="02020603050405020304" pitchFamily="18" charset="0"/>
            </a:rPr>
            <a:t>Baza impozabilă </a:t>
          </a:r>
          <a:r>
            <a:rPr lang="en-US" sz="1600" i="0" dirty="0" err="1" smtClean="0">
              <a:latin typeface="Times New Roman" panose="02020603050405020304" pitchFamily="18" charset="0"/>
              <a:cs typeface="Times New Roman" panose="02020603050405020304" pitchFamily="18" charset="0"/>
            </a:rPr>
            <a:t>constituie</a:t>
          </a:r>
          <a:r>
            <a:rPr lang="ro-RO" sz="1600" i="0" dirty="0" smtClean="0">
              <a:latin typeface="Times New Roman" panose="02020603050405020304" pitchFamily="18" charset="0"/>
              <a:cs typeface="Times New Roman" panose="02020603050405020304" pitchFamily="18" charset="0"/>
            </a:rPr>
            <a:t> unitățile de comerț și/sau de prestări servicii care corespund activităților expuse în anexa nr. 1 la Legea nr. 231/2010 cu privire la comerțul interior</a:t>
          </a:r>
          <a:endParaRPr lang="en-US" sz="28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885"/>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3E6A0A15-A3ED-4AA4-B0E3-4F2AFA4E97E2}" type="presOf" srcId="{5F3B8663-E2A7-4723-9A84-C1BB69808E72}" destId="{6BAFA72D-061B-4CB8-8F13-AA7160269D9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288</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Noțiuni</a:t>
          </a:r>
        </a:p>
        <a:p>
          <a:endParaRPr lang="ro-RO" sz="1600" b="1" i="0" u="sng" dirty="0" smtClean="0">
            <a:latin typeface="Times New Roman" panose="02020603050405020304" pitchFamily="18" charset="0"/>
            <a:cs typeface="Times New Roman" panose="02020603050405020304" pitchFamily="18" charset="0"/>
          </a:endParaRPr>
        </a:p>
        <a:p>
          <a:r>
            <a:rPr lang="ro-RO" sz="1600" b="1" i="0" u="sng" dirty="0" err="1" smtClean="0">
              <a:latin typeface="Times New Roman" panose="02020603050405020304" pitchFamily="18" charset="0"/>
              <a:cs typeface="Times New Roman" panose="02020603050405020304" pitchFamily="18" charset="0"/>
            </a:rPr>
            <a:t>Incepînd</a:t>
          </a:r>
          <a:r>
            <a:rPr lang="ro-RO" sz="1600" b="1" i="0" u="sng" dirty="0" smtClean="0">
              <a:latin typeface="Times New Roman" panose="02020603050405020304" pitchFamily="18" charset="0"/>
              <a:cs typeface="Times New Roman" panose="02020603050405020304" pitchFamily="18" charset="0"/>
            </a:rPr>
            <a:t> cu 01.01.2024</a:t>
          </a:r>
          <a:endParaRPr lang="ro-RO" sz="1400" b="1" i="0" u="sng" dirty="0" smtClean="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en-US" sz="1600" b="1" i="0" dirty="0" smtClean="0">
              <a:latin typeface="Times New Roman" panose="02020603050405020304" pitchFamily="18" charset="0"/>
              <a:cs typeface="Times New Roman" panose="02020603050405020304" pitchFamily="18" charset="0"/>
            </a:rPr>
            <a:t>6) </a:t>
          </a:r>
          <a:r>
            <a:rPr lang="en-US" sz="1600" b="1" i="1" dirty="0" err="1" smtClean="0">
              <a:latin typeface="Times New Roman" panose="02020603050405020304" pitchFamily="18" charset="0"/>
              <a:cs typeface="Times New Roman" panose="02020603050405020304" pitchFamily="18" charset="0"/>
            </a:rPr>
            <a:t>Producător</a:t>
          </a:r>
          <a:r>
            <a:rPr lang="en-US" sz="1600" b="1" i="1" dirty="0" smtClean="0">
              <a:latin typeface="Times New Roman" panose="02020603050405020304" pitchFamily="18" charset="0"/>
              <a:cs typeface="Times New Roman" panose="02020603050405020304" pitchFamily="18" charset="0"/>
            </a:rPr>
            <a:t> de </a:t>
          </a:r>
          <a:r>
            <a:rPr lang="en-US" sz="1600" b="1" i="1" dirty="0" err="1" smtClean="0">
              <a:latin typeface="Times New Roman" panose="02020603050405020304" pitchFamily="18" charset="0"/>
              <a:cs typeface="Times New Roman" panose="02020603050405020304" pitchFamily="18" charset="0"/>
            </a:rPr>
            <a:t>publicitate</a:t>
          </a:r>
          <a:r>
            <a:rPr lang="en-US" sz="1600" b="1" i="1" dirty="0" smtClean="0">
              <a:latin typeface="Times New Roman" panose="02020603050405020304" pitchFamily="18" charset="0"/>
              <a:cs typeface="Times New Roman" panose="02020603050405020304" pitchFamily="18" charset="0"/>
            </a:rPr>
            <a:t> </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persoană</a:t>
          </a:r>
          <a:r>
            <a:rPr lang="en-US" sz="1600" b="1" i="0" dirty="0" smtClean="0">
              <a:latin typeface="Times New Roman" panose="02020603050405020304" pitchFamily="18" charset="0"/>
              <a:cs typeface="Times New Roman" panose="02020603050405020304" pitchFamily="18" charset="0"/>
            </a:rPr>
            <a:t> care </a:t>
          </a:r>
          <a:r>
            <a:rPr lang="en-US" sz="1600" b="1" i="0" dirty="0" err="1" smtClean="0">
              <a:latin typeface="Times New Roman" panose="02020603050405020304" pitchFamily="18" charset="0"/>
              <a:cs typeface="Times New Roman" panose="02020603050405020304" pitchFamily="18" charset="0"/>
            </a:rPr>
            <a:t>conferă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publicităţii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în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totalitate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sau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în</a:t>
          </a:r>
          <a:r>
            <a:rPr lang="en-US" sz="1600" b="1" i="0" dirty="0" smtClean="0">
              <a:latin typeface="Times New Roman" panose="02020603050405020304" pitchFamily="18" charset="0"/>
              <a:cs typeface="Times New Roman" panose="02020603050405020304" pitchFamily="18" charset="0"/>
            </a:rPr>
            <a:t> parte, forma </a:t>
          </a:r>
          <a:r>
            <a:rPr lang="en-US" sz="1600" b="1" i="0" dirty="0" err="1" smtClean="0">
              <a:latin typeface="Times New Roman" panose="02020603050405020304" pitchFamily="18" charset="0"/>
              <a:cs typeface="Times New Roman" panose="02020603050405020304" pitchFamily="18" charset="0"/>
            </a:rPr>
            <a:t>finală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necesară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pentru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difuzare</a:t>
          </a:r>
          <a:r>
            <a:rPr lang="en-US" sz="1600" b="1" i="0" dirty="0" smtClean="0">
              <a:latin typeface="Times New Roman" panose="02020603050405020304" pitchFamily="18" charset="0"/>
              <a:cs typeface="Times New Roman" panose="02020603050405020304" pitchFamily="18" charset="0"/>
            </a:rPr>
            <a:t>.</a:t>
          </a:r>
          <a:endParaRPr lang="ru-RU" sz="1600" b="1" i="0" dirty="0" smtClean="0">
            <a:latin typeface="Times New Roman" panose="02020603050405020304" pitchFamily="18" charset="0"/>
            <a:cs typeface="Times New Roman" panose="02020603050405020304" pitchFamily="18" charset="0"/>
          </a:endParaRPr>
        </a:p>
        <a:p>
          <a:pPr algn="just"/>
          <a:r>
            <a:rPr lang="en-US" sz="1600" b="1" i="0" dirty="0" smtClean="0">
              <a:latin typeface="Times New Roman" panose="02020603050405020304" pitchFamily="18" charset="0"/>
              <a:cs typeface="Times New Roman" panose="02020603050405020304" pitchFamily="18" charset="0"/>
            </a:rPr>
            <a:t>7) </a:t>
          </a:r>
          <a:r>
            <a:rPr lang="en-US" sz="1600" b="1" i="1" dirty="0" err="1" smtClean="0">
              <a:latin typeface="Times New Roman" panose="02020603050405020304" pitchFamily="18" charset="0"/>
              <a:cs typeface="Times New Roman" panose="02020603050405020304" pitchFamily="18" charset="0"/>
            </a:rPr>
            <a:t>Difuzor</a:t>
          </a:r>
          <a:r>
            <a:rPr lang="en-US" sz="1600" b="1" i="1" dirty="0" smtClean="0">
              <a:latin typeface="Times New Roman" panose="02020603050405020304" pitchFamily="18" charset="0"/>
              <a:cs typeface="Times New Roman" panose="02020603050405020304" pitchFamily="18" charset="0"/>
            </a:rPr>
            <a:t> de </a:t>
          </a:r>
          <a:r>
            <a:rPr lang="en-US" sz="1600" b="1" i="1" dirty="0" err="1" smtClean="0">
              <a:latin typeface="Times New Roman" panose="02020603050405020304" pitchFamily="18" charset="0"/>
              <a:cs typeface="Times New Roman" panose="02020603050405020304" pitchFamily="18" charset="0"/>
            </a:rPr>
            <a:t>publicitate</a:t>
          </a:r>
          <a:r>
            <a:rPr lang="en-US" sz="1600" b="1" i="1" dirty="0" smtClean="0">
              <a:latin typeface="Times New Roman" panose="02020603050405020304" pitchFamily="18" charset="0"/>
              <a:cs typeface="Times New Roman" panose="02020603050405020304" pitchFamily="18" charset="0"/>
            </a:rPr>
            <a:t> </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orice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persoană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inclusiv</a:t>
          </a:r>
          <a:r>
            <a:rPr lang="en-US" sz="1600" b="1" i="0" dirty="0" smtClean="0">
              <a:latin typeface="Times New Roman" panose="02020603050405020304" pitchFamily="18" charset="0"/>
              <a:cs typeface="Times New Roman" panose="02020603050405020304" pitchFamily="18" charset="0"/>
            </a:rPr>
            <a:t> mass-media, care </a:t>
          </a:r>
          <a:r>
            <a:rPr lang="en-US" sz="1600" b="1" i="0" dirty="0" err="1" smtClean="0">
              <a:latin typeface="Times New Roman" panose="02020603050405020304" pitchFamily="18" charset="0"/>
              <a:cs typeface="Times New Roman" panose="02020603050405020304" pitchFamily="18" charset="0"/>
            </a:rPr>
            <a:t>difuzează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publicitate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către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consumatorii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publicitate</a:t>
          </a:r>
          <a:r>
            <a:rPr lang="en-US" sz="1600" b="1" i="0" dirty="0" smtClean="0">
              <a:latin typeface="Times New Roman" panose="02020603050405020304" pitchFamily="18" charset="0"/>
              <a:cs typeface="Times New Roman" panose="02020603050405020304" pitchFamily="18" charset="0"/>
            </a:rPr>
            <a:t>.</a:t>
          </a:r>
          <a:endParaRPr lang="ru-RU" sz="1600" b="1" i="0" dirty="0" smtClean="0">
            <a:latin typeface="Times New Roman" panose="02020603050405020304" pitchFamily="18" charset="0"/>
            <a:cs typeface="Times New Roman" panose="02020603050405020304" pitchFamily="18" charset="0"/>
          </a:endParaRPr>
        </a:p>
        <a:p>
          <a:pPr algn="just"/>
          <a:r>
            <a:rPr lang="en-US" sz="1600" b="1" i="0" dirty="0" smtClean="0">
              <a:latin typeface="Times New Roman" panose="02020603050405020304" pitchFamily="18" charset="0"/>
              <a:cs typeface="Times New Roman" panose="02020603050405020304" pitchFamily="18" charset="0"/>
            </a:rPr>
            <a:t>9) </a:t>
          </a:r>
          <a:r>
            <a:rPr lang="en-US" sz="1600" b="1" i="1" dirty="0" err="1" smtClean="0">
              <a:latin typeface="Times New Roman" panose="02020603050405020304" pitchFamily="18" charset="0"/>
              <a:cs typeface="Times New Roman" panose="02020603050405020304" pitchFamily="18" charset="0"/>
            </a:rPr>
            <a:t>Mesaj</a:t>
          </a:r>
          <a:r>
            <a:rPr lang="en-US" sz="1600" b="1" i="1" dirty="0" smtClean="0">
              <a:latin typeface="Times New Roman" panose="02020603050405020304" pitchFamily="18" charset="0"/>
              <a:cs typeface="Times New Roman" panose="02020603050405020304" pitchFamily="18" charset="0"/>
            </a:rPr>
            <a:t> de </a:t>
          </a:r>
          <a:r>
            <a:rPr lang="en-US" sz="1600" b="1" i="1" dirty="0" err="1" smtClean="0">
              <a:latin typeface="Times New Roman" panose="02020603050405020304" pitchFamily="18" charset="0"/>
              <a:cs typeface="Times New Roman" panose="02020603050405020304" pitchFamily="18" charset="0"/>
            </a:rPr>
            <a:t>interes</a:t>
          </a:r>
          <a:r>
            <a:rPr lang="en-US" sz="1600" b="1" i="1" dirty="0" smtClean="0">
              <a:latin typeface="Times New Roman" panose="02020603050405020304" pitchFamily="18" charset="0"/>
              <a:cs typeface="Times New Roman" panose="02020603050405020304" pitchFamily="18" charset="0"/>
            </a:rPr>
            <a:t> public </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publicitate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ce</a:t>
          </a:r>
          <a:r>
            <a:rPr lang="en-US" sz="1600" b="1" i="0" dirty="0" smtClean="0">
              <a:latin typeface="Times New Roman" panose="02020603050405020304" pitchFamily="18" charset="0"/>
              <a:cs typeface="Times New Roman" panose="02020603050405020304" pitchFamily="18" charset="0"/>
            </a:rPr>
            <a:t> are ca </a:t>
          </a:r>
          <a:r>
            <a:rPr lang="en-US" sz="1600" b="1" i="0" dirty="0" err="1" smtClean="0">
              <a:latin typeface="Times New Roman" panose="02020603050405020304" pitchFamily="18" charset="0"/>
              <a:cs typeface="Times New Roman" panose="02020603050405020304" pitchFamily="18" charset="0"/>
            </a:rPr>
            <a:t>obiect</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promovarea</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unor</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valori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idei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şi</a:t>
          </a:r>
          <a:r>
            <a:rPr lang="en-US" sz="1600" b="1" i="0" dirty="0" smtClean="0">
              <a:latin typeface="Times New Roman" panose="02020603050405020304" pitchFamily="18" charset="0"/>
              <a:cs typeface="Times New Roman" panose="02020603050405020304" pitchFamily="18" charset="0"/>
            </a:rPr>
            <a:t>/</a:t>
          </a:r>
          <a:r>
            <a:rPr lang="en-US" sz="1600" b="1" i="0" dirty="0" err="1" smtClean="0">
              <a:latin typeface="Times New Roman" panose="02020603050405020304" pitchFamily="18" charset="0"/>
              <a:cs typeface="Times New Roman" panose="02020603050405020304" pitchFamily="18" charset="0"/>
            </a:rPr>
            <a:t>sau</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scopuri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interes</a:t>
          </a:r>
          <a:r>
            <a:rPr lang="en-US" sz="1600" b="1" i="0" dirty="0" smtClean="0">
              <a:latin typeface="Times New Roman" panose="02020603050405020304" pitchFamily="18" charset="0"/>
              <a:cs typeface="Times New Roman" panose="02020603050405020304" pitchFamily="18" charset="0"/>
            </a:rPr>
            <a:t> public </a:t>
          </a:r>
          <a:r>
            <a:rPr lang="en-US" sz="1600" b="1" i="0" dirty="0" err="1" smtClean="0">
              <a:latin typeface="Times New Roman" panose="02020603050405020304" pitchFamily="18" charset="0"/>
              <a:cs typeface="Times New Roman" panose="02020603050405020304" pitchFamily="18" charset="0"/>
            </a:rPr>
            <a:t>ori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comunitar</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difuzată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în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vederea</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creşterii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gradului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conştientizare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schimbării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atitudinii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şi</a:t>
          </a:r>
          <a:r>
            <a:rPr lang="en-US" sz="1600" b="1" i="0" dirty="0" smtClean="0">
              <a:latin typeface="Times New Roman" panose="02020603050405020304" pitchFamily="18" charset="0"/>
              <a:cs typeface="Times New Roman" panose="02020603050405020304" pitchFamily="18" charset="0"/>
            </a:rPr>
            <a:t> a </a:t>
          </a:r>
          <a:r>
            <a:rPr lang="en-US" sz="1600" b="1" i="0" dirty="0" err="1" smtClean="0">
              <a:latin typeface="Times New Roman" panose="02020603050405020304" pitchFamily="18" charset="0"/>
              <a:cs typeface="Times New Roman" panose="02020603050405020304" pitchFamily="18" charset="0"/>
            </a:rPr>
            <a:t>comportamentului</a:t>
          </a:r>
          <a:r>
            <a:rPr lang="en-US" sz="1600" b="1" i="0" dirty="0" smtClean="0">
              <a:latin typeface="Times New Roman" panose="02020603050405020304" pitchFamily="18" charset="0"/>
              <a:cs typeface="Times New Roman" panose="02020603050405020304" pitchFamily="18" charset="0"/>
            </a:rPr>
            <a:t> social, </a:t>
          </a:r>
          <a:r>
            <a:rPr lang="en-US" sz="1600" b="1" i="0" dirty="0" err="1" smtClean="0">
              <a:latin typeface="Times New Roman" panose="02020603050405020304" pitchFamily="18" charset="0"/>
              <a:cs typeface="Times New Roman" panose="02020603050405020304" pitchFamily="18" charset="0"/>
            </a:rPr>
            <a:t>prevenirii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şi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contracarării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viciilor</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sociale</a:t>
          </a:r>
          <a:r>
            <a:rPr lang="en-US" sz="1600" b="1" i="0" dirty="0" smtClean="0">
              <a:latin typeface="Times New Roman" panose="02020603050405020304" pitchFamily="18" charset="0"/>
              <a:cs typeface="Times New Roman" panose="02020603050405020304" pitchFamily="18" charset="0"/>
            </a:rPr>
            <a:t>.</a:t>
          </a:r>
          <a:endParaRPr lang="ru-RU" sz="1400" b="1" i="1" dirty="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10322" custLinFactNeighborY="-2189"/>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F1933EFC-2FAA-488D-83C1-54324B92A0B8}" srcId="{5F3B8663-E2A7-4723-9A84-C1BB69808E72}" destId="{E491DBFC-14DC-41D0-8B8A-3984A42E9DA7}" srcOrd="0" destOrd="0" parTransId="{52464396-0105-4EA2-984B-A6D6FB9F2E78}" sibTransId="{F4BB5ACA-57B4-4493-B84D-2F38B64FA619}"/>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Anexa la titlul VII al Codului fiscal</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Baza impozabilă</a:t>
          </a:r>
        </a:p>
        <a:p>
          <a:r>
            <a:rPr lang="ro-RO" sz="1600" b="1" i="0" u="sng" dirty="0" err="1" smtClean="0">
              <a:latin typeface="Times New Roman" panose="02020603050405020304" pitchFamily="18" charset="0"/>
              <a:cs typeface="Times New Roman" panose="02020603050405020304" pitchFamily="18" charset="0"/>
            </a:rPr>
            <a:t>Începînd</a:t>
          </a:r>
          <a:r>
            <a:rPr lang="ro-RO" sz="1600" b="1" i="0" u="sng" dirty="0" smtClean="0">
              <a:latin typeface="Times New Roman" panose="02020603050405020304" pitchFamily="18" charset="0"/>
              <a:cs typeface="Times New Roman" panose="02020603050405020304" pitchFamily="18" charset="0"/>
            </a:rPr>
            <a:t> cu 01.01.2024</a:t>
          </a:r>
          <a:endParaRPr lang="ru-RU" sz="1600" b="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ro-RO" sz="1600" i="0" dirty="0" smtClean="0">
              <a:latin typeface="Times New Roman" panose="02020603050405020304" pitchFamily="18" charset="0"/>
              <a:cs typeface="Times New Roman" panose="02020603050405020304" pitchFamily="18" charset="0"/>
            </a:rPr>
            <a:t>Baza impozabilă constituie unitățile de comerț și/sau de prestări servicii care corespund tipologiei unităților comerciale stabilite conform nomenclatorului prevăzut în anexa nr. 5 </a:t>
          </a: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E063984-3B4C-4002-B6C5-3C14E43CE10B}" type="doc">
      <dgm:prSet loTypeId="urn:microsoft.com/office/officeart/2005/8/layout/vList3" loCatId="list" qsTypeId="urn:microsoft.com/office/officeart/2005/8/quickstyle/simple1" qsCatId="simple" csTypeId="urn:microsoft.com/office/officeart/2005/8/colors/accent1_2" csCatId="accent1" phldr="1"/>
      <dgm:spPr/>
    </dgm:pt>
    <dgm:pt modelId="{413CA0D9-36B1-49E0-A1E5-E9021A4C4E27}">
      <dgm:prSet phldrT="[Текст]" custT="1"/>
      <dgm:spPr/>
      <dgm:t>
        <a:bodyPr/>
        <a:lstStyle/>
        <a:p>
          <a:r>
            <a:rPr lang="ro-RO" sz="1600" b="1" dirty="0"/>
            <a:t>taxa pentru apă</a:t>
          </a:r>
          <a:endParaRPr lang="ru-RU" sz="1600" b="1" dirty="0"/>
        </a:p>
      </dgm:t>
    </dgm:pt>
    <dgm:pt modelId="{5DF61553-8637-4FE9-88D1-DC79EA7AE788}" type="parTrans" cxnId="{0B2B0A23-F76D-4D42-AD25-3ABC978F589E}">
      <dgm:prSet/>
      <dgm:spPr/>
      <dgm:t>
        <a:bodyPr/>
        <a:lstStyle/>
        <a:p>
          <a:endParaRPr lang="ru-RU"/>
        </a:p>
      </dgm:t>
    </dgm:pt>
    <dgm:pt modelId="{5C810FBD-6D15-40E9-8941-6047B2222698}" type="sibTrans" cxnId="{0B2B0A23-F76D-4D42-AD25-3ABC978F589E}">
      <dgm:prSet/>
      <dgm:spPr/>
      <dgm:t>
        <a:bodyPr/>
        <a:lstStyle/>
        <a:p>
          <a:endParaRPr lang="ru-RU"/>
        </a:p>
      </dgm:t>
    </dgm:pt>
    <dgm:pt modelId="{F0213B0E-2C41-4C6F-8B94-7CA2330EBC38}">
      <dgm:prSet phldrT="[Текст]" custT="1"/>
      <dgm:spPr/>
      <dgm:t>
        <a:bodyPr/>
        <a:lstStyle/>
        <a:p>
          <a:r>
            <a:rPr lang="ro-RO" sz="1600" b="1" dirty="0"/>
            <a:t>taxa pentru extragerea mineralelor utile</a:t>
          </a:r>
          <a:endParaRPr lang="ru-RU" sz="1600" b="1" dirty="0"/>
        </a:p>
      </dgm:t>
    </dgm:pt>
    <dgm:pt modelId="{A2836657-2C12-43DF-9658-27A03FCC85A6}" type="parTrans" cxnId="{EA29B185-7A89-4606-B463-91E921D52A1A}">
      <dgm:prSet/>
      <dgm:spPr/>
      <dgm:t>
        <a:bodyPr/>
        <a:lstStyle/>
        <a:p>
          <a:endParaRPr lang="ru-RU"/>
        </a:p>
      </dgm:t>
    </dgm:pt>
    <dgm:pt modelId="{209550BD-CC00-45F7-94F9-6BFEF1CEB408}" type="sibTrans" cxnId="{EA29B185-7A89-4606-B463-91E921D52A1A}">
      <dgm:prSet/>
      <dgm:spPr/>
      <dgm:t>
        <a:bodyPr/>
        <a:lstStyle/>
        <a:p>
          <a:endParaRPr lang="ru-RU"/>
        </a:p>
      </dgm:t>
    </dgm:pt>
    <dgm:pt modelId="{9B485708-086E-4DE0-9729-C4C905EFE619}">
      <dgm:prSet phldrT="[Текст]" custT="1"/>
      <dgm:spPr/>
      <dgm:t>
        <a:bodyPr/>
        <a:lstStyle/>
        <a:p>
          <a:r>
            <a:rPr lang="ro-RO" sz="1600" b="1" dirty="0"/>
            <a:t>taxa pentru folosirea subsolului</a:t>
          </a:r>
          <a:endParaRPr lang="ru-RU" sz="1600" b="1" dirty="0"/>
        </a:p>
      </dgm:t>
    </dgm:pt>
    <dgm:pt modelId="{8524EA7F-458D-4F49-9E06-38889610AE7F}" type="parTrans" cxnId="{4D1C5D41-79CD-46EA-AF3B-BF2334B72E25}">
      <dgm:prSet/>
      <dgm:spPr/>
      <dgm:t>
        <a:bodyPr/>
        <a:lstStyle/>
        <a:p>
          <a:endParaRPr lang="ru-RU"/>
        </a:p>
      </dgm:t>
    </dgm:pt>
    <dgm:pt modelId="{3DE653AF-D6E7-41D2-8399-38B0F1D82231}" type="sibTrans" cxnId="{4D1C5D41-79CD-46EA-AF3B-BF2334B72E25}">
      <dgm:prSet/>
      <dgm:spPr/>
      <dgm:t>
        <a:bodyPr/>
        <a:lstStyle/>
        <a:p>
          <a:endParaRPr lang="ru-RU"/>
        </a:p>
      </dgm:t>
    </dgm:pt>
    <dgm:pt modelId="{936E07CC-BFFE-4A41-9810-475A57388014}" type="pres">
      <dgm:prSet presAssocID="{1E063984-3B4C-4002-B6C5-3C14E43CE10B}" presName="linearFlow" presStyleCnt="0">
        <dgm:presLayoutVars>
          <dgm:dir/>
          <dgm:resizeHandles val="exact"/>
        </dgm:presLayoutVars>
      </dgm:prSet>
      <dgm:spPr/>
    </dgm:pt>
    <dgm:pt modelId="{A5C751BB-2EFC-4E7C-BFA9-7D9EEF5B2FFE}" type="pres">
      <dgm:prSet presAssocID="{413CA0D9-36B1-49E0-A1E5-E9021A4C4E27}" presName="composite" presStyleCnt="0"/>
      <dgm:spPr/>
    </dgm:pt>
    <dgm:pt modelId="{328DD17E-1B3C-4C98-84F4-AC42C4A8B9DD}" type="pres">
      <dgm:prSet presAssocID="{413CA0D9-36B1-49E0-A1E5-E9021A4C4E27}" presName="imgShp" presStyleLbl="fgImgPlace1" presStyleIdx="0" presStyleCnt="3" custScaleX="95489" custScaleY="9709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6CBA678A-A4B2-4FAF-AFD2-F4E54506C17B}" type="pres">
      <dgm:prSet presAssocID="{413CA0D9-36B1-49E0-A1E5-E9021A4C4E27}" presName="txShp" presStyleLbl="node1" presStyleIdx="0" presStyleCnt="3">
        <dgm:presLayoutVars>
          <dgm:bulletEnabled val="1"/>
        </dgm:presLayoutVars>
      </dgm:prSet>
      <dgm:spPr/>
      <dgm:t>
        <a:bodyPr/>
        <a:lstStyle/>
        <a:p>
          <a:endParaRPr lang="ru-RU"/>
        </a:p>
      </dgm:t>
    </dgm:pt>
    <dgm:pt modelId="{06E5C6B2-417C-4393-95AE-A7618A5615FA}" type="pres">
      <dgm:prSet presAssocID="{5C810FBD-6D15-40E9-8941-6047B2222698}" presName="spacing" presStyleCnt="0"/>
      <dgm:spPr/>
    </dgm:pt>
    <dgm:pt modelId="{2CFE2DD9-0C84-4E34-8F9D-78F33DD354DA}" type="pres">
      <dgm:prSet presAssocID="{F0213B0E-2C41-4C6F-8B94-7CA2330EBC38}" presName="composite" presStyleCnt="0"/>
      <dgm:spPr/>
    </dgm:pt>
    <dgm:pt modelId="{4BC1216B-9F0A-42A6-9708-C69299120B2D}" type="pres">
      <dgm:prSet presAssocID="{F0213B0E-2C41-4C6F-8B94-7CA2330EBC38}"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B0C76FC5-8F0F-473F-AD85-9C3805192260}" type="pres">
      <dgm:prSet presAssocID="{F0213B0E-2C41-4C6F-8B94-7CA2330EBC38}" presName="txShp" presStyleLbl="node1" presStyleIdx="1" presStyleCnt="3">
        <dgm:presLayoutVars>
          <dgm:bulletEnabled val="1"/>
        </dgm:presLayoutVars>
      </dgm:prSet>
      <dgm:spPr/>
      <dgm:t>
        <a:bodyPr/>
        <a:lstStyle/>
        <a:p>
          <a:endParaRPr lang="ru-RU"/>
        </a:p>
      </dgm:t>
    </dgm:pt>
    <dgm:pt modelId="{CE488F01-F842-41A4-A1C3-59618671B1C0}" type="pres">
      <dgm:prSet presAssocID="{209550BD-CC00-45F7-94F9-6BFEF1CEB408}" presName="spacing" presStyleCnt="0"/>
      <dgm:spPr/>
    </dgm:pt>
    <dgm:pt modelId="{1F3C3538-A003-4308-8462-38F97E8473E9}" type="pres">
      <dgm:prSet presAssocID="{9B485708-086E-4DE0-9729-C4C905EFE619}" presName="composite" presStyleCnt="0"/>
      <dgm:spPr/>
    </dgm:pt>
    <dgm:pt modelId="{7B2427AC-0AD9-48F6-8406-8968E6A9FB1E}" type="pres">
      <dgm:prSet presAssocID="{9B485708-086E-4DE0-9729-C4C905EFE619}"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4C7EB7F-714F-4079-ADBD-43BE4669791D}" type="pres">
      <dgm:prSet presAssocID="{9B485708-086E-4DE0-9729-C4C905EFE619}" presName="txShp" presStyleLbl="node1" presStyleIdx="2" presStyleCnt="3" custScaleX="100967" custScaleY="141391">
        <dgm:presLayoutVars>
          <dgm:bulletEnabled val="1"/>
        </dgm:presLayoutVars>
      </dgm:prSet>
      <dgm:spPr/>
      <dgm:t>
        <a:bodyPr/>
        <a:lstStyle/>
        <a:p>
          <a:endParaRPr lang="ru-RU"/>
        </a:p>
      </dgm:t>
    </dgm:pt>
  </dgm:ptLst>
  <dgm:cxnLst>
    <dgm:cxn modelId="{0B2B0A23-F76D-4D42-AD25-3ABC978F589E}" srcId="{1E063984-3B4C-4002-B6C5-3C14E43CE10B}" destId="{413CA0D9-36B1-49E0-A1E5-E9021A4C4E27}" srcOrd="0" destOrd="0" parTransId="{5DF61553-8637-4FE9-88D1-DC79EA7AE788}" sibTransId="{5C810FBD-6D15-40E9-8941-6047B2222698}"/>
    <dgm:cxn modelId="{4D1C5D41-79CD-46EA-AF3B-BF2334B72E25}" srcId="{1E063984-3B4C-4002-B6C5-3C14E43CE10B}" destId="{9B485708-086E-4DE0-9729-C4C905EFE619}" srcOrd="2" destOrd="0" parTransId="{8524EA7F-458D-4F49-9E06-38889610AE7F}" sibTransId="{3DE653AF-D6E7-41D2-8399-38B0F1D82231}"/>
    <dgm:cxn modelId="{403C6283-2422-4CBE-828D-70118634C07A}" type="presOf" srcId="{F0213B0E-2C41-4C6F-8B94-7CA2330EBC38}" destId="{B0C76FC5-8F0F-473F-AD85-9C3805192260}" srcOrd="0" destOrd="0" presId="urn:microsoft.com/office/officeart/2005/8/layout/vList3"/>
    <dgm:cxn modelId="{904181BA-C0C0-4627-A4AB-899B35792AE3}" type="presOf" srcId="{9B485708-086E-4DE0-9729-C4C905EFE619}" destId="{84C7EB7F-714F-4079-ADBD-43BE4669791D}" srcOrd="0" destOrd="0" presId="urn:microsoft.com/office/officeart/2005/8/layout/vList3"/>
    <dgm:cxn modelId="{EA29B185-7A89-4606-B463-91E921D52A1A}" srcId="{1E063984-3B4C-4002-B6C5-3C14E43CE10B}" destId="{F0213B0E-2C41-4C6F-8B94-7CA2330EBC38}" srcOrd="1" destOrd="0" parTransId="{A2836657-2C12-43DF-9658-27A03FCC85A6}" sibTransId="{209550BD-CC00-45F7-94F9-6BFEF1CEB408}"/>
    <dgm:cxn modelId="{31B2DBF5-AAAA-47F2-B953-DBC3937BEC14}" type="presOf" srcId="{1E063984-3B4C-4002-B6C5-3C14E43CE10B}" destId="{936E07CC-BFFE-4A41-9810-475A57388014}" srcOrd="0" destOrd="0" presId="urn:microsoft.com/office/officeart/2005/8/layout/vList3"/>
    <dgm:cxn modelId="{0A5362BA-BCF9-4B75-9AEC-2E0C1EFD9A94}" type="presOf" srcId="{413CA0D9-36B1-49E0-A1E5-E9021A4C4E27}" destId="{6CBA678A-A4B2-4FAF-AFD2-F4E54506C17B}" srcOrd="0" destOrd="0" presId="urn:microsoft.com/office/officeart/2005/8/layout/vList3"/>
    <dgm:cxn modelId="{9BA59754-173F-42ED-AA05-F00688102507}" type="presParOf" srcId="{936E07CC-BFFE-4A41-9810-475A57388014}" destId="{A5C751BB-2EFC-4E7C-BFA9-7D9EEF5B2FFE}" srcOrd="0" destOrd="0" presId="urn:microsoft.com/office/officeart/2005/8/layout/vList3"/>
    <dgm:cxn modelId="{4DCD90FC-47DD-4BCF-8549-52E66BCEB517}" type="presParOf" srcId="{A5C751BB-2EFC-4E7C-BFA9-7D9EEF5B2FFE}" destId="{328DD17E-1B3C-4C98-84F4-AC42C4A8B9DD}" srcOrd="0" destOrd="0" presId="urn:microsoft.com/office/officeart/2005/8/layout/vList3"/>
    <dgm:cxn modelId="{535EFC50-88C2-41A9-8F8F-A6B5B3776E08}" type="presParOf" srcId="{A5C751BB-2EFC-4E7C-BFA9-7D9EEF5B2FFE}" destId="{6CBA678A-A4B2-4FAF-AFD2-F4E54506C17B}" srcOrd="1" destOrd="0" presId="urn:microsoft.com/office/officeart/2005/8/layout/vList3"/>
    <dgm:cxn modelId="{C3EDC8C4-4B1A-4DD2-BCC6-C1BDBAD12A3E}" type="presParOf" srcId="{936E07CC-BFFE-4A41-9810-475A57388014}" destId="{06E5C6B2-417C-4393-95AE-A7618A5615FA}" srcOrd="1" destOrd="0" presId="urn:microsoft.com/office/officeart/2005/8/layout/vList3"/>
    <dgm:cxn modelId="{99784A25-17E6-4879-AFAD-3E85DCEF07E1}" type="presParOf" srcId="{936E07CC-BFFE-4A41-9810-475A57388014}" destId="{2CFE2DD9-0C84-4E34-8F9D-78F33DD354DA}" srcOrd="2" destOrd="0" presId="urn:microsoft.com/office/officeart/2005/8/layout/vList3"/>
    <dgm:cxn modelId="{DFC7DFB4-E4F2-4AD5-AD37-4C1B9FF1AB94}" type="presParOf" srcId="{2CFE2DD9-0C84-4E34-8F9D-78F33DD354DA}" destId="{4BC1216B-9F0A-42A6-9708-C69299120B2D}" srcOrd="0" destOrd="0" presId="urn:microsoft.com/office/officeart/2005/8/layout/vList3"/>
    <dgm:cxn modelId="{E0B4B7D1-552C-4675-8C23-E58C55F91A89}" type="presParOf" srcId="{2CFE2DD9-0C84-4E34-8F9D-78F33DD354DA}" destId="{B0C76FC5-8F0F-473F-AD85-9C3805192260}" srcOrd="1" destOrd="0" presId="urn:microsoft.com/office/officeart/2005/8/layout/vList3"/>
    <dgm:cxn modelId="{AA089CAC-80E7-4259-B499-F9D9EC4F38A6}" type="presParOf" srcId="{936E07CC-BFFE-4A41-9810-475A57388014}" destId="{CE488F01-F842-41A4-A1C3-59618671B1C0}" srcOrd="3" destOrd="0" presId="urn:microsoft.com/office/officeart/2005/8/layout/vList3"/>
    <dgm:cxn modelId="{B14A22F6-97FD-4113-BF80-C19343896048}" type="presParOf" srcId="{936E07CC-BFFE-4A41-9810-475A57388014}" destId="{1F3C3538-A003-4308-8462-38F97E8473E9}" srcOrd="4" destOrd="0" presId="urn:microsoft.com/office/officeart/2005/8/layout/vList3"/>
    <dgm:cxn modelId="{B9164900-A064-4C67-926C-4BA2F70EDE07}" type="presParOf" srcId="{1F3C3538-A003-4308-8462-38F97E8473E9}" destId="{7B2427AC-0AD9-48F6-8406-8968E6A9FB1E}" srcOrd="0" destOrd="0" presId="urn:microsoft.com/office/officeart/2005/8/layout/vList3"/>
    <dgm:cxn modelId="{22D31095-E4A5-48D5-B2C1-566DBFF78911}" type="presParOf" srcId="{1F3C3538-A003-4308-8462-38F97E8473E9}" destId="{84C7EB7F-714F-4079-ADBD-43BE4669791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400" b="1" i="0" u="sng" dirty="0" smtClean="0">
              <a:latin typeface="Times New Roman" panose="02020603050405020304" pitchFamily="18" charset="0"/>
              <a:cs typeface="Times New Roman" panose="02020603050405020304" pitchFamily="18" charset="0"/>
            </a:rPr>
            <a:t>Anexa nr. 2</a:t>
          </a:r>
        </a:p>
        <a:p>
          <a:r>
            <a:rPr lang="ro-RO" sz="1400" b="1" i="0" u="sng" dirty="0" smtClean="0">
              <a:latin typeface="Times New Roman" panose="02020603050405020304" pitchFamily="18" charset="0"/>
              <a:cs typeface="Times New Roman" panose="02020603050405020304" pitchFamily="18" charset="0"/>
            </a:rPr>
            <a:t>Cotele taxelor pentru extragerea mineralelor utile</a:t>
          </a:r>
        </a:p>
        <a:p>
          <a:r>
            <a:rPr lang="ro-RO" sz="1400" b="1" i="0" dirty="0" err="1" smtClean="0">
              <a:latin typeface="Times New Roman" panose="02020603050405020304" pitchFamily="18" charset="0"/>
              <a:cs typeface="Times New Roman" panose="02020603050405020304" pitchFamily="18" charset="0"/>
            </a:rPr>
            <a:t>Pînă</a:t>
          </a:r>
          <a:r>
            <a:rPr lang="ro-RO" sz="1400" b="1" i="0" dirty="0" smtClean="0">
              <a:latin typeface="Times New Roman" panose="02020603050405020304" pitchFamily="18" charset="0"/>
              <a:cs typeface="Times New Roman" panose="02020603050405020304" pitchFamily="18" charset="0"/>
            </a:rPr>
            <a:t> la 01.01.2024</a:t>
          </a:r>
          <a:endParaRPr lang="ru-RU" sz="1400" b="1" i="0"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en-US" sz="28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885"/>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400" b="1" i="0" u="sng" dirty="0" smtClean="0">
              <a:latin typeface="Times New Roman" panose="02020603050405020304" pitchFamily="18" charset="0"/>
              <a:cs typeface="Times New Roman" panose="02020603050405020304" pitchFamily="18" charset="0"/>
            </a:rPr>
            <a:t>Anexa nr. 2</a:t>
          </a:r>
        </a:p>
        <a:p>
          <a:r>
            <a:rPr lang="ro-RO" sz="1400" b="1" i="0" u="sng" dirty="0" smtClean="0">
              <a:latin typeface="Times New Roman" panose="02020603050405020304" pitchFamily="18" charset="0"/>
              <a:cs typeface="Times New Roman" panose="02020603050405020304" pitchFamily="18" charset="0"/>
            </a:rPr>
            <a:t>Cotele taxelor pentru extragerea mineralelor utile</a:t>
          </a:r>
        </a:p>
        <a:p>
          <a:r>
            <a:rPr lang="ro-RO" sz="1400" b="1" i="0" dirty="0" err="1" smtClean="0">
              <a:latin typeface="Times New Roman" panose="02020603050405020304" pitchFamily="18" charset="0"/>
              <a:cs typeface="Times New Roman" panose="02020603050405020304" pitchFamily="18" charset="0"/>
            </a:rPr>
            <a:t>Începînd</a:t>
          </a:r>
          <a:r>
            <a:rPr lang="ro-RO" sz="1400" b="1" i="0" dirty="0" smtClean="0">
              <a:latin typeface="Times New Roman" panose="02020603050405020304" pitchFamily="18" charset="0"/>
              <a:cs typeface="Times New Roman" panose="02020603050405020304" pitchFamily="18" charset="0"/>
            </a:rPr>
            <a:t> cu 01.01.2024</a:t>
          </a:r>
          <a:endParaRPr lang="ru-RU" sz="1400" b="1" i="0"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u-RU" sz="1800" b="0" i="1" dirty="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3E6A0A15-A3ED-4AA4-B0E3-4F2AFA4E97E2}" type="presOf" srcId="{5F3B8663-E2A7-4723-9A84-C1BB69808E72}" destId="{6BAFA72D-061B-4CB8-8F13-AA7160269D9B}"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8FD3B521-156C-43F3-90EE-C81D1764D0B2}" type="presOf" srcId="{9DB9D0EB-516A-462F-AE54-2C703BB3F7AA}" destId="{5F8C2A23-7085-4B0E-B935-77A6DC372A92}"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400" b="1" i="0" u="sng" dirty="0" smtClean="0">
              <a:latin typeface="Times New Roman" panose="02020603050405020304" pitchFamily="18" charset="0"/>
              <a:cs typeface="Times New Roman" panose="02020603050405020304" pitchFamily="18" charset="0"/>
            </a:rPr>
            <a:t>Articolul 301</a:t>
          </a:r>
          <a:r>
            <a:rPr lang="en-US" sz="1400" b="1" i="0" u="sng" dirty="0" smtClean="0">
              <a:latin typeface="Times New Roman" panose="02020603050405020304" pitchFamily="18" charset="0"/>
              <a:cs typeface="Times New Roman" panose="02020603050405020304" pitchFamily="18" charset="0"/>
            </a:rPr>
            <a:t>.</a:t>
          </a:r>
          <a:endParaRPr lang="ro-RO" sz="1400" b="1" i="0" u="sng" dirty="0" smtClean="0">
            <a:latin typeface="Times New Roman" panose="02020603050405020304" pitchFamily="18" charset="0"/>
            <a:cs typeface="Times New Roman" panose="02020603050405020304" pitchFamily="18" charset="0"/>
          </a:endParaRPr>
        </a:p>
        <a:p>
          <a:r>
            <a:rPr lang="ro-RO" sz="1400" b="1" i="0" u="sng" dirty="0" smtClean="0">
              <a:latin typeface="Times New Roman" panose="02020603050405020304" pitchFamily="18" charset="0"/>
              <a:cs typeface="Times New Roman" panose="02020603050405020304" pitchFamily="18" charset="0"/>
            </a:rPr>
            <a:t>Termenele de achitare și prezentare a dărilor de seamă</a:t>
          </a:r>
        </a:p>
        <a:p>
          <a:r>
            <a:rPr lang="ro-RO" sz="1400" b="1" i="0" dirty="0" err="1" smtClean="0">
              <a:latin typeface="Times New Roman" panose="02020603050405020304" pitchFamily="18" charset="0"/>
              <a:cs typeface="Times New Roman" panose="02020603050405020304" pitchFamily="18" charset="0"/>
            </a:rPr>
            <a:t>Pînă</a:t>
          </a:r>
          <a:r>
            <a:rPr lang="ro-RO" sz="1400" b="1" i="0" dirty="0" smtClean="0">
              <a:latin typeface="Times New Roman" panose="02020603050405020304" pitchFamily="18" charset="0"/>
              <a:cs typeface="Times New Roman" panose="02020603050405020304" pitchFamily="18" charset="0"/>
            </a:rPr>
            <a:t> la 01.01.2024</a:t>
          </a:r>
          <a:endParaRPr lang="ru-RU" sz="1400" b="1" i="0"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en-US" sz="1400" i="0" dirty="0" smtClean="0">
              <a:latin typeface="Times New Roman" panose="02020603050405020304" pitchFamily="18" charset="0"/>
              <a:cs typeface="Times New Roman" panose="02020603050405020304" pitchFamily="18" charset="0"/>
            </a:rPr>
            <a:t>(1) </a:t>
          </a:r>
          <a:r>
            <a:rPr lang="en-US" sz="1400" i="0" dirty="0" err="1" smtClean="0">
              <a:latin typeface="Times New Roman" panose="02020603050405020304" pitchFamily="18" charset="0"/>
              <a:cs typeface="Times New Roman" panose="02020603050405020304" pitchFamily="18" charset="0"/>
            </a:rPr>
            <a:t>Plătitorii</a:t>
          </a:r>
          <a:r>
            <a:rPr lang="en-US" sz="1400" i="0" dirty="0" smtClean="0">
              <a:latin typeface="Times New Roman" panose="02020603050405020304" pitchFamily="18" charset="0"/>
              <a:cs typeface="Times New Roman" panose="02020603050405020304" pitchFamily="18" charset="0"/>
            </a:rPr>
            <a:t> de </a:t>
          </a:r>
          <a:r>
            <a:rPr lang="en-US" sz="1400" i="0" dirty="0" err="1" smtClean="0">
              <a:latin typeface="Times New Roman" panose="02020603050405020304" pitchFamily="18" charset="0"/>
              <a:cs typeface="Times New Roman" panose="02020603050405020304" pitchFamily="18" charset="0"/>
            </a:rPr>
            <a:t>taxe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pentru</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resursele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naturale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prezintă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Serviciului</a:t>
          </a:r>
          <a:r>
            <a:rPr lang="en-US" sz="1400" i="0" dirty="0" smtClean="0">
              <a:latin typeface="Times New Roman" panose="02020603050405020304" pitchFamily="18" charset="0"/>
              <a:cs typeface="Times New Roman" panose="02020603050405020304" pitchFamily="18" charset="0"/>
            </a:rPr>
            <a:t> Fiscal de Stat </a:t>
          </a:r>
          <a:r>
            <a:rPr lang="en-US" sz="1400" i="0" dirty="0" err="1" smtClean="0">
              <a:latin typeface="Times New Roman" panose="02020603050405020304" pitchFamily="18" charset="0"/>
              <a:cs typeface="Times New Roman" panose="02020603050405020304" pitchFamily="18" charset="0"/>
            </a:rPr>
            <a:t>darea</a:t>
          </a:r>
          <a:r>
            <a:rPr lang="en-US" sz="1400" i="0" dirty="0" smtClean="0">
              <a:latin typeface="Times New Roman" panose="02020603050405020304" pitchFamily="18" charset="0"/>
              <a:cs typeface="Times New Roman" panose="02020603050405020304" pitchFamily="18" charset="0"/>
            </a:rPr>
            <a:t> de </a:t>
          </a:r>
          <a:r>
            <a:rPr lang="en-US" sz="1400" i="0" dirty="0" err="1" smtClean="0">
              <a:latin typeface="Times New Roman" panose="02020603050405020304" pitchFamily="18" charset="0"/>
              <a:cs typeface="Times New Roman" panose="02020603050405020304" pitchFamily="18" charset="0"/>
            </a:rPr>
            <a:t>seamă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respectivă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şi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achită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până</a:t>
          </a:r>
          <a:r>
            <a:rPr lang="en-US" sz="1400" i="0" dirty="0" smtClean="0">
              <a:latin typeface="Times New Roman" panose="02020603050405020304" pitchFamily="18" charset="0"/>
              <a:cs typeface="Times New Roman" panose="02020603050405020304" pitchFamily="18" charset="0"/>
            </a:rPr>
            <a:t> la data de 25 a </a:t>
          </a:r>
          <a:r>
            <a:rPr lang="en-US" sz="1400" i="0" dirty="0" err="1" smtClean="0">
              <a:latin typeface="Times New Roman" panose="02020603050405020304" pitchFamily="18" charset="0"/>
              <a:cs typeface="Times New Roman" panose="02020603050405020304" pitchFamily="18" charset="0"/>
            </a:rPr>
            <a:t>lunii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următoare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trimestrului</a:t>
          </a:r>
          <a:r>
            <a:rPr lang="en-US" sz="1400" i="0" dirty="0" smtClean="0">
              <a:latin typeface="Times New Roman" panose="02020603050405020304" pitchFamily="18" charset="0"/>
              <a:cs typeface="Times New Roman" panose="02020603050405020304" pitchFamily="18" charset="0"/>
            </a:rPr>
            <a:t> de </a:t>
          </a:r>
          <a:r>
            <a:rPr lang="en-US" sz="1400" i="0" dirty="0" err="1" smtClean="0">
              <a:latin typeface="Times New Roman" panose="02020603050405020304" pitchFamily="18" charset="0"/>
              <a:cs typeface="Times New Roman" panose="02020603050405020304" pitchFamily="18" charset="0"/>
            </a:rPr>
            <a:t>gestiune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taxele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după</a:t>
          </a:r>
          <a:r>
            <a:rPr lang="en-US" sz="1400" i="0" dirty="0" smtClean="0">
              <a:latin typeface="Times New Roman" panose="02020603050405020304" pitchFamily="18" charset="0"/>
              <a:cs typeface="Times New Roman" panose="02020603050405020304" pitchFamily="18" charset="0"/>
            </a:rPr>
            <a:t> cum </a:t>
          </a:r>
          <a:r>
            <a:rPr lang="en-US" sz="1400" i="0" dirty="0" err="1" smtClean="0">
              <a:latin typeface="Times New Roman" panose="02020603050405020304" pitchFamily="18" charset="0"/>
              <a:cs typeface="Times New Roman" panose="02020603050405020304" pitchFamily="18" charset="0"/>
            </a:rPr>
            <a:t>urmează</a:t>
          </a:r>
          <a:r>
            <a:rPr lang="en-US" sz="1400" i="0" dirty="0" smtClean="0">
              <a:latin typeface="Times New Roman" panose="02020603050405020304" pitchFamily="18" charset="0"/>
              <a:cs typeface="Times New Roman" panose="02020603050405020304" pitchFamily="18" charset="0"/>
            </a:rPr>
            <a:t>:</a:t>
          </a:r>
          <a:endParaRPr lang="ru-RU" sz="1400" i="0" dirty="0" smtClean="0">
            <a:latin typeface="Times New Roman" panose="02020603050405020304" pitchFamily="18" charset="0"/>
            <a:cs typeface="Times New Roman" panose="02020603050405020304" pitchFamily="18" charset="0"/>
          </a:endParaRPr>
        </a:p>
        <a:p>
          <a:pPr algn="just"/>
          <a:r>
            <a:rPr lang="en-US" sz="1400" i="0" dirty="0" smtClean="0">
              <a:latin typeface="Times New Roman" panose="02020603050405020304" pitchFamily="18" charset="0"/>
              <a:cs typeface="Times New Roman" panose="02020603050405020304" pitchFamily="18" charset="0"/>
            </a:rPr>
            <a:t>a) taxa </a:t>
          </a:r>
          <a:r>
            <a:rPr lang="en-US" sz="1400" i="0" dirty="0" err="1" smtClean="0">
              <a:latin typeface="Times New Roman" panose="02020603050405020304" pitchFamily="18" charset="0"/>
              <a:cs typeface="Times New Roman" panose="02020603050405020304" pitchFamily="18" charset="0"/>
            </a:rPr>
            <a:t>pentru</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apă</a:t>
          </a:r>
          <a:r>
            <a:rPr lang="en-US" sz="1400" i="0" dirty="0" smtClean="0">
              <a:latin typeface="Times New Roman" panose="02020603050405020304" pitchFamily="18" charset="0"/>
              <a:cs typeface="Times New Roman" panose="02020603050405020304" pitchFamily="18" charset="0"/>
            </a:rPr>
            <a:t> – la </a:t>
          </a:r>
          <a:r>
            <a:rPr lang="en-US" sz="1400" i="0" dirty="0" err="1" smtClean="0">
              <a:latin typeface="Times New Roman" panose="02020603050405020304" pitchFamily="18" charset="0"/>
              <a:cs typeface="Times New Roman" panose="02020603050405020304" pitchFamily="18" charset="0"/>
            </a:rPr>
            <a:t>bugetul</a:t>
          </a:r>
          <a:r>
            <a:rPr lang="en-US" sz="1400" i="0" dirty="0" smtClean="0">
              <a:latin typeface="Times New Roman" panose="02020603050405020304" pitchFamily="18" charset="0"/>
              <a:cs typeface="Times New Roman" panose="02020603050405020304" pitchFamily="18" charset="0"/>
            </a:rPr>
            <a:t> local de </a:t>
          </a:r>
          <a:r>
            <a:rPr lang="en-US" sz="1400" i="0" dirty="0" err="1" smtClean="0">
              <a:latin typeface="Times New Roman" panose="02020603050405020304" pitchFamily="18" charset="0"/>
              <a:cs typeface="Times New Roman" panose="02020603050405020304" pitchFamily="18" charset="0"/>
            </a:rPr>
            <a:t>nivelul</a:t>
          </a:r>
          <a:r>
            <a:rPr lang="en-US" sz="1400" i="0" dirty="0" smtClean="0">
              <a:latin typeface="Times New Roman" panose="02020603050405020304" pitchFamily="18" charset="0"/>
              <a:cs typeface="Times New Roman" panose="02020603050405020304" pitchFamily="18" charset="0"/>
            </a:rPr>
            <a:t> al </a:t>
          </a:r>
          <a:r>
            <a:rPr lang="en-US" sz="1400" i="0" dirty="0" err="1" smtClean="0">
              <a:latin typeface="Times New Roman" panose="02020603050405020304" pitchFamily="18" charset="0"/>
              <a:cs typeface="Times New Roman" panose="02020603050405020304" pitchFamily="18" charset="0"/>
            </a:rPr>
            <a:t>doilea</a:t>
          </a:r>
          <a:r>
            <a:rPr lang="en-US" sz="1400" i="0" dirty="0" smtClean="0">
              <a:latin typeface="Times New Roman" panose="02020603050405020304" pitchFamily="18" charset="0"/>
              <a:cs typeface="Times New Roman" panose="02020603050405020304" pitchFamily="18" charset="0"/>
            </a:rPr>
            <a:t>;</a:t>
          </a:r>
          <a:endParaRPr lang="ru-RU" sz="1400" i="0" dirty="0" smtClean="0">
            <a:latin typeface="Times New Roman" panose="02020603050405020304" pitchFamily="18" charset="0"/>
            <a:cs typeface="Times New Roman" panose="02020603050405020304" pitchFamily="18" charset="0"/>
          </a:endParaRPr>
        </a:p>
        <a:p>
          <a:pPr algn="just"/>
          <a:r>
            <a:rPr lang="en-US" sz="1400" i="0" dirty="0" smtClean="0">
              <a:latin typeface="Times New Roman" panose="02020603050405020304" pitchFamily="18" charset="0"/>
              <a:cs typeface="Times New Roman" panose="02020603050405020304" pitchFamily="18" charset="0"/>
            </a:rPr>
            <a:t>b) taxa </a:t>
          </a:r>
          <a:r>
            <a:rPr lang="en-US" sz="1400" i="0" dirty="0" err="1" smtClean="0">
              <a:latin typeface="Times New Roman" panose="02020603050405020304" pitchFamily="18" charset="0"/>
              <a:cs typeface="Times New Roman" panose="02020603050405020304" pitchFamily="18" charset="0"/>
            </a:rPr>
            <a:t>pentru</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extragerea</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mineralelor</a:t>
          </a:r>
          <a:r>
            <a:rPr lang="en-US" sz="1400" i="0" dirty="0" smtClean="0">
              <a:latin typeface="Times New Roman" panose="02020603050405020304" pitchFamily="18" charset="0"/>
              <a:cs typeface="Times New Roman" panose="02020603050405020304" pitchFamily="18" charset="0"/>
            </a:rPr>
            <a:t> utile – 50% din </a:t>
          </a:r>
          <a:r>
            <a:rPr lang="en-US" sz="1400" i="0" dirty="0" err="1" smtClean="0">
              <a:latin typeface="Times New Roman" panose="02020603050405020304" pitchFamily="18" charset="0"/>
              <a:cs typeface="Times New Roman" panose="02020603050405020304" pitchFamily="18" charset="0"/>
            </a:rPr>
            <a:t>cuantumul</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taxei</a:t>
          </a:r>
          <a:r>
            <a:rPr lang="en-US" sz="1400" i="0" dirty="0" smtClean="0">
              <a:latin typeface="Times New Roman" panose="02020603050405020304" pitchFamily="18" charset="0"/>
              <a:cs typeface="Times New Roman" panose="02020603050405020304" pitchFamily="18" charset="0"/>
            </a:rPr>
            <a:t> se </a:t>
          </a:r>
          <a:r>
            <a:rPr lang="en-US" sz="1400" i="0" dirty="0" err="1" smtClean="0">
              <a:latin typeface="Times New Roman" panose="02020603050405020304" pitchFamily="18" charset="0"/>
              <a:cs typeface="Times New Roman" panose="02020603050405020304" pitchFamily="18" charset="0"/>
            </a:rPr>
            <a:t>varsă</a:t>
          </a:r>
          <a:r>
            <a:rPr lang="en-US" sz="1400" i="0" dirty="0" smtClean="0">
              <a:latin typeface="Times New Roman" panose="02020603050405020304" pitchFamily="18" charset="0"/>
              <a:cs typeface="Times New Roman" panose="02020603050405020304" pitchFamily="18" charset="0"/>
            </a:rPr>
            <a:t> la </a:t>
          </a:r>
          <a:r>
            <a:rPr lang="en-US" sz="1400" i="0" dirty="0" err="1" smtClean="0">
              <a:latin typeface="Times New Roman" panose="02020603050405020304" pitchFamily="18" charset="0"/>
              <a:cs typeface="Times New Roman" panose="02020603050405020304" pitchFamily="18" charset="0"/>
            </a:rPr>
            <a:t>bugetul</a:t>
          </a:r>
          <a:r>
            <a:rPr lang="en-US" sz="1400" i="0" dirty="0" smtClean="0">
              <a:latin typeface="Times New Roman" panose="02020603050405020304" pitchFamily="18" charset="0"/>
              <a:cs typeface="Times New Roman" panose="02020603050405020304" pitchFamily="18" charset="0"/>
            </a:rPr>
            <a:t> local de </a:t>
          </a:r>
          <a:r>
            <a:rPr lang="en-US" sz="1400" i="0" dirty="0" err="1" smtClean="0">
              <a:latin typeface="Times New Roman" panose="02020603050405020304" pitchFamily="18" charset="0"/>
              <a:cs typeface="Times New Roman" panose="02020603050405020304" pitchFamily="18" charset="0"/>
            </a:rPr>
            <a:t>nivelul</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întâi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şi</a:t>
          </a:r>
          <a:r>
            <a:rPr lang="en-US" sz="1400" i="0" dirty="0" smtClean="0">
              <a:latin typeface="Times New Roman" panose="02020603050405020304" pitchFamily="18" charset="0"/>
              <a:cs typeface="Times New Roman" panose="02020603050405020304" pitchFamily="18" charset="0"/>
            </a:rPr>
            <a:t> 50% din </a:t>
          </a:r>
          <a:r>
            <a:rPr lang="en-US" sz="1400" i="0" dirty="0" err="1" smtClean="0">
              <a:latin typeface="Times New Roman" panose="02020603050405020304" pitchFamily="18" charset="0"/>
              <a:cs typeface="Times New Roman" panose="02020603050405020304" pitchFamily="18" charset="0"/>
            </a:rPr>
            <a:t>cuantumul</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taxei</a:t>
          </a:r>
          <a:r>
            <a:rPr lang="en-US" sz="1400" i="0" dirty="0" smtClean="0">
              <a:latin typeface="Times New Roman" panose="02020603050405020304" pitchFamily="18" charset="0"/>
              <a:cs typeface="Times New Roman" panose="02020603050405020304" pitchFamily="18" charset="0"/>
            </a:rPr>
            <a:t> se </a:t>
          </a:r>
          <a:r>
            <a:rPr lang="en-US" sz="1400" i="0" dirty="0" err="1" smtClean="0">
              <a:latin typeface="Times New Roman" panose="02020603050405020304" pitchFamily="18" charset="0"/>
              <a:cs typeface="Times New Roman" panose="02020603050405020304" pitchFamily="18" charset="0"/>
            </a:rPr>
            <a:t>varsă</a:t>
          </a:r>
          <a:r>
            <a:rPr lang="en-US" sz="1400" i="0" dirty="0" smtClean="0">
              <a:latin typeface="Times New Roman" panose="02020603050405020304" pitchFamily="18" charset="0"/>
              <a:cs typeface="Times New Roman" panose="02020603050405020304" pitchFamily="18" charset="0"/>
            </a:rPr>
            <a:t> la </a:t>
          </a:r>
          <a:r>
            <a:rPr lang="en-US" sz="1400" i="0" dirty="0" err="1" smtClean="0">
              <a:latin typeface="Times New Roman" panose="02020603050405020304" pitchFamily="18" charset="0"/>
              <a:cs typeface="Times New Roman" panose="02020603050405020304" pitchFamily="18" charset="0"/>
            </a:rPr>
            <a:t>bugetul</a:t>
          </a:r>
          <a:r>
            <a:rPr lang="en-US" sz="1400" i="0" dirty="0" smtClean="0">
              <a:latin typeface="Times New Roman" panose="02020603050405020304" pitchFamily="18" charset="0"/>
              <a:cs typeface="Times New Roman" panose="02020603050405020304" pitchFamily="18" charset="0"/>
            </a:rPr>
            <a:t> local de </a:t>
          </a:r>
          <a:r>
            <a:rPr lang="en-US" sz="1400" i="0" dirty="0" err="1" smtClean="0">
              <a:latin typeface="Times New Roman" panose="02020603050405020304" pitchFamily="18" charset="0"/>
              <a:cs typeface="Times New Roman" panose="02020603050405020304" pitchFamily="18" charset="0"/>
            </a:rPr>
            <a:t>nivelul</a:t>
          </a:r>
          <a:r>
            <a:rPr lang="en-US" sz="1400" i="0" dirty="0" smtClean="0">
              <a:latin typeface="Times New Roman" panose="02020603050405020304" pitchFamily="18" charset="0"/>
              <a:cs typeface="Times New Roman" panose="02020603050405020304" pitchFamily="18" charset="0"/>
            </a:rPr>
            <a:t> al </a:t>
          </a:r>
          <a:r>
            <a:rPr lang="en-US" sz="1400" i="0" dirty="0" err="1" smtClean="0">
              <a:latin typeface="Times New Roman" panose="02020603050405020304" pitchFamily="18" charset="0"/>
              <a:cs typeface="Times New Roman" panose="02020603050405020304" pitchFamily="18" charset="0"/>
            </a:rPr>
            <a:t>doilea</a:t>
          </a:r>
          <a:r>
            <a:rPr lang="en-US" sz="1400" i="0" dirty="0" smtClean="0">
              <a:latin typeface="Times New Roman" panose="02020603050405020304" pitchFamily="18" charset="0"/>
              <a:cs typeface="Times New Roman" panose="02020603050405020304" pitchFamily="18" charset="0"/>
            </a:rPr>
            <a:t>;</a:t>
          </a:r>
          <a:endParaRPr lang="ru-RU" sz="1400" i="0" dirty="0" smtClean="0">
            <a:latin typeface="Times New Roman" panose="02020603050405020304" pitchFamily="18" charset="0"/>
            <a:cs typeface="Times New Roman" panose="02020603050405020304" pitchFamily="18" charset="0"/>
          </a:endParaRPr>
        </a:p>
        <a:p>
          <a:pPr algn="just"/>
          <a:r>
            <a:rPr lang="en-US" sz="1400" i="0" dirty="0" smtClean="0">
              <a:latin typeface="Times New Roman" panose="02020603050405020304" pitchFamily="18" charset="0"/>
              <a:cs typeface="Times New Roman" panose="02020603050405020304" pitchFamily="18" charset="0"/>
            </a:rPr>
            <a:t>c) taxa </a:t>
          </a:r>
          <a:r>
            <a:rPr lang="en-US" sz="1400" i="0" dirty="0" err="1" smtClean="0">
              <a:latin typeface="Times New Roman" panose="02020603050405020304" pitchFamily="18" charset="0"/>
              <a:cs typeface="Times New Roman" panose="02020603050405020304" pitchFamily="18" charset="0"/>
            </a:rPr>
            <a:t>pentru</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folosirea</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subsolului</a:t>
          </a:r>
          <a:r>
            <a:rPr lang="en-US" sz="1400" i="0" dirty="0" smtClean="0">
              <a:latin typeface="Times New Roman" panose="02020603050405020304" pitchFamily="18" charset="0"/>
              <a:cs typeface="Times New Roman" panose="02020603050405020304" pitchFamily="18" charset="0"/>
            </a:rPr>
            <a:t> – la </a:t>
          </a:r>
          <a:r>
            <a:rPr lang="en-US" sz="1400" i="0" dirty="0" err="1" smtClean="0">
              <a:latin typeface="Times New Roman" panose="02020603050405020304" pitchFamily="18" charset="0"/>
              <a:cs typeface="Times New Roman" panose="02020603050405020304" pitchFamily="18" charset="0"/>
            </a:rPr>
            <a:t>bugetul</a:t>
          </a:r>
          <a:r>
            <a:rPr lang="en-US" sz="1400" i="0" dirty="0" smtClean="0">
              <a:latin typeface="Times New Roman" panose="02020603050405020304" pitchFamily="18" charset="0"/>
              <a:cs typeface="Times New Roman" panose="02020603050405020304" pitchFamily="18" charset="0"/>
            </a:rPr>
            <a:t> local de </a:t>
          </a:r>
          <a:r>
            <a:rPr lang="en-US" sz="1400" i="0" dirty="0" err="1" smtClean="0">
              <a:latin typeface="Times New Roman" panose="02020603050405020304" pitchFamily="18" charset="0"/>
              <a:cs typeface="Times New Roman" panose="02020603050405020304" pitchFamily="18" charset="0"/>
            </a:rPr>
            <a:t>nivelul</a:t>
          </a:r>
          <a:r>
            <a:rPr lang="en-US" sz="1400" i="0" dirty="0" smtClean="0">
              <a:latin typeface="Times New Roman" panose="02020603050405020304" pitchFamily="18" charset="0"/>
              <a:cs typeface="Times New Roman" panose="02020603050405020304" pitchFamily="18" charset="0"/>
            </a:rPr>
            <a:t> al </a:t>
          </a:r>
          <a:r>
            <a:rPr lang="en-US" sz="1400" i="0" dirty="0" err="1" smtClean="0">
              <a:latin typeface="Times New Roman" panose="02020603050405020304" pitchFamily="18" charset="0"/>
              <a:cs typeface="Times New Roman" panose="02020603050405020304" pitchFamily="18" charset="0"/>
            </a:rPr>
            <a:t>doilea</a:t>
          </a:r>
          <a:r>
            <a:rPr lang="en-US" sz="1400" i="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885"/>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400" b="1" i="0" u="sng" dirty="0" smtClean="0">
              <a:latin typeface="Times New Roman" panose="02020603050405020304" pitchFamily="18" charset="0"/>
              <a:cs typeface="Times New Roman" panose="02020603050405020304" pitchFamily="18" charset="0"/>
            </a:rPr>
            <a:t>Articolul 301</a:t>
          </a:r>
          <a:r>
            <a:rPr lang="en-US" sz="1400" b="1" i="0" u="sng" dirty="0" smtClean="0">
              <a:latin typeface="Times New Roman" panose="02020603050405020304" pitchFamily="18" charset="0"/>
              <a:cs typeface="Times New Roman" panose="02020603050405020304" pitchFamily="18" charset="0"/>
            </a:rPr>
            <a:t>.</a:t>
          </a:r>
          <a:endParaRPr lang="ro-RO" sz="1400" b="1" i="0" u="sng" dirty="0" smtClean="0">
            <a:latin typeface="Times New Roman" panose="02020603050405020304" pitchFamily="18" charset="0"/>
            <a:cs typeface="Times New Roman" panose="02020603050405020304" pitchFamily="18" charset="0"/>
          </a:endParaRPr>
        </a:p>
        <a:p>
          <a:r>
            <a:rPr lang="ro-RO" sz="1400" b="1" i="0" u="sng" dirty="0" smtClean="0">
              <a:latin typeface="Times New Roman" panose="02020603050405020304" pitchFamily="18" charset="0"/>
              <a:cs typeface="Times New Roman" panose="02020603050405020304" pitchFamily="18" charset="0"/>
            </a:rPr>
            <a:t>Termenele de achitare și prezentare a dărilor de seamă</a:t>
          </a:r>
        </a:p>
        <a:p>
          <a:r>
            <a:rPr lang="ro-RO" sz="1400" b="1" i="0" dirty="0" err="1" smtClean="0">
              <a:latin typeface="Times New Roman" panose="02020603050405020304" pitchFamily="18" charset="0"/>
              <a:cs typeface="Times New Roman" panose="02020603050405020304" pitchFamily="18" charset="0"/>
            </a:rPr>
            <a:t>Începînd</a:t>
          </a:r>
          <a:r>
            <a:rPr lang="ro-RO" sz="1400" b="1" i="0" dirty="0" smtClean="0">
              <a:latin typeface="Times New Roman" panose="02020603050405020304" pitchFamily="18" charset="0"/>
              <a:cs typeface="Times New Roman" panose="02020603050405020304" pitchFamily="18" charset="0"/>
            </a:rPr>
            <a:t> cu 01.01.2024</a:t>
          </a:r>
          <a:endParaRPr lang="ru-RU" sz="1400" b="1" i="0"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en-US" sz="1400" b="1" i="0" dirty="0" smtClean="0">
              <a:latin typeface="Times New Roman" panose="02020603050405020304" pitchFamily="18" charset="0"/>
              <a:cs typeface="Times New Roman" panose="02020603050405020304" pitchFamily="18" charset="0"/>
            </a:rPr>
            <a:t>(1) </a:t>
          </a:r>
          <a:r>
            <a:rPr lang="en-US" sz="1400" b="1" i="0" dirty="0" err="1" smtClean="0">
              <a:latin typeface="Times New Roman" panose="02020603050405020304" pitchFamily="18" charset="0"/>
              <a:cs typeface="Times New Roman" panose="02020603050405020304" pitchFamily="18" charset="0"/>
            </a:rPr>
            <a:t>Plătitorii</a:t>
          </a:r>
          <a:r>
            <a:rPr lang="en-US" sz="1400" b="1" i="0" dirty="0" smtClean="0">
              <a:latin typeface="Times New Roman" panose="02020603050405020304" pitchFamily="18" charset="0"/>
              <a:cs typeface="Times New Roman" panose="02020603050405020304" pitchFamily="18" charset="0"/>
            </a:rPr>
            <a:t> de </a:t>
          </a:r>
          <a:r>
            <a:rPr lang="en-US" sz="1400" b="1" i="0" dirty="0" err="1" smtClean="0">
              <a:latin typeface="Times New Roman" panose="02020603050405020304" pitchFamily="18" charset="0"/>
              <a:cs typeface="Times New Roman" panose="02020603050405020304" pitchFamily="18" charset="0"/>
            </a:rPr>
            <a:t>taxe</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pentru</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resursele</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naturale</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prezintă</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Serviciului</a:t>
          </a:r>
          <a:r>
            <a:rPr lang="en-US" sz="1400" b="1" i="0" dirty="0" smtClean="0">
              <a:latin typeface="Times New Roman" panose="02020603050405020304" pitchFamily="18" charset="0"/>
              <a:cs typeface="Times New Roman" panose="02020603050405020304" pitchFamily="18" charset="0"/>
            </a:rPr>
            <a:t> Fiscal de Stat </a:t>
          </a:r>
          <a:r>
            <a:rPr lang="en-US" sz="1400" b="1" i="0" dirty="0" err="1" smtClean="0">
              <a:latin typeface="Times New Roman" panose="02020603050405020304" pitchFamily="18" charset="0"/>
              <a:cs typeface="Times New Roman" panose="02020603050405020304" pitchFamily="18" charset="0"/>
            </a:rPr>
            <a:t>darea</a:t>
          </a:r>
          <a:r>
            <a:rPr lang="en-US" sz="1400" b="1" i="0" dirty="0" smtClean="0">
              <a:latin typeface="Times New Roman" panose="02020603050405020304" pitchFamily="18" charset="0"/>
              <a:cs typeface="Times New Roman" panose="02020603050405020304" pitchFamily="18" charset="0"/>
            </a:rPr>
            <a:t> de </a:t>
          </a:r>
          <a:r>
            <a:rPr lang="en-US" sz="1400" b="1" i="0" dirty="0" err="1" smtClean="0">
              <a:latin typeface="Times New Roman" panose="02020603050405020304" pitchFamily="18" charset="0"/>
              <a:cs typeface="Times New Roman" panose="02020603050405020304" pitchFamily="18" charset="0"/>
            </a:rPr>
            <a:t>seamă</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respectivă</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şi</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achită</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până</a:t>
          </a:r>
          <a:r>
            <a:rPr lang="en-US" sz="1400" b="1" i="0" dirty="0" smtClean="0">
              <a:latin typeface="Times New Roman" panose="02020603050405020304" pitchFamily="18" charset="0"/>
              <a:cs typeface="Times New Roman" panose="02020603050405020304" pitchFamily="18" charset="0"/>
            </a:rPr>
            <a:t> la data de 25 a </a:t>
          </a:r>
          <a:r>
            <a:rPr lang="en-US" sz="1400" b="1" i="0" dirty="0" err="1" smtClean="0">
              <a:latin typeface="Times New Roman" panose="02020603050405020304" pitchFamily="18" charset="0"/>
              <a:cs typeface="Times New Roman" panose="02020603050405020304" pitchFamily="18" charset="0"/>
            </a:rPr>
            <a:t>lunii</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următoare</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trimestrului</a:t>
          </a:r>
          <a:r>
            <a:rPr lang="en-US" sz="1400" b="1" i="0" dirty="0" smtClean="0">
              <a:latin typeface="Times New Roman" panose="02020603050405020304" pitchFamily="18" charset="0"/>
              <a:cs typeface="Times New Roman" panose="02020603050405020304" pitchFamily="18" charset="0"/>
            </a:rPr>
            <a:t> de </a:t>
          </a:r>
          <a:r>
            <a:rPr lang="en-US" sz="1400" b="1" i="0" dirty="0" err="1" smtClean="0">
              <a:latin typeface="Times New Roman" panose="02020603050405020304" pitchFamily="18" charset="0"/>
              <a:cs typeface="Times New Roman" panose="02020603050405020304" pitchFamily="18" charset="0"/>
            </a:rPr>
            <a:t>gestiune</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taxele</a:t>
          </a:r>
          <a:r>
            <a:rPr lang="en-US" sz="1400" b="1" i="0" dirty="0" smtClean="0">
              <a:latin typeface="Times New Roman" panose="02020603050405020304" pitchFamily="18" charset="0"/>
              <a:cs typeface="Times New Roman" panose="02020603050405020304" pitchFamily="18" charset="0"/>
            </a:rPr>
            <a:t> </a:t>
          </a:r>
          <a:r>
            <a:rPr lang="en-US" sz="1400" b="1" i="0" dirty="0" err="1" smtClean="0">
              <a:latin typeface="Times New Roman" panose="02020603050405020304" pitchFamily="18" charset="0"/>
              <a:cs typeface="Times New Roman" panose="02020603050405020304" pitchFamily="18" charset="0"/>
            </a:rPr>
            <a:t>după</a:t>
          </a:r>
          <a:r>
            <a:rPr lang="en-US" sz="1400" b="1" i="0" dirty="0" smtClean="0">
              <a:latin typeface="Times New Roman" panose="02020603050405020304" pitchFamily="18" charset="0"/>
              <a:cs typeface="Times New Roman" panose="02020603050405020304" pitchFamily="18" charset="0"/>
            </a:rPr>
            <a:t> cum </a:t>
          </a:r>
          <a:r>
            <a:rPr lang="en-US" sz="1400" b="1" i="0" dirty="0" err="1" smtClean="0">
              <a:latin typeface="Times New Roman" panose="02020603050405020304" pitchFamily="18" charset="0"/>
              <a:cs typeface="Times New Roman" panose="02020603050405020304" pitchFamily="18" charset="0"/>
            </a:rPr>
            <a:t>urmează</a:t>
          </a:r>
          <a:r>
            <a:rPr lang="en-US" sz="1400" b="1" i="0" dirty="0" smtClean="0">
              <a:latin typeface="Times New Roman" panose="02020603050405020304" pitchFamily="18" charset="0"/>
              <a:cs typeface="Times New Roman" panose="02020603050405020304" pitchFamily="18" charset="0"/>
            </a:rPr>
            <a:t>:</a:t>
          </a:r>
          <a:endParaRPr lang="ru-RU" sz="1400" b="1" i="0" dirty="0" smtClean="0">
            <a:latin typeface="Times New Roman" panose="02020603050405020304" pitchFamily="18" charset="0"/>
            <a:cs typeface="Times New Roman" panose="02020603050405020304" pitchFamily="18" charset="0"/>
          </a:endParaRPr>
        </a:p>
        <a:p>
          <a:pPr algn="just"/>
          <a:r>
            <a:rPr lang="ro-MD" sz="1400" b="1" i="0" noProof="0" dirty="0" smtClean="0">
              <a:latin typeface="Times New Roman" panose="02020603050405020304" pitchFamily="18" charset="0"/>
              <a:cs typeface="Times New Roman" panose="02020603050405020304" pitchFamily="18" charset="0"/>
            </a:rPr>
            <a:t>a) 50% din cuantumul taxei se varsă la bugetul local de nivelul întâi;</a:t>
          </a:r>
        </a:p>
        <a:p>
          <a:pPr algn="just" rtl="0"/>
          <a:r>
            <a:rPr lang="ro-MD" sz="1400" b="1" i="0" noProof="0" dirty="0" smtClean="0">
              <a:latin typeface="Times New Roman" panose="02020603050405020304" pitchFamily="18" charset="0"/>
              <a:cs typeface="Times New Roman" panose="02020603050405020304" pitchFamily="18" charset="0"/>
            </a:rPr>
            <a:t>b) 50% din cuantumul taxei se varsă la bugetul de stat.</a:t>
          </a:r>
          <a:endParaRPr lang="ru-RU" sz="1400" b="1" i="1" dirty="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F1933EFC-2FAA-488D-83C1-54324B92A0B8}" srcId="{5F3B8663-E2A7-4723-9A84-C1BB69808E72}" destId="{E491DBFC-14DC-41D0-8B8A-3984A42E9DA7}" srcOrd="0" destOrd="0" parTransId="{52464396-0105-4EA2-984B-A6D6FB9F2E78}" sibTransId="{F4BB5ACA-57B4-4493-B84D-2F38B64FA619}"/>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BC83279-05DC-4C8D-99BE-60609995C889}" type="doc">
      <dgm:prSet loTypeId="urn:microsoft.com/office/officeart/2005/8/layout/vList3" loCatId="list" qsTypeId="urn:microsoft.com/office/officeart/2005/8/quickstyle/simple1" qsCatId="simple" csTypeId="urn:microsoft.com/office/officeart/2005/8/colors/accent1_2" csCatId="accent1" phldr="1"/>
      <dgm:spPr/>
    </dgm:pt>
    <dgm:pt modelId="{5F87D31A-4252-438B-9719-579175E37111}">
      <dgm:prSet phldrT="[Текст]"/>
      <dgm:spPr>
        <a:xfrm rot="10800000">
          <a:off x="2114436" y="2335"/>
          <a:ext cx="7926323" cy="471824"/>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o-RO" b="1" dirty="0">
              <a:solidFill>
                <a:sysClr val="window" lastClr="FFFFFF"/>
              </a:solidFill>
              <a:latin typeface="Calibri" panose="020F0502020204030204"/>
              <a:ea typeface="+mn-ea"/>
              <a:cs typeface="+mn-cs"/>
            </a:rPr>
            <a:t>taxa pentru folosirea drumurilor de către autovehiculele înmatriculate în Republica Moldova</a:t>
          </a:r>
          <a:endParaRPr lang="ru-RU" b="1" dirty="0">
            <a:solidFill>
              <a:sysClr val="window" lastClr="FFFFFF"/>
            </a:solidFill>
            <a:latin typeface="Calibri" panose="020F0502020204030204"/>
            <a:ea typeface="+mn-ea"/>
            <a:cs typeface="+mn-cs"/>
          </a:endParaRPr>
        </a:p>
      </dgm:t>
    </dgm:pt>
    <dgm:pt modelId="{CDF69C9B-C70A-4DDE-9E6B-BFB7DF6F119A}" type="parTrans" cxnId="{ADCE4541-22D3-495F-A582-208ADF8663A1}">
      <dgm:prSet/>
      <dgm:spPr/>
      <dgm:t>
        <a:bodyPr/>
        <a:lstStyle/>
        <a:p>
          <a:endParaRPr lang="ru-RU"/>
        </a:p>
      </dgm:t>
    </dgm:pt>
    <dgm:pt modelId="{4253C17E-973B-42C2-8441-5C980770E9D0}" type="sibTrans" cxnId="{ADCE4541-22D3-495F-A582-208ADF8663A1}">
      <dgm:prSet/>
      <dgm:spPr/>
      <dgm:t>
        <a:bodyPr/>
        <a:lstStyle/>
        <a:p>
          <a:endParaRPr lang="ru-RU"/>
        </a:p>
      </dgm:t>
    </dgm:pt>
    <dgm:pt modelId="{55D0EBFF-FA90-4B95-8B11-FCBA788CB10A}">
      <dgm:prSet phldrT="[Текст]"/>
      <dgm:spPr>
        <a:xfrm rot="10800000">
          <a:off x="2114436" y="614908"/>
          <a:ext cx="7926323" cy="471824"/>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o-RO" b="1" dirty="0">
              <a:solidFill>
                <a:sysClr val="window" lastClr="FFFFFF"/>
              </a:solidFill>
              <a:latin typeface="Calibri" panose="020F0502020204030204"/>
              <a:ea typeface="+mn-ea"/>
              <a:cs typeface="+mn-cs"/>
            </a:rPr>
            <a:t>taxa pentru folosirea drumurilor Republicii Moldova de către autovehiculele neînmatriculate în Republica Moldova (vinieta)</a:t>
          </a:r>
          <a:endParaRPr lang="ru-RU" b="1" dirty="0">
            <a:solidFill>
              <a:sysClr val="window" lastClr="FFFFFF"/>
            </a:solidFill>
            <a:latin typeface="Calibri" panose="020F0502020204030204"/>
            <a:ea typeface="+mn-ea"/>
            <a:cs typeface="+mn-cs"/>
          </a:endParaRPr>
        </a:p>
      </dgm:t>
    </dgm:pt>
    <dgm:pt modelId="{BDD6D9F8-ED78-452E-AF8D-1A1220B4B823}" type="parTrans" cxnId="{AB6CA326-BB7A-44C8-868E-B79F4CD6D6CA}">
      <dgm:prSet/>
      <dgm:spPr/>
      <dgm:t>
        <a:bodyPr/>
        <a:lstStyle/>
        <a:p>
          <a:endParaRPr lang="ru-RU"/>
        </a:p>
      </dgm:t>
    </dgm:pt>
    <dgm:pt modelId="{35EE9D0D-6F92-41A9-B0F1-949E529A64D9}" type="sibTrans" cxnId="{AB6CA326-BB7A-44C8-868E-B79F4CD6D6CA}">
      <dgm:prSet/>
      <dgm:spPr/>
      <dgm:t>
        <a:bodyPr/>
        <a:lstStyle/>
        <a:p>
          <a:endParaRPr lang="ru-RU"/>
        </a:p>
      </dgm:t>
    </dgm:pt>
    <dgm:pt modelId="{9DDB19D7-6367-44F9-B409-9C891BC797CE}">
      <dgm:prSet phldrT="[Текст]"/>
      <dgm:spPr>
        <a:xfrm rot="10800000">
          <a:off x="2114436" y="1227481"/>
          <a:ext cx="7926323" cy="471824"/>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o-RO" b="1" dirty="0">
              <a:solidFill>
                <a:sysClr val="window" lastClr="FFFFFF"/>
              </a:solidFill>
              <a:latin typeface="Calibri" panose="020F0502020204030204"/>
              <a:ea typeface="+mn-ea"/>
              <a:cs typeface="+mn-cs"/>
            </a:rPr>
            <a:t>taxa pentru folosirea drumurilor de către autovehicule a căror masă totală, sarcină masică pe axă sau ale căror dimensiuni depăşesc limitele admise</a:t>
          </a:r>
          <a:endParaRPr lang="ru-RU" b="1" dirty="0">
            <a:solidFill>
              <a:sysClr val="window" lastClr="FFFFFF"/>
            </a:solidFill>
            <a:latin typeface="Calibri" panose="020F0502020204030204"/>
            <a:ea typeface="+mn-ea"/>
            <a:cs typeface="+mn-cs"/>
          </a:endParaRPr>
        </a:p>
      </dgm:t>
    </dgm:pt>
    <dgm:pt modelId="{0386CEDB-6651-4E79-AF6F-40528669525F}" type="parTrans" cxnId="{0C8ED634-A5EA-4CF9-86C9-7A18DC06185F}">
      <dgm:prSet/>
      <dgm:spPr/>
      <dgm:t>
        <a:bodyPr/>
        <a:lstStyle/>
        <a:p>
          <a:endParaRPr lang="ru-RU"/>
        </a:p>
      </dgm:t>
    </dgm:pt>
    <dgm:pt modelId="{FCB0A39C-1384-466D-8F97-761AC6612403}" type="sibTrans" cxnId="{0C8ED634-A5EA-4CF9-86C9-7A18DC06185F}">
      <dgm:prSet/>
      <dgm:spPr/>
      <dgm:t>
        <a:bodyPr/>
        <a:lstStyle/>
        <a:p>
          <a:endParaRPr lang="ru-RU"/>
        </a:p>
      </dgm:t>
    </dgm:pt>
    <dgm:pt modelId="{CD754073-9DD0-4DEE-B31C-98C769BBF790}">
      <dgm:prSet phldrT="[Текст]"/>
      <dgm:spPr>
        <a:xfrm rot="10800000">
          <a:off x="2114436" y="1840053"/>
          <a:ext cx="7926323" cy="471824"/>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o-RO" b="1" dirty="0">
              <a:solidFill>
                <a:sysClr val="window" lastClr="FFFFFF"/>
              </a:solidFill>
              <a:latin typeface="Calibri" panose="020F0502020204030204"/>
              <a:ea typeface="+mn-ea"/>
              <a:cs typeface="+mn-cs"/>
            </a:rPr>
            <a:t>taxa pentru folosirea zonei drumului public şi/sau zonele de protecţie a acestuia din afara perimetrului localităţilor pentru efectuarea lucrărilor de construcţie şi montaj</a:t>
          </a:r>
          <a:endParaRPr lang="ru-RU" b="1" dirty="0">
            <a:solidFill>
              <a:sysClr val="window" lastClr="FFFFFF"/>
            </a:solidFill>
            <a:latin typeface="Calibri" panose="020F0502020204030204"/>
            <a:ea typeface="+mn-ea"/>
            <a:cs typeface="+mn-cs"/>
          </a:endParaRPr>
        </a:p>
      </dgm:t>
    </dgm:pt>
    <dgm:pt modelId="{D2381718-8541-4F8B-B616-87BF3F755C69}" type="parTrans" cxnId="{FBEF436C-FC82-418F-A257-10E8F07F88FA}">
      <dgm:prSet/>
      <dgm:spPr/>
      <dgm:t>
        <a:bodyPr/>
        <a:lstStyle/>
        <a:p>
          <a:endParaRPr lang="ru-RU"/>
        </a:p>
      </dgm:t>
    </dgm:pt>
    <dgm:pt modelId="{5E2D1823-39CB-4110-B525-DBA356CAC44C}" type="sibTrans" cxnId="{FBEF436C-FC82-418F-A257-10E8F07F88FA}">
      <dgm:prSet/>
      <dgm:spPr/>
      <dgm:t>
        <a:bodyPr/>
        <a:lstStyle/>
        <a:p>
          <a:endParaRPr lang="ru-RU"/>
        </a:p>
      </dgm:t>
    </dgm:pt>
    <dgm:pt modelId="{898FABF9-035A-40DE-AC98-B11BBDA3923A}">
      <dgm:prSet phldrT="[Текст]"/>
      <dgm:spPr>
        <a:xfrm rot="10800000">
          <a:off x="2114436" y="2452626"/>
          <a:ext cx="7926323" cy="471824"/>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o-RO" b="1" dirty="0">
              <a:solidFill>
                <a:sysClr val="window" lastClr="FFFFFF"/>
              </a:solidFill>
              <a:latin typeface="Calibri" panose="020F0502020204030204"/>
              <a:ea typeface="+mn-ea"/>
              <a:cs typeface="+mn-cs"/>
            </a:rPr>
            <a:t>taxa pentru folosirea zonei drumului public şi/sau zonele de protecţie a acestuia din afara perimetrului localităţilor pentru amplasarea publicităţii exterioare</a:t>
          </a:r>
          <a:endParaRPr lang="ru-RU" b="1" dirty="0">
            <a:solidFill>
              <a:sysClr val="window" lastClr="FFFFFF"/>
            </a:solidFill>
            <a:latin typeface="Calibri" panose="020F0502020204030204"/>
            <a:ea typeface="+mn-ea"/>
            <a:cs typeface="+mn-cs"/>
          </a:endParaRPr>
        </a:p>
      </dgm:t>
    </dgm:pt>
    <dgm:pt modelId="{A2AE2950-7E22-46FA-9370-F81F578138BB}" type="parTrans" cxnId="{B27718ED-D18C-4084-82D2-8F3B05AEBDFF}">
      <dgm:prSet/>
      <dgm:spPr/>
      <dgm:t>
        <a:bodyPr/>
        <a:lstStyle/>
        <a:p>
          <a:endParaRPr lang="ru-RU"/>
        </a:p>
      </dgm:t>
    </dgm:pt>
    <dgm:pt modelId="{1805C451-06E3-43C6-A688-E5FB980ABF0D}" type="sibTrans" cxnId="{B27718ED-D18C-4084-82D2-8F3B05AEBDFF}">
      <dgm:prSet/>
      <dgm:spPr/>
      <dgm:t>
        <a:bodyPr/>
        <a:lstStyle/>
        <a:p>
          <a:endParaRPr lang="ru-RU"/>
        </a:p>
      </dgm:t>
    </dgm:pt>
    <dgm:pt modelId="{592D2D9A-0D04-4B06-BBA2-B9A54F6799B5}">
      <dgm:prSet phldrT="[Текст]"/>
      <dgm:spPr>
        <a:xfrm rot="10800000">
          <a:off x="2114436" y="3065199"/>
          <a:ext cx="7926323" cy="471824"/>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o-RO" b="1" dirty="0">
              <a:solidFill>
                <a:sysClr val="window" lastClr="FFFFFF"/>
              </a:solidFill>
              <a:latin typeface="Calibri" panose="020F0502020204030204"/>
              <a:ea typeface="+mn-ea"/>
              <a:cs typeface="+mn-cs"/>
            </a:rPr>
            <a:t>taxa pentru folosirea zonei drumului public şi/sau zonele de protecţie a acestuia din afara perimetrului localităţilor pentru amplasarea obiectivelor de prestare a serviciilor </a:t>
          </a:r>
          <a:r>
            <a:rPr lang="ro-RO" b="1" dirty="0" smtClean="0">
              <a:solidFill>
                <a:sysClr val="window" lastClr="FFFFFF"/>
              </a:solidFill>
              <a:latin typeface="Calibri" panose="020F0502020204030204"/>
              <a:ea typeface="+mn-ea"/>
              <a:cs typeface="+mn-cs"/>
            </a:rPr>
            <a:t>rutiere </a:t>
          </a:r>
          <a:r>
            <a:rPr lang="ro-RO" b="1" dirty="0" smtClean="0">
              <a:solidFill>
                <a:schemeClr val="bg1"/>
              </a:solidFill>
              <a:latin typeface="Calibri" panose="020F0502020204030204"/>
              <a:ea typeface="+mn-ea"/>
              <a:cs typeface="+mn-cs"/>
            </a:rPr>
            <a:t>și a obiectivelor comercial-economice</a:t>
          </a:r>
          <a:endParaRPr lang="ru-RU" b="1" dirty="0">
            <a:solidFill>
              <a:schemeClr val="bg1"/>
            </a:solidFill>
            <a:latin typeface="Calibri" panose="020F0502020204030204"/>
            <a:ea typeface="+mn-ea"/>
            <a:cs typeface="+mn-cs"/>
          </a:endParaRPr>
        </a:p>
      </dgm:t>
    </dgm:pt>
    <dgm:pt modelId="{67810058-5B24-4E0D-88C0-603EA65BD775}" type="parTrans" cxnId="{29CADC24-92BC-405D-B7D9-0C4B8BD592E3}">
      <dgm:prSet/>
      <dgm:spPr/>
      <dgm:t>
        <a:bodyPr/>
        <a:lstStyle/>
        <a:p>
          <a:endParaRPr lang="ru-RU"/>
        </a:p>
      </dgm:t>
    </dgm:pt>
    <dgm:pt modelId="{FEB4D415-04ED-4DB6-A738-DB9245F47808}" type="sibTrans" cxnId="{29CADC24-92BC-405D-B7D9-0C4B8BD592E3}">
      <dgm:prSet/>
      <dgm:spPr/>
      <dgm:t>
        <a:bodyPr/>
        <a:lstStyle/>
        <a:p>
          <a:endParaRPr lang="ru-RU"/>
        </a:p>
      </dgm:t>
    </dgm:pt>
    <dgm:pt modelId="{4B8D159F-C7DA-432B-AD9B-34FCFC8A8810}">
      <dgm:prSet phldrT="[Текст]"/>
      <dgm:spPr>
        <a:xfrm rot="10800000">
          <a:off x="2114436" y="3677772"/>
          <a:ext cx="7926323" cy="471824"/>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o-RO" b="1" dirty="0">
              <a:solidFill>
                <a:sysClr val="window" lastClr="FFFFFF"/>
              </a:solidFill>
              <a:latin typeface="Calibri" panose="020F0502020204030204"/>
              <a:ea typeface="+mn-ea"/>
              <a:cs typeface="+mn-cs"/>
            </a:rPr>
            <a:t>taxa pentru eliberarea autorizaţiilor pentru transporturi rutiere internaţionale, autorizaţiilor multilaterale CEMT, carnetelor de drum la autorizaţiile multilaterale CEMT, carnetelor cu foi de parcurs (Interbus)</a:t>
          </a:r>
          <a:endParaRPr lang="ru-RU" b="1" dirty="0">
            <a:solidFill>
              <a:sysClr val="window" lastClr="FFFFFF"/>
            </a:solidFill>
            <a:latin typeface="Calibri" panose="020F0502020204030204"/>
            <a:ea typeface="+mn-ea"/>
            <a:cs typeface="+mn-cs"/>
          </a:endParaRPr>
        </a:p>
      </dgm:t>
    </dgm:pt>
    <dgm:pt modelId="{54DF746A-3C0D-47F5-97F1-3729AB431D3A}" type="parTrans" cxnId="{E8EA8A82-7BFB-4C6A-95E7-03CAE9AD2B9B}">
      <dgm:prSet/>
      <dgm:spPr/>
      <dgm:t>
        <a:bodyPr/>
        <a:lstStyle/>
        <a:p>
          <a:endParaRPr lang="ru-RU"/>
        </a:p>
      </dgm:t>
    </dgm:pt>
    <dgm:pt modelId="{DCDB4BFC-57DA-46D3-B740-482FB53672AF}" type="sibTrans" cxnId="{E8EA8A82-7BFB-4C6A-95E7-03CAE9AD2B9B}">
      <dgm:prSet/>
      <dgm:spPr/>
      <dgm:t>
        <a:bodyPr/>
        <a:lstStyle/>
        <a:p>
          <a:endParaRPr lang="ru-RU"/>
        </a:p>
      </dgm:t>
    </dgm:pt>
    <dgm:pt modelId="{9C1BF775-E419-46BE-BD9B-1B4CDE785248}">
      <dgm:prSet phldrT="[Текст]"/>
      <dgm:spPr>
        <a:xfrm rot="10800000">
          <a:off x="2114436" y="4290344"/>
          <a:ext cx="7926323" cy="471824"/>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o-RO" b="1" dirty="0">
              <a:solidFill>
                <a:sysClr val="window" lastClr="FFFFFF"/>
              </a:solidFill>
              <a:latin typeface="Calibri" panose="020F0502020204030204"/>
              <a:ea typeface="+mn-ea"/>
              <a:cs typeface="+mn-cs"/>
            </a:rPr>
            <a:t>taxa pentru comercializarea gazelor naturale destinate utilizării în calitate de carburanţi pentru unităţile de transport auto</a:t>
          </a:r>
          <a:endParaRPr lang="ru-RU" b="1" dirty="0">
            <a:solidFill>
              <a:sysClr val="window" lastClr="FFFFFF"/>
            </a:solidFill>
            <a:latin typeface="Calibri" panose="020F0502020204030204"/>
            <a:ea typeface="+mn-ea"/>
            <a:cs typeface="+mn-cs"/>
          </a:endParaRPr>
        </a:p>
      </dgm:t>
    </dgm:pt>
    <dgm:pt modelId="{16BF661B-224E-4448-816E-CBA2648B5E98}" type="parTrans" cxnId="{56F97898-F50D-4078-89FC-5B107DFC754A}">
      <dgm:prSet/>
      <dgm:spPr/>
      <dgm:t>
        <a:bodyPr/>
        <a:lstStyle/>
        <a:p>
          <a:endParaRPr lang="ru-RU"/>
        </a:p>
      </dgm:t>
    </dgm:pt>
    <dgm:pt modelId="{F3F01E5F-4F09-4445-A71A-644B370792FD}" type="sibTrans" cxnId="{56F97898-F50D-4078-89FC-5B107DFC754A}">
      <dgm:prSet/>
      <dgm:spPr/>
      <dgm:t>
        <a:bodyPr/>
        <a:lstStyle/>
        <a:p>
          <a:endParaRPr lang="ru-RU"/>
        </a:p>
      </dgm:t>
    </dgm:pt>
    <dgm:pt modelId="{E27E9820-5DBB-462C-BD27-02B8FBCB4961}" type="pres">
      <dgm:prSet presAssocID="{BBC83279-05DC-4C8D-99BE-60609995C889}" presName="linearFlow" presStyleCnt="0">
        <dgm:presLayoutVars>
          <dgm:dir/>
          <dgm:resizeHandles val="exact"/>
        </dgm:presLayoutVars>
      </dgm:prSet>
      <dgm:spPr/>
    </dgm:pt>
    <dgm:pt modelId="{0DF99451-A5AD-4434-BB90-0BD1796F1249}" type="pres">
      <dgm:prSet presAssocID="{5F87D31A-4252-438B-9719-579175E37111}" presName="composite" presStyleCnt="0"/>
      <dgm:spPr/>
    </dgm:pt>
    <dgm:pt modelId="{8B344A10-E7BA-44E7-B1D3-4259DCC00104}" type="pres">
      <dgm:prSet presAssocID="{5F87D31A-4252-438B-9719-579175E37111}" presName="imgShp" presStyleLbl="fgImgPlace1" presStyleIdx="0" presStyleCnt="8"/>
      <dgm:spPr>
        <a:xfrm>
          <a:off x="1878523" y="2335"/>
          <a:ext cx="471824" cy="4718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a:ln w="12700" cap="flat" cmpd="sng" algn="ctr">
          <a:solidFill>
            <a:sysClr val="window" lastClr="FFFFFF">
              <a:hueOff val="0"/>
              <a:satOff val="0"/>
              <a:lumOff val="0"/>
              <a:alphaOff val="0"/>
            </a:sysClr>
          </a:solidFill>
          <a:prstDash val="solid"/>
          <a:miter lim="800000"/>
        </a:ln>
        <a:effectLst/>
      </dgm:spPr>
    </dgm:pt>
    <dgm:pt modelId="{9076E6BD-49EF-47A0-BC57-ED7F7C73E614}" type="pres">
      <dgm:prSet presAssocID="{5F87D31A-4252-438B-9719-579175E37111}" presName="txShp" presStyleLbl="node1" presStyleIdx="0" presStyleCnt="8">
        <dgm:presLayoutVars>
          <dgm:bulletEnabled val="1"/>
        </dgm:presLayoutVars>
      </dgm:prSet>
      <dgm:spPr/>
      <dgm:t>
        <a:bodyPr/>
        <a:lstStyle/>
        <a:p>
          <a:endParaRPr lang="ru-RU"/>
        </a:p>
      </dgm:t>
    </dgm:pt>
    <dgm:pt modelId="{5D3B3D94-65A5-4155-B982-9D5CA031B02A}" type="pres">
      <dgm:prSet presAssocID="{4253C17E-973B-42C2-8441-5C980770E9D0}" presName="spacing" presStyleCnt="0"/>
      <dgm:spPr/>
    </dgm:pt>
    <dgm:pt modelId="{B43AA8EC-B9FC-47F7-BE2A-6E2C09C12792}" type="pres">
      <dgm:prSet presAssocID="{55D0EBFF-FA90-4B95-8B11-FCBA788CB10A}" presName="composite" presStyleCnt="0"/>
      <dgm:spPr/>
    </dgm:pt>
    <dgm:pt modelId="{241E8092-53CC-4613-A98B-1118D2494AC5}" type="pres">
      <dgm:prSet presAssocID="{55D0EBFF-FA90-4B95-8B11-FCBA788CB10A}" presName="imgShp" presStyleLbl="fgImgPlace1" presStyleIdx="1" presStyleCnt="8"/>
      <dgm:spPr>
        <a:xfrm>
          <a:off x="1878523" y="614908"/>
          <a:ext cx="471824" cy="4718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w="12700" cap="flat" cmpd="sng" algn="ctr">
          <a:solidFill>
            <a:sysClr val="window" lastClr="FFFFFF">
              <a:hueOff val="0"/>
              <a:satOff val="0"/>
              <a:lumOff val="0"/>
              <a:alphaOff val="0"/>
            </a:sysClr>
          </a:solidFill>
          <a:prstDash val="solid"/>
          <a:miter lim="800000"/>
        </a:ln>
        <a:effectLst/>
      </dgm:spPr>
    </dgm:pt>
    <dgm:pt modelId="{4D9E0FAE-FF71-495D-910A-EE5E8E1ED126}" type="pres">
      <dgm:prSet presAssocID="{55D0EBFF-FA90-4B95-8B11-FCBA788CB10A}" presName="txShp" presStyleLbl="node1" presStyleIdx="1" presStyleCnt="8">
        <dgm:presLayoutVars>
          <dgm:bulletEnabled val="1"/>
        </dgm:presLayoutVars>
      </dgm:prSet>
      <dgm:spPr/>
      <dgm:t>
        <a:bodyPr/>
        <a:lstStyle/>
        <a:p>
          <a:endParaRPr lang="ru-RU"/>
        </a:p>
      </dgm:t>
    </dgm:pt>
    <dgm:pt modelId="{480B08C7-3766-4945-9793-F1B2C4889E0D}" type="pres">
      <dgm:prSet presAssocID="{35EE9D0D-6F92-41A9-B0F1-949E529A64D9}" presName="spacing" presStyleCnt="0"/>
      <dgm:spPr/>
    </dgm:pt>
    <dgm:pt modelId="{D3F29CC9-84A9-4CE2-B2F1-6AAB017CFE4D}" type="pres">
      <dgm:prSet presAssocID="{9DDB19D7-6367-44F9-B409-9C891BC797CE}" presName="composite" presStyleCnt="0"/>
      <dgm:spPr/>
    </dgm:pt>
    <dgm:pt modelId="{309C6AA4-5030-41C0-94EA-90B9D25DCB0C}" type="pres">
      <dgm:prSet presAssocID="{9DDB19D7-6367-44F9-B409-9C891BC797CE}" presName="imgShp" presStyleLbl="fgImgPlace1" presStyleIdx="2" presStyleCnt="8"/>
      <dgm:spPr>
        <a:xfrm>
          <a:off x="1878523" y="1227481"/>
          <a:ext cx="471824" cy="4718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gm:spPr>
    </dgm:pt>
    <dgm:pt modelId="{BC30236A-3C16-4BFE-B0B6-79D243A996FE}" type="pres">
      <dgm:prSet presAssocID="{9DDB19D7-6367-44F9-B409-9C891BC797CE}" presName="txShp" presStyleLbl="node1" presStyleIdx="2" presStyleCnt="8">
        <dgm:presLayoutVars>
          <dgm:bulletEnabled val="1"/>
        </dgm:presLayoutVars>
      </dgm:prSet>
      <dgm:spPr/>
      <dgm:t>
        <a:bodyPr/>
        <a:lstStyle/>
        <a:p>
          <a:endParaRPr lang="ru-RU"/>
        </a:p>
      </dgm:t>
    </dgm:pt>
    <dgm:pt modelId="{9876307D-B10C-4F53-9C8C-FBB92D98CE0D}" type="pres">
      <dgm:prSet presAssocID="{FCB0A39C-1384-466D-8F97-761AC6612403}" presName="spacing" presStyleCnt="0"/>
      <dgm:spPr/>
    </dgm:pt>
    <dgm:pt modelId="{C1CD91FD-22BC-49CE-BDA8-A8DDD2125F10}" type="pres">
      <dgm:prSet presAssocID="{CD754073-9DD0-4DEE-B31C-98C769BBF790}" presName="composite" presStyleCnt="0"/>
      <dgm:spPr/>
    </dgm:pt>
    <dgm:pt modelId="{D524BBFC-8DA3-41C1-A902-FF5B89F00B30}" type="pres">
      <dgm:prSet presAssocID="{CD754073-9DD0-4DEE-B31C-98C769BBF790}" presName="imgShp" presStyleLbl="fgImgPlace1" presStyleIdx="3" presStyleCnt="8"/>
      <dgm:spPr>
        <a:xfrm>
          <a:off x="1878523" y="1840053"/>
          <a:ext cx="471824" cy="47182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gm:spPr>
    </dgm:pt>
    <dgm:pt modelId="{92B5C230-5A02-4D20-ABEE-BE280252A4CC}" type="pres">
      <dgm:prSet presAssocID="{CD754073-9DD0-4DEE-B31C-98C769BBF790}" presName="txShp" presStyleLbl="node1" presStyleIdx="3" presStyleCnt="8">
        <dgm:presLayoutVars>
          <dgm:bulletEnabled val="1"/>
        </dgm:presLayoutVars>
      </dgm:prSet>
      <dgm:spPr/>
      <dgm:t>
        <a:bodyPr/>
        <a:lstStyle/>
        <a:p>
          <a:endParaRPr lang="ru-RU"/>
        </a:p>
      </dgm:t>
    </dgm:pt>
    <dgm:pt modelId="{623435A2-A5D4-4229-9958-9680C0860CE8}" type="pres">
      <dgm:prSet presAssocID="{5E2D1823-39CB-4110-B525-DBA356CAC44C}" presName="spacing" presStyleCnt="0"/>
      <dgm:spPr/>
    </dgm:pt>
    <dgm:pt modelId="{AC183247-DFB3-4FB3-8C39-5DBA1C759E28}" type="pres">
      <dgm:prSet presAssocID="{898FABF9-035A-40DE-AC98-B11BBDA3923A}" presName="composite" presStyleCnt="0"/>
      <dgm:spPr/>
    </dgm:pt>
    <dgm:pt modelId="{AFD9F095-35E6-42D3-937C-7AED0FF9C095}" type="pres">
      <dgm:prSet presAssocID="{898FABF9-035A-40DE-AC98-B11BBDA3923A}" presName="imgShp" presStyleLbl="fgImgPlace1" presStyleIdx="4" presStyleCnt="8"/>
      <dgm:spPr>
        <a:xfrm>
          <a:off x="1878523" y="2452626"/>
          <a:ext cx="471824" cy="47182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w="12700" cap="flat" cmpd="sng" algn="ctr">
          <a:solidFill>
            <a:sysClr val="window" lastClr="FFFFFF">
              <a:hueOff val="0"/>
              <a:satOff val="0"/>
              <a:lumOff val="0"/>
              <a:alphaOff val="0"/>
            </a:sysClr>
          </a:solidFill>
          <a:prstDash val="solid"/>
          <a:miter lim="800000"/>
        </a:ln>
        <a:effectLst/>
      </dgm:spPr>
    </dgm:pt>
    <dgm:pt modelId="{7519A609-C219-4C7A-B1E3-6BCB5CE1E298}" type="pres">
      <dgm:prSet presAssocID="{898FABF9-035A-40DE-AC98-B11BBDA3923A}" presName="txShp" presStyleLbl="node1" presStyleIdx="4" presStyleCnt="8">
        <dgm:presLayoutVars>
          <dgm:bulletEnabled val="1"/>
        </dgm:presLayoutVars>
      </dgm:prSet>
      <dgm:spPr/>
      <dgm:t>
        <a:bodyPr/>
        <a:lstStyle/>
        <a:p>
          <a:endParaRPr lang="ru-RU"/>
        </a:p>
      </dgm:t>
    </dgm:pt>
    <dgm:pt modelId="{49B8313B-751E-4939-869A-5863F0FCB426}" type="pres">
      <dgm:prSet presAssocID="{1805C451-06E3-43C6-A688-E5FB980ABF0D}" presName="spacing" presStyleCnt="0"/>
      <dgm:spPr/>
    </dgm:pt>
    <dgm:pt modelId="{B7459D0D-AEFB-4D28-91BC-83EFDE4C9327}" type="pres">
      <dgm:prSet presAssocID="{592D2D9A-0D04-4B06-BBA2-B9A54F6799B5}" presName="composite" presStyleCnt="0"/>
      <dgm:spPr/>
    </dgm:pt>
    <dgm:pt modelId="{C1CC15E1-E39B-4F26-8BAF-23927E9671B8}" type="pres">
      <dgm:prSet presAssocID="{592D2D9A-0D04-4B06-BBA2-B9A54F6799B5}" presName="imgShp" presStyleLbl="fgImgPlace1" presStyleIdx="5" presStyleCnt="8"/>
      <dgm:spPr>
        <a:xfrm>
          <a:off x="1878523" y="3065199"/>
          <a:ext cx="471824" cy="471824"/>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a:ln w="12700" cap="flat" cmpd="sng" algn="ctr">
          <a:solidFill>
            <a:sysClr val="window" lastClr="FFFFFF">
              <a:hueOff val="0"/>
              <a:satOff val="0"/>
              <a:lumOff val="0"/>
              <a:alphaOff val="0"/>
            </a:sysClr>
          </a:solidFill>
          <a:prstDash val="solid"/>
          <a:miter lim="800000"/>
        </a:ln>
        <a:effectLst/>
      </dgm:spPr>
    </dgm:pt>
    <dgm:pt modelId="{A999A8A1-0635-47D2-9CC1-F732D61CED0C}" type="pres">
      <dgm:prSet presAssocID="{592D2D9A-0D04-4B06-BBA2-B9A54F6799B5}" presName="txShp" presStyleLbl="node1" presStyleIdx="5" presStyleCnt="8">
        <dgm:presLayoutVars>
          <dgm:bulletEnabled val="1"/>
        </dgm:presLayoutVars>
      </dgm:prSet>
      <dgm:spPr/>
      <dgm:t>
        <a:bodyPr/>
        <a:lstStyle/>
        <a:p>
          <a:endParaRPr lang="ru-RU"/>
        </a:p>
      </dgm:t>
    </dgm:pt>
    <dgm:pt modelId="{A6B90366-18A9-4A8F-BD3A-5934303ABE00}" type="pres">
      <dgm:prSet presAssocID="{FEB4D415-04ED-4DB6-A738-DB9245F47808}" presName="spacing" presStyleCnt="0"/>
      <dgm:spPr/>
    </dgm:pt>
    <dgm:pt modelId="{823555DB-2CD6-43D1-A8F9-466A56A49C49}" type="pres">
      <dgm:prSet presAssocID="{4B8D159F-C7DA-432B-AD9B-34FCFC8A8810}" presName="composite" presStyleCnt="0"/>
      <dgm:spPr/>
    </dgm:pt>
    <dgm:pt modelId="{76C18CDB-DF02-40D2-8CDC-1F0720CB0042}" type="pres">
      <dgm:prSet presAssocID="{4B8D159F-C7DA-432B-AD9B-34FCFC8A8810}" presName="imgShp" presStyleLbl="fgImgPlace1" presStyleIdx="6" presStyleCnt="8"/>
      <dgm:spPr>
        <a:xfrm>
          <a:off x="1878523" y="3677772"/>
          <a:ext cx="471824" cy="471824"/>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2000" r="-12000"/>
          </a:stretch>
        </a:blipFill>
        <a:ln w="12700" cap="flat" cmpd="sng" algn="ctr">
          <a:solidFill>
            <a:sysClr val="window" lastClr="FFFFFF">
              <a:hueOff val="0"/>
              <a:satOff val="0"/>
              <a:lumOff val="0"/>
              <a:alphaOff val="0"/>
            </a:sysClr>
          </a:solidFill>
          <a:prstDash val="solid"/>
          <a:miter lim="800000"/>
        </a:ln>
        <a:effectLst/>
      </dgm:spPr>
    </dgm:pt>
    <dgm:pt modelId="{6962F4F5-F5ED-4C97-810A-7C631158E2FF}" type="pres">
      <dgm:prSet presAssocID="{4B8D159F-C7DA-432B-AD9B-34FCFC8A8810}" presName="txShp" presStyleLbl="node1" presStyleIdx="6" presStyleCnt="8">
        <dgm:presLayoutVars>
          <dgm:bulletEnabled val="1"/>
        </dgm:presLayoutVars>
      </dgm:prSet>
      <dgm:spPr/>
      <dgm:t>
        <a:bodyPr/>
        <a:lstStyle/>
        <a:p>
          <a:endParaRPr lang="ru-RU"/>
        </a:p>
      </dgm:t>
    </dgm:pt>
    <dgm:pt modelId="{A3EE9BAB-6E1A-4581-AED2-AC269442C7F3}" type="pres">
      <dgm:prSet presAssocID="{DCDB4BFC-57DA-46D3-B740-482FB53672AF}" presName="spacing" presStyleCnt="0"/>
      <dgm:spPr/>
    </dgm:pt>
    <dgm:pt modelId="{C0660084-DC1B-4B63-B09A-87990293EA41}" type="pres">
      <dgm:prSet presAssocID="{9C1BF775-E419-46BE-BD9B-1B4CDE785248}" presName="composite" presStyleCnt="0"/>
      <dgm:spPr/>
    </dgm:pt>
    <dgm:pt modelId="{B4B1D7D2-F594-4BA9-B503-D9448FB795AB}" type="pres">
      <dgm:prSet presAssocID="{9C1BF775-E419-46BE-BD9B-1B4CDE785248}" presName="imgShp" presStyleLbl="fgImgPlace1" presStyleIdx="7" presStyleCnt="8"/>
      <dgm:spPr>
        <a:xfrm>
          <a:off x="1878523" y="4290344"/>
          <a:ext cx="471824" cy="471824"/>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75000" r="-75000"/>
          </a:stretch>
        </a:blipFill>
        <a:ln w="12700" cap="flat" cmpd="sng" algn="ctr">
          <a:solidFill>
            <a:sysClr val="window" lastClr="FFFFFF">
              <a:hueOff val="0"/>
              <a:satOff val="0"/>
              <a:lumOff val="0"/>
              <a:alphaOff val="0"/>
            </a:sysClr>
          </a:solidFill>
          <a:prstDash val="solid"/>
          <a:miter lim="800000"/>
        </a:ln>
        <a:effectLst/>
      </dgm:spPr>
    </dgm:pt>
    <dgm:pt modelId="{84E8A45E-1F5F-4658-A5A2-9C7118B4510D}" type="pres">
      <dgm:prSet presAssocID="{9C1BF775-E419-46BE-BD9B-1B4CDE785248}" presName="txShp" presStyleLbl="node1" presStyleIdx="7" presStyleCnt="8">
        <dgm:presLayoutVars>
          <dgm:bulletEnabled val="1"/>
        </dgm:presLayoutVars>
      </dgm:prSet>
      <dgm:spPr/>
      <dgm:t>
        <a:bodyPr/>
        <a:lstStyle/>
        <a:p>
          <a:endParaRPr lang="ru-RU"/>
        </a:p>
      </dgm:t>
    </dgm:pt>
  </dgm:ptLst>
  <dgm:cxnLst>
    <dgm:cxn modelId="{BA452BE1-4D09-478F-8450-1E0199451071}" type="presOf" srcId="{4B8D159F-C7DA-432B-AD9B-34FCFC8A8810}" destId="{6962F4F5-F5ED-4C97-810A-7C631158E2FF}" srcOrd="0" destOrd="0" presId="urn:microsoft.com/office/officeart/2005/8/layout/vList3"/>
    <dgm:cxn modelId="{0C8ED634-A5EA-4CF9-86C9-7A18DC06185F}" srcId="{BBC83279-05DC-4C8D-99BE-60609995C889}" destId="{9DDB19D7-6367-44F9-B409-9C891BC797CE}" srcOrd="2" destOrd="0" parTransId="{0386CEDB-6651-4E79-AF6F-40528669525F}" sibTransId="{FCB0A39C-1384-466D-8F97-761AC6612403}"/>
    <dgm:cxn modelId="{FBEF436C-FC82-418F-A257-10E8F07F88FA}" srcId="{BBC83279-05DC-4C8D-99BE-60609995C889}" destId="{CD754073-9DD0-4DEE-B31C-98C769BBF790}" srcOrd="3" destOrd="0" parTransId="{D2381718-8541-4F8B-B616-87BF3F755C69}" sibTransId="{5E2D1823-39CB-4110-B525-DBA356CAC44C}"/>
    <dgm:cxn modelId="{B27718ED-D18C-4084-82D2-8F3B05AEBDFF}" srcId="{BBC83279-05DC-4C8D-99BE-60609995C889}" destId="{898FABF9-035A-40DE-AC98-B11BBDA3923A}" srcOrd="4" destOrd="0" parTransId="{A2AE2950-7E22-46FA-9370-F81F578138BB}" sibTransId="{1805C451-06E3-43C6-A688-E5FB980ABF0D}"/>
    <dgm:cxn modelId="{00E782CD-5A96-4A7B-9CAE-120B46241F06}" type="presOf" srcId="{CD754073-9DD0-4DEE-B31C-98C769BBF790}" destId="{92B5C230-5A02-4D20-ABEE-BE280252A4CC}" srcOrd="0" destOrd="0" presId="urn:microsoft.com/office/officeart/2005/8/layout/vList3"/>
    <dgm:cxn modelId="{5D401BEE-9B16-4895-97D0-B0D8D533A2FE}" type="presOf" srcId="{5F87D31A-4252-438B-9719-579175E37111}" destId="{9076E6BD-49EF-47A0-BC57-ED7F7C73E614}" srcOrd="0" destOrd="0" presId="urn:microsoft.com/office/officeart/2005/8/layout/vList3"/>
    <dgm:cxn modelId="{AB6CA326-BB7A-44C8-868E-B79F4CD6D6CA}" srcId="{BBC83279-05DC-4C8D-99BE-60609995C889}" destId="{55D0EBFF-FA90-4B95-8B11-FCBA788CB10A}" srcOrd="1" destOrd="0" parTransId="{BDD6D9F8-ED78-452E-AF8D-1A1220B4B823}" sibTransId="{35EE9D0D-6F92-41A9-B0F1-949E529A64D9}"/>
    <dgm:cxn modelId="{56F97898-F50D-4078-89FC-5B107DFC754A}" srcId="{BBC83279-05DC-4C8D-99BE-60609995C889}" destId="{9C1BF775-E419-46BE-BD9B-1B4CDE785248}" srcOrd="7" destOrd="0" parTransId="{16BF661B-224E-4448-816E-CBA2648B5E98}" sibTransId="{F3F01E5F-4F09-4445-A71A-644B370792FD}"/>
    <dgm:cxn modelId="{9A57F7FF-F800-4589-ADA8-F1417453605C}" type="presOf" srcId="{BBC83279-05DC-4C8D-99BE-60609995C889}" destId="{E27E9820-5DBB-462C-BD27-02B8FBCB4961}" srcOrd="0" destOrd="0" presId="urn:microsoft.com/office/officeart/2005/8/layout/vList3"/>
    <dgm:cxn modelId="{ADCE4541-22D3-495F-A582-208ADF8663A1}" srcId="{BBC83279-05DC-4C8D-99BE-60609995C889}" destId="{5F87D31A-4252-438B-9719-579175E37111}" srcOrd="0" destOrd="0" parTransId="{CDF69C9B-C70A-4DDE-9E6B-BFB7DF6F119A}" sibTransId="{4253C17E-973B-42C2-8441-5C980770E9D0}"/>
    <dgm:cxn modelId="{29CADC24-92BC-405D-B7D9-0C4B8BD592E3}" srcId="{BBC83279-05DC-4C8D-99BE-60609995C889}" destId="{592D2D9A-0D04-4B06-BBA2-B9A54F6799B5}" srcOrd="5" destOrd="0" parTransId="{67810058-5B24-4E0D-88C0-603EA65BD775}" sibTransId="{FEB4D415-04ED-4DB6-A738-DB9245F47808}"/>
    <dgm:cxn modelId="{42FDDD18-E1C5-4518-A66B-CC341E7775C8}" type="presOf" srcId="{9C1BF775-E419-46BE-BD9B-1B4CDE785248}" destId="{84E8A45E-1F5F-4658-A5A2-9C7118B4510D}" srcOrd="0" destOrd="0" presId="urn:microsoft.com/office/officeart/2005/8/layout/vList3"/>
    <dgm:cxn modelId="{1FBDC97D-F867-447F-B6C7-91EDB59E6BD0}" type="presOf" srcId="{55D0EBFF-FA90-4B95-8B11-FCBA788CB10A}" destId="{4D9E0FAE-FF71-495D-910A-EE5E8E1ED126}" srcOrd="0" destOrd="0" presId="urn:microsoft.com/office/officeart/2005/8/layout/vList3"/>
    <dgm:cxn modelId="{E8EA8A82-7BFB-4C6A-95E7-03CAE9AD2B9B}" srcId="{BBC83279-05DC-4C8D-99BE-60609995C889}" destId="{4B8D159F-C7DA-432B-AD9B-34FCFC8A8810}" srcOrd="6" destOrd="0" parTransId="{54DF746A-3C0D-47F5-97F1-3729AB431D3A}" sibTransId="{DCDB4BFC-57DA-46D3-B740-482FB53672AF}"/>
    <dgm:cxn modelId="{3E165805-8B07-4536-954B-B2A8DCE35726}" type="presOf" srcId="{9DDB19D7-6367-44F9-B409-9C891BC797CE}" destId="{BC30236A-3C16-4BFE-B0B6-79D243A996FE}" srcOrd="0" destOrd="0" presId="urn:microsoft.com/office/officeart/2005/8/layout/vList3"/>
    <dgm:cxn modelId="{1F3AD700-8FE4-4BF4-909A-29DEAC7840B5}" type="presOf" srcId="{898FABF9-035A-40DE-AC98-B11BBDA3923A}" destId="{7519A609-C219-4C7A-B1E3-6BCB5CE1E298}" srcOrd="0" destOrd="0" presId="urn:microsoft.com/office/officeart/2005/8/layout/vList3"/>
    <dgm:cxn modelId="{08E25FEF-51C1-4528-B4AE-9D8E81DCF6AE}" type="presOf" srcId="{592D2D9A-0D04-4B06-BBA2-B9A54F6799B5}" destId="{A999A8A1-0635-47D2-9CC1-F732D61CED0C}" srcOrd="0" destOrd="0" presId="urn:microsoft.com/office/officeart/2005/8/layout/vList3"/>
    <dgm:cxn modelId="{7F90ECB9-0590-46B2-BF62-6A6CDA69FECE}" type="presParOf" srcId="{E27E9820-5DBB-462C-BD27-02B8FBCB4961}" destId="{0DF99451-A5AD-4434-BB90-0BD1796F1249}" srcOrd="0" destOrd="0" presId="urn:microsoft.com/office/officeart/2005/8/layout/vList3"/>
    <dgm:cxn modelId="{32C87CB5-A455-43CE-8564-2203E2A7B683}" type="presParOf" srcId="{0DF99451-A5AD-4434-BB90-0BD1796F1249}" destId="{8B344A10-E7BA-44E7-B1D3-4259DCC00104}" srcOrd="0" destOrd="0" presId="urn:microsoft.com/office/officeart/2005/8/layout/vList3"/>
    <dgm:cxn modelId="{84FB73E2-B204-42EB-A52A-44CCFF89AE47}" type="presParOf" srcId="{0DF99451-A5AD-4434-BB90-0BD1796F1249}" destId="{9076E6BD-49EF-47A0-BC57-ED7F7C73E614}" srcOrd="1" destOrd="0" presId="urn:microsoft.com/office/officeart/2005/8/layout/vList3"/>
    <dgm:cxn modelId="{DDC0999F-C1A7-4E0C-A59F-BEC708312822}" type="presParOf" srcId="{E27E9820-5DBB-462C-BD27-02B8FBCB4961}" destId="{5D3B3D94-65A5-4155-B982-9D5CA031B02A}" srcOrd="1" destOrd="0" presId="urn:microsoft.com/office/officeart/2005/8/layout/vList3"/>
    <dgm:cxn modelId="{DE2023F5-124D-47E8-B771-AC08F93F48EA}" type="presParOf" srcId="{E27E9820-5DBB-462C-BD27-02B8FBCB4961}" destId="{B43AA8EC-B9FC-47F7-BE2A-6E2C09C12792}" srcOrd="2" destOrd="0" presId="urn:microsoft.com/office/officeart/2005/8/layout/vList3"/>
    <dgm:cxn modelId="{8344E8DA-2150-4DDA-95F9-55708817E6BA}" type="presParOf" srcId="{B43AA8EC-B9FC-47F7-BE2A-6E2C09C12792}" destId="{241E8092-53CC-4613-A98B-1118D2494AC5}" srcOrd="0" destOrd="0" presId="urn:microsoft.com/office/officeart/2005/8/layout/vList3"/>
    <dgm:cxn modelId="{3FE55467-71E7-45A8-B03F-883532C36792}" type="presParOf" srcId="{B43AA8EC-B9FC-47F7-BE2A-6E2C09C12792}" destId="{4D9E0FAE-FF71-495D-910A-EE5E8E1ED126}" srcOrd="1" destOrd="0" presId="urn:microsoft.com/office/officeart/2005/8/layout/vList3"/>
    <dgm:cxn modelId="{18F51282-AC72-47CA-ACCC-2437EA0E556D}" type="presParOf" srcId="{E27E9820-5DBB-462C-BD27-02B8FBCB4961}" destId="{480B08C7-3766-4945-9793-F1B2C4889E0D}" srcOrd="3" destOrd="0" presId="urn:microsoft.com/office/officeart/2005/8/layout/vList3"/>
    <dgm:cxn modelId="{43847CE1-EFA6-430C-A9F6-D563F7EE7274}" type="presParOf" srcId="{E27E9820-5DBB-462C-BD27-02B8FBCB4961}" destId="{D3F29CC9-84A9-4CE2-B2F1-6AAB017CFE4D}" srcOrd="4" destOrd="0" presId="urn:microsoft.com/office/officeart/2005/8/layout/vList3"/>
    <dgm:cxn modelId="{4F2AD157-6B02-475F-9333-5E3BACBF1449}" type="presParOf" srcId="{D3F29CC9-84A9-4CE2-B2F1-6AAB017CFE4D}" destId="{309C6AA4-5030-41C0-94EA-90B9D25DCB0C}" srcOrd="0" destOrd="0" presId="urn:microsoft.com/office/officeart/2005/8/layout/vList3"/>
    <dgm:cxn modelId="{4AB21486-8567-4093-B270-8AF7C41EB065}" type="presParOf" srcId="{D3F29CC9-84A9-4CE2-B2F1-6AAB017CFE4D}" destId="{BC30236A-3C16-4BFE-B0B6-79D243A996FE}" srcOrd="1" destOrd="0" presId="urn:microsoft.com/office/officeart/2005/8/layout/vList3"/>
    <dgm:cxn modelId="{DC6F2777-105C-4FE6-AD68-E46E00C038D0}" type="presParOf" srcId="{E27E9820-5DBB-462C-BD27-02B8FBCB4961}" destId="{9876307D-B10C-4F53-9C8C-FBB92D98CE0D}" srcOrd="5" destOrd="0" presId="urn:microsoft.com/office/officeart/2005/8/layout/vList3"/>
    <dgm:cxn modelId="{938CF497-2A15-4263-87A0-C72608005B59}" type="presParOf" srcId="{E27E9820-5DBB-462C-BD27-02B8FBCB4961}" destId="{C1CD91FD-22BC-49CE-BDA8-A8DDD2125F10}" srcOrd="6" destOrd="0" presId="urn:microsoft.com/office/officeart/2005/8/layout/vList3"/>
    <dgm:cxn modelId="{A006F0AA-5B53-438E-88B9-CA0231AE81D2}" type="presParOf" srcId="{C1CD91FD-22BC-49CE-BDA8-A8DDD2125F10}" destId="{D524BBFC-8DA3-41C1-A902-FF5B89F00B30}" srcOrd="0" destOrd="0" presId="urn:microsoft.com/office/officeart/2005/8/layout/vList3"/>
    <dgm:cxn modelId="{B75B5331-18D9-4A0A-935F-458539D027D5}" type="presParOf" srcId="{C1CD91FD-22BC-49CE-BDA8-A8DDD2125F10}" destId="{92B5C230-5A02-4D20-ABEE-BE280252A4CC}" srcOrd="1" destOrd="0" presId="urn:microsoft.com/office/officeart/2005/8/layout/vList3"/>
    <dgm:cxn modelId="{3A7257C6-E4CC-4215-A051-E3EBC3DE8A79}" type="presParOf" srcId="{E27E9820-5DBB-462C-BD27-02B8FBCB4961}" destId="{623435A2-A5D4-4229-9958-9680C0860CE8}" srcOrd="7" destOrd="0" presId="urn:microsoft.com/office/officeart/2005/8/layout/vList3"/>
    <dgm:cxn modelId="{9DFEF4EE-B8D4-44D3-858A-D1853D67F837}" type="presParOf" srcId="{E27E9820-5DBB-462C-BD27-02B8FBCB4961}" destId="{AC183247-DFB3-4FB3-8C39-5DBA1C759E28}" srcOrd="8" destOrd="0" presId="urn:microsoft.com/office/officeart/2005/8/layout/vList3"/>
    <dgm:cxn modelId="{8C08E441-8BC1-4F21-9E9E-0EC2F737BBE0}" type="presParOf" srcId="{AC183247-DFB3-4FB3-8C39-5DBA1C759E28}" destId="{AFD9F095-35E6-42D3-937C-7AED0FF9C095}" srcOrd="0" destOrd="0" presId="urn:microsoft.com/office/officeart/2005/8/layout/vList3"/>
    <dgm:cxn modelId="{65443EB2-FCF6-4F15-9A0E-3E3446BF1C8B}" type="presParOf" srcId="{AC183247-DFB3-4FB3-8C39-5DBA1C759E28}" destId="{7519A609-C219-4C7A-B1E3-6BCB5CE1E298}" srcOrd="1" destOrd="0" presId="urn:microsoft.com/office/officeart/2005/8/layout/vList3"/>
    <dgm:cxn modelId="{AA583FF6-6260-4706-BD5C-C0986EB97451}" type="presParOf" srcId="{E27E9820-5DBB-462C-BD27-02B8FBCB4961}" destId="{49B8313B-751E-4939-869A-5863F0FCB426}" srcOrd="9" destOrd="0" presId="urn:microsoft.com/office/officeart/2005/8/layout/vList3"/>
    <dgm:cxn modelId="{12823374-C182-40CE-A11F-ED564D177D9D}" type="presParOf" srcId="{E27E9820-5DBB-462C-BD27-02B8FBCB4961}" destId="{B7459D0D-AEFB-4D28-91BC-83EFDE4C9327}" srcOrd="10" destOrd="0" presId="urn:microsoft.com/office/officeart/2005/8/layout/vList3"/>
    <dgm:cxn modelId="{ED30DB94-E9A0-4DF0-9112-9708DA09B9DC}" type="presParOf" srcId="{B7459D0D-AEFB-4D28-91BC-83EFDE4C9327}" destId="{C1CC15E1-E39B-4F26-8BAF-23927E9671B8}" srcOrd="0" destOrd="0" presId="urn:microsoft.com/office/officeart/2005/8/layout/vList3"/>
    <dgm:cxn modelId="{3B7A0369-93B9-4C19-80CF-EE849C7DC04D}" type="presParOf" srcId="{B7459D0D-AEFB-4D28-91BC-83EFDE4C9327}" destId="{A999A8A1-0635-47D2-9CC1-F732D61CED0C}" srcOrd="1" destOrd="0" presId="urn:microsoft.com/office/officeart/2005/8/layout/vList3"/>
    <dgm:cxn modelId="{EB8EFA6D-AEE5-4EE5-BFDC-FCD6A1D4DC67}" type="presParOf" srcId="{E27E9820-5DBB-462C-BD27-02B8FBCB4961}" destId="{A6B90366-18A9-4A8F-BD3A-5934303ABE00}" srcOrd="11" destOrd="0" presId="urn:microsoft.com/office/officeart/2005/8/layout/vList3"/>
    <dgm:cxn modelId="{AE4D0F79-2765-487E-BAA7-5AE3A58C950D}" type="presParOf" srcId="{E27E9820-5DBB-462C-BD27-02B8FBCB4961}" destId="{823555DB-2CD6-43D1-A8F9-466A56A49C49}" srcOrd="12" destOrd="0" presId="urn:microsoft.com/office/officeart/2005/8/layout/vList3"/>
    <dgm:cxn modelId="{7B1E3972-A5DE-499A-A0EA-E2090F0BCDDA}" type="presParOf" srcId="{823555DB-2CD6-43D1-A8F9-466A56A49C49}" destId="{76C18CDB-DF02-40D2-8CDC-1F0720CB0042}" srcOrd="0" destOrd="0" presId="urn:microsoft.com/office/officeart/2005/8/layout/vList3"/>
    <dgm:cxn modelId="{DF3D7980-B980-47FD-86CA-2C7CCDBCB39C}" type="presParOf" srcId="{823555DB-2CD6-43D1-A8F9-466A56A49C49}" destId="{6962F4F5-F5ED-4C97-810A-7C631158E2FF}" srcOrd="1" destOrd="0" presId="urn:microsoft.com/office/officeart/2005/8/layout/vList3"/>
    <dgm:cxn modelId="{FBCE2F1C-5E6E-4009-83F2-3F844CFBFFB8}" type="presParOf" srcId="{E27E9820-5DBB-462C-BD27-02B8FBCB4961}" destId="{A3EE9BAB-6E1A-4581-AED2-AC269442C7F3}" srcOrd="13" destOrd="0" presId="urn:microsoft.com/office/officeart/2005/8/layout/vList3"/>
    <dgm:cxn modelId="{46722DE4-0C6B-4627-A6A5-5FC55CFB7919}" type="presParOf" srcId="{E27E9820-5DBB-462C-BD27-02B8FBCB4961}" destId="{C0660084-DC1B-4B63-B09A-87990293EA41}" srcOrd="14" destOrd="0" presId="urn:microsoft.com/office/officeart/2005/8/layout/vList3"/>
    <dgm:cxn modelId="{9344FDCB-4BBA-4188-A18C-07377D0A1D24}" type="presParOf" srcId="{C0660084-DC1B-4B63-B09A-87990293EA41}" destId="{B4B1D7D2-F594-4BA9-B503-D9448FB795AB}" srcOrd="0" destOrd="0" presId="urn:microsoft.com/office/officeart/2005/8/layout/vList3"/>
    <dgm:cxn modelId="{46D3DA3A-0867-4AC8-88F3-7A28CE65CEC0}" type="presParOf" srcId="{C0660084-DC1B-4B63-B09A-87990293EA41}" destId="{84E8A45E-1F5F-4658-A5A2-9C7118B4510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336</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Noțiuni generale</a:t>
          </a:r>
        </a:p>
        <a:p>
          <a:endParaRPr lang="ro-RO" sz="1600" b="1" i="0" u="sng" dirty="0" smtClean="0">
            <a:latin typeface="Times New Roman" panose="02020603050405020304" pitchFamily="18" charset="0"/>
            <a:cs typeface="Times New Roman" panose="02020603050405020304" pitchFamily="18" charset="0"/>
          </a:endParaRPr>
        </a:p>
        <a:p>
          <a:r>
            <a:rPr lang="ro-RO" sz="1600" b="1" i="1" dirty="0" err="1" smtClean="0">
              <a:latin typeface="Times New Roman" panose="02020603050405020304" pitchFamily="18" charset="0"/>
              <a:cs typeface="Times New Roman" panose="02020603050405020304" pitchFamily="18" charset="0"/>
            </a:rPr>
            <a:t>Pînă</a:t>
          </a:r>
          <a:r>
            <a:rPr lang="ro-RO" sz="1600" b="1" i="1" dirty="0" smtClean="0">
              <a:latin typeface="Times New Roman" panose="02020603050405020304" pitchFamily="18" charset="0"/>
              <a:cs typeface="Times New Roman" panose="02020603050405020304" pitchFamily="18" charset="0"/>
            </a:rPr>
            <a:t> la 01.01.2024</a:t>
          </a:r>
          <a:endParaRPr lang="ru-RU" sz="16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en-US" sz="1400" i="0" dirty="0" smtClean="0">
              <a:latin typeface="Times New Roman" panose="02020603050405020304" pitchFamily="18" charset="0"/>
              <a:cs typeface="Times New Roman" panose="02020603050405020304" pitchFamily="18" charset="0"/>
            </a:rPr>
            <a:t>10) </a:t>
          </a:r>
          <a:r>
            <a:rPr lang="en-US" sz="1400" i="0" dirty="0" err="1" smtClean="0">
              <a:latin typeface="Times New Roman" panose="02020603050405020304" pitchFamily="18" charset="0"/>
              <a:cs typeface="Times New Roman" panose="02020603050405020304" pitchFamily="18" charset="0"/>
            </a:rPr>
            <a:t>Motocicletă</a:t>
          </a:r>
          <a:r>
            <a:rPr lang="en-US" sz="1400" i="0" dirty="0" smtClean="0">
              <a:latin typeface="Times New Roman" panose="02020603050405020304" pitchFamily="18" charset="0"/>
              <a:cs typeface="Times New Roman" panose="02020603050405020304" pitchFamily="18" charset="0"/>
            </a:rPr>
            <a:t> – </a:t>
          </a:r>
          <a:r>
            <a:rPr lang="en-US" sz="1400" i="0" dirty="0" err="1" smtClean="0">
              <a:latin typeface="Times New Roman" panose="02020603050405020304" pitchFamily="18" charset="0"/>
              <a:cs typeface="Times New Roman" panose="02020603050405020304" pitchFamily="18" charset="0"/>
            </a:rPr>
            <a:t>autovehicul</a:t>
          </a:r>
          <a:r>
            <a:rPr lang="en-US" sz="1400" i="0" dirty="0" smtClean="0">
              <a:latin typeface="Times New Roman" panose="02020603050405020304" pitchFamily="18" charset="0"/>
              <a:cs typeface="Times New Roman" panose="02020603050405020304" pitchFamily="18" charset="0"/>
            </a:rPr>
            <a:t> cu </a:t>
          </a:r>
          <a:r>
            <a:rPr lang="en-US" sz="1400" i="0" dirty="0" err="1" smtClean="0">
              <a:latin typeface="Times New Roman" panose="02020603050405020304" pitchFamily="18" charset="0"/>
              <a:cs typeface="Times New Roman" panose="02020603050405020304" pitchFamily="18" charset="0"/>
            </a:rPr>
            <a:t>două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roţi</a:t>
          </a:r>
          <a:r>
            <a:rPr lang="en-US" sz="1400" i="0" dirty="0" smtClean="0">
              <a:latin typeface="Times New Roman" panose="02020603050405020304" pitchFamily="18" charset="0"/>
              <a:cs typeface="Times New Roman" panose="02020603050405020304" pitchFamily="18" charset="0"/>
            </a:rPr>
            <a:t>, cu </a:t>
          </a:r>
          <a:r>
            <a:rPr lang="en-US" sz="1400" i="0" dirty="0" err="1" smtClean="0">
              <a:latin typeface="Times New Roman" panose="02020603050405020304" pitchFamily="18" charset="0"/>
              <a:cs typeface="Times New Roman" panose="02020603050405020304" pitchFamily="18" charset="0"/>
            </a:rPr>
            <a:t>sau</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fără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ataş</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avînd</a:t>
          </a:r>
          <a:r>
            <a:rPr lang="en-US" sz="1400" i="0" dirty="0" smtClean="0">
              <a:latin typeface="Times New Roman" panose="02020603050405020304" pitchFamily="18" charset="0"/>
              <a:cs typeface="Times New Roman" panose="02020603050405020304" pitchFamily="18" charset="0"/>
            </a:rPr>
            <a:t> o capacitate </a:t>
          </a:r>
          <a:r>
            <a:rPr lang="en-US" sz="1400" i="0" dirty="0" err="1" smtClean="0">
              <a:latin typeface="Times New Roman" panose="02020603050405020304" pitchFamily="18" charset="0"/>
              <a:cs typeface="Times New Roman" panose="02020603050405020304" pitchFamily="18" charset="0"/>
            </a:rPr>
            <a:t>cilindrică</a:t>
          </a:r>
          <a:r>
            <a:rPr lang="en-US" sz="1400" i="0" dirty="0" smtClean="0">
              <a:latin typeface="Times New Roman" panose="02020603050405020304" pitchFamily="18" charset="0"/>
              <a:cs typeface="Times New Roman" panose="02020603050405020304" pitchFamily="18" charset="0"/>
            </a:rPr>
            <a:t> a </a:t>
          </a:r>
          <a:r>
            <a:rPr lang="en-US" sz="1400" i="0" dirty="0" err="1" smtClean="0">
              <a:latin typeface="Times New Roman" panose="02020603050405020304" pitchFamily="18" charset="0"/>
              <a:cs typeface="Times New Roman" panose="02020603050405020304" pitchFamily="18" charset="0"/>
            </a:rPr>
            <a:t>motorului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mai</a:t>
          </a:r>
          <a:r>
            <a:rPr lang="en-US" sz="1400" i="0" dirty="0" smtClean="0">
              <a:latin typeface="Times New Roman" panose="02020603050405020304" pitchFamily="18" charset="0"/>
              <a:cs typeface="Times New Roman" panose="02020603050405020304" pitchFamily="18" charset="0"/>
            </a:rPr>
            <a:t> mare de 50 cm</a:t>
          </a:r>
          <a:r>
            <a:rPr lang="it-IT" sz="1400" baseline="30000" dirty="0" smtClean="0">
              <a:latin typeface="Times New Roman" panose="02020603050405020304" pitchFamily="18" charset="0"/>
              <a:cs typeface="Times New Roman" panose="02020603050405020304" pitchFamily="18" charset="0"/>
            </a:rPr>
            <a:t>3</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precum</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şi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autovehicul</a:t>
          </a:r>
          <a:r>
            <a:rPr lang="en-US" sz="1400" i="0" dirty="0" smtClean="0">
              <a:latin typeface="Times New Roman" panose="02020603050405020304" pitchFamily="18" charset="0"/>
              <a:cs typeface="Times New Roman" panose="02020603050405020304" pitchFamily="18" charset="0"/>
            </a:rPr>
            <a:t> cu </a:t>
          </a:r>
          <a:r>
            <a:rPr lang="en-US" sz="1400" i="0" dirty="0" err="1" smtClean="0">
              <a:latin typeface="Times New Roman" panose="02020603050405020304" pitchFamily="18" charset="0"/>
              <a:cs typeface="Times New Roman" panose="02020603050405020304" pitchFamily="18" charset="0"/>
            </a:rPr>
            <a:t>trei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roţi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simetrice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faţă</a:t>
          </a:r>
          <a:r>
            <a:rPr lang="en-US" sz="1400" i="0" dirty="0" smtClean="0">
              <a:latin typeface="Times New Roman" panose="02020603050405020304" pitchFamily="18" charset="0"/>
              <a:cs typeface="Times New Roman" panose="02020603050405020304" pitchFamily="18" charset="0"/>
            </a:rPr>
            <a:t> de </a:t>
          </a:r>
          <a:r>
            <a:rPr lang="en-US" sz="1400" i="0" dirty="0" err="1" smtClean="0">
              <a:latin typeface="Times New Roman" panose="02020603050405020304" pitchFamily="18" charset="0"/>
              <a:cs typeface="Times New Roman" panose="02020603050405020304" pitchFamily="18" charset="0"/>
            </a:rPr>
            <a:t>axa</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sa</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longitudinală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motocar</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avînd</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capacitatea</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cilindrică</a:t>
          </a:r>
          <a:r>
            <a:rPr lang="en-US" sz="1400" i="0" dirty="0" smtClean="0">
              <a:latin typeface="Times New Roman" panose="02020603050405020304" pitchFamily="18" charset="0"/>
              <a:cs typeface="Times New Roman" panose="02020603050405020304" pitchFamily="18" charset="0"/>
            </a:rPr>
            <a:t> a </a:t>
          </a:r>
          <a:r>
            <a:rPr lang="en-US" sz="1400" i="0" dirty="0" err="1" smtClean="0">
              <a:latin typeface="Times New Roman" panose="02020603050405020304" pitchFamily="18" charset="0"/>
              <a:cs typeface="Times New Roman" panose="02020603050405020304" pitchFamily="18" charset="0"/>
            </a:rPr>
            <a:t>motorului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mai</a:t>
          </a:r>
          <a:r>
            <a:rPr lang="en-US" sz="1400" i="0" dirty="0" smtClean="0">
              <a:latin typeface="Times New Roman" panose="02020603050405020304" pitchFamily="18" charset="0"/>
              <a:cs typeface="Times New Roman" panose="02020603050405020304" pitchFamily="18" charset="0"/>
            </a:rPr>
            <a:t> mare de 50 cm</a:t>
          </a:r>
          <a:r>
            <a:rPr lang="it-IT" sz="1400" baseline="30000" dirty="0" smtClean="0">
              <a:latin typeface="Times New Roman" panose="02020603050405020304" pitchFamily="18" charset="0"/>
              <a:cs typeface="Times New Roman" panose="02020603050405020304" pitchFamily="18" charset="0"/>
            </a:rPr>
            <a:t>3</a:t>
          </a:r>
          <a:r>
            <a:rPr lang="ro-RO" sz="1400" baseline="30000" dirty="0" smtClean="0"/>
            <a:t> </a:t>
          </a:r>
          <a:r>
            <a:rPr lang="en-US" sz="1400" i="0" dirty="0" err="1" smtClean="0">
              <a:latin typeface="Times New Roman" panose="02020603050405020304" pitchFamily="18" charset="0"/>
              <a:cs typeface="Times New Roman" panose="02020603050405020304" pitchFamily="18" charset="0"/>
            </a:rPr>
            <a:t>şi</a:t>
          </a:r>
          <a:r>
            <a:rPr lang="en-US" sz="1400" i="0" dirty="0" smtClean="0">
              <a:latin typeface="Times New Roman" panose="02020603050405020304" pitchFamily="18" charset="0"/>
              <a:cs typeface="Times New Roman" panose="02020603050405020304" pitchFamily="18" charset="0"/>
            </a:rPr>
            <a:t> masa </a:t>
          </a:r>
          <a:r>
            <a:rPr lang="en-US" sz="1400" i="0" dirty="0" err="1" smtClean="0">
              <a:latin typeface="Times New Roman" panose="02020603050405020304" pitchFamily="18" charset="0"/>
              <a:cs typeface="Times New Roman" panose="02020603050405020304" pitchFamily="18" charset="0"/>
            </a:rPr>
            <a:t>echipată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mai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mică</a:t>
          </a:r>
          <a:r>
            <a:rPr lang="en-US" sz="1400" i="0" dirty="0" smtClean="0">
              <a:latin typeface="Times New Roman" panose="02020603050405020304" pitchFamily="18" charset="0"/>
              <a:cs typeface="Times New Roman" panose="02020603050405020304" pitchFamily="18" charset="0"/>
            </a:rPr>
            <a:t> de 400 kg.</a:t>
          </a:r>
          <a:endParaRPr lang="ru-RU" sz="1400" i="0" dirty="0" smtClean="0">
            <a:latin typeface="Times New Roman" panose="02020603050405020304" pitchFamily="18" charset="0"/>
            <a:cs typeface="Times New Roman" panose="02020603050405020304" pitchFamily="18" charset="0"/>
          </a:endParaRPr>
        </a:p>
        <a:p>
          <a:pPr algn="just"/>
          <a:r>
            <a:rPr lang="en-US" sz="1400" i="0" dirty="0" smtClean="0">
              <a:latin typeface="Times New Roman" panose="02020603050405020304" pitchFamily="18" charset="0"/>
              <a:cs typeface="Times New Roman" panose="02020603050405020304" pitchFamily="18" charset="0"/>
            </a:rPr>
            <a:t>10</a:t>
          </a:r>
          <a:r>
            <a:rPr lang="en-US" sz="1400" baseline="30000" dirty="0" smtClean="0"/>
            <a:t>1</a:t>
          </a:r>
          <a:r>
            <a:rPr lang="en-US" sz="1400" i="0" dirty="0" smtClean="0">
              <a:latin typeface="Times New Roman" panose="02020603050405020304" pitchFamily="18" charset="0"/>
              <a:cs typeface="Times New Roman" panose="02020603050405020304" pitchFamily="18" charset="0"/>
            </a:rPr>
            <a:t>) Moped, </a:t>
          </a:r>
          <a:r>
            <a:rPr lang="en-US" sz="1400" i="0" dirty="0" err="1" smtClean="0">
              <a:latin typeface="Times New Roman" panose="02020603050405020304" pitchFamily="18" charset="0"/>
              <a:cs typeface="Times New Roman" panose="02020603050405020304" pitchFamily="18" charset="0"/>
            </a:rPr>
            <a:t>scuter</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motoretă</a:t>
          </a:r>
          <a:r>
            <a:rPr lang="en-US" sz="1400" i="0" dirty="0" smtClean="0">
              <a:latin typeface="Times New Roman" panose="02020603050405020304" pitchFamily="18" charset="0"/>
              <a:cs typeface="Times New Roman" panose="02020603050405020304" pitchFamily="18" charset="0"/>
            </a:rPr>
            <a:t> – </a:t>
          </a:r>
          <a:r>
            <a:rPr lang="en-US" sz="1400" i="0" dirty="0" err="1" smtClean="0">
              <a:latin typeface="Times New Roman" panose="02020603050405020304" pitchFamily="18" charset="0"/>
              <a:cs typeface="Times New Roman" panose="02020603050405020304" pitchFamily="18" charset="0"/>
            </a:rPr>
            <a:t>autovehicul</a:t>
          </a:r>
          <a:r>
            <a:rPr lang="en-US" sz="1400" i="0" dirty="0" smtClean="0">
              <a:latin typeface="Times New Roman" panose="02020603050405020304" pitchFamily="18" charset="0"/>
              <a:cs typeface="Times New Roman" panose="02020603050405020304" pitchFamily="18" charset="0"/>
            </a:rPr>
            <a:t> cu </a:t>
          </a:r>
          <a:r>
            <a:rPr lang="en-US" sz="1400" i="0" dirty="0" err="1" smtClean="0">
              <a:latin typeface="Times New Roman" panose="02020603050405020304" pitchFamily="18" charset="0"/>
              <a:cs typeface="Times New Roman" panose="02020603050405020304" pitchFamily="18" charset="0"/>
            </a:rPr>
            <a:t>două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sau</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trei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roţi</a:t>
          </a:r>
          <a:r>
            <a:rPr lang="en-US" sz="1400" i="0" dirty="0" smtClean="0">
              <a:latin typeface="Times New Roman" panose="02020603050405020304" pitchFamily="18" charset="0"/>
              <a:cs typeface="Times New Roman" panose="02020603050405020304" pitchFamily="18" charset="0"/>
            </a:rPr>
            <a:t> a </a:t>
          </a:r>
          <a:r>
            <a:rPr lang="en-US" sz="1400" i="0" dirty="0" err="1" smtClean="0">
              <a:latin typeface="Times New Roman" panose="02020603050405020304" pitchFamily="18" charset="0"/>
              <a:cs typeface="Times New Roman" panose="02020603050405020304" pitchFamily="18" charset="0"/>
            </a:rPr>
            <a:t>cărui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viteză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maximă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prin</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construcţie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este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mai</a:t>
          </a:r>
          <a:r>
            <a:rPr lang="en-US" sz="1400" i="0" dirty="0" smtClean="0">
              <a:latin typeface="Times New Roman" panose="02020603050405020304" pitchFamily="18" charset="0"/>
              <a:cs typeface="Times New Roman" panose="02020603050405020304" pitchFamily="18" charset="0"/>
            </a:rPr>
            <a:t> mare de 25 km/h, </a:t>
          </a:r>
          <a:r>
            <a:rPr lang="en-US" sz="1400" i="0" dirty="0" err="1" smtClean="0">
              <a:latin typeface="Times New Roman" panose="02020603050405020304" pitchFamily="18" charset="0"/>
              <a:cs typeface="Times New Roman" panose="02020603050405020304" pitchFamily="18" charset="0"/>
            </a:rPr>
            <a:t>dar</a:t>
          </a:r>
          <a:r>
            <a:rPr lang="en-US" sz="1400" i="0" dirty="0" smtClean="0">
              <a:latin typeface="Times New Roman" panose="02020603050405020304" pitchFamily="18" charset="0"/>
              <a:cs typeface="Times New Roman" panose="02020603050405020304" pitchFamily="18" charset="0"/>
            </a:rPr>
            <a:t> nu </a:t>
          </a:r>
          <a:r>
            <a:rPr lang="en-US" sz="1400" i="0" dirty="0" err="1" smtClean="0">
              <a:latin typeface="Times New Roman" panose="02020603050405020304" pitchFamily="18" charset="0"/>
              <a:cs typeface="Times New Roman" panose="02020603050405020304" pitchFamily="18" charset="0"/>
            </a:rPr>
            <a:t>depăşeşte</a:t>
          </a:r>
          <a:r>
            <a:rPr lang="en-US" sz="1400" i="0" dirty="0" smtClean="0">
              <a:latin typeface="Times New Roman" panose="02020603050405020304" pitchFamily="18" charset="0"/>
              <a:cs typeface="Times New Roman" panose="02020603050405020304" pitchFamily="18" charset="0"/>
            </a:rPr>
            <a:t> 45 km/h, care </a:t>
          </a:r>
          <a:r>
            <a:rPr lang="en-US" sz="1400" i="0" dirty="0" err="1" smtClean="0">
              <a:latin typeface="Times New Roman" panose="02020603050405020304" pitchFamily="18" charset="0"/>
              <a:cs typeface="Times New Roman" panose="02020603050405020304" pitchFamily="18" charset="0"/>
            </a:rPr>
            <a:t>este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echipat</a:t>
          </a:r>
          <a:r>
            <a:rPr lang="en-US" sz="1400" i="0" dirty="0" smtClean="0">
              <a:latin typeface="Times New Roman" panose="02020603050405020304" pitchFamily="18" charset="0"/>
              <a:cs typeface="Times New Roman" panose="02020603050405020304" pitchFamily="18" charset="0"/>
            </a:rPr>
            <a:t> cu un motor cu </a:t>
          </a:r>
          <a:r>
            <a:rPr lang="en-US" sz="1400" i="0" dirty="0" err="1" smtClean="0">
              <a:latin typeface="Times New Roman" panose="02020603050405020304" pitchFamily="18" charset="0"/>
              <a:cs typeface="Times New Roman" panose="02020603050405020304" pitchFamily="18" charset="0"/>
            </a:rPr>
            <a:t>ardere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internă</a:t>
          </a:r>
          <a:r>
            <a:rPr lang="en-US" sz="1400" i="0" dirty="0" smtClean="0">
              <a:latin typeface="Times New Roman" panose="02020603050405020304" pitchFamily="18" charset="0"/>
              <a:cs typeface="Times New Roman" panose="02020603050405020304" pitchFamily="18" charset="0"/>
            </a:rPr>
            <a:t>, cu </a:t>
          </a:r>
          <a:r>
            <a:rPr lang="en-US" sz="1400" i="0" dirty="0" err="1" smtClean="0">
              <a:latin typeface="Times New Roman" panose="02020603050405020304" pitchFamily="18" charset="0"/>
              <a:cs typeface="Times New Roman" panose="02020603050405020304" pitchFamily="18" charset="0"/>
            </a:rPr>
            <a:t>aprindere</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prin</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scânteie</a:t>
          </a:r>
          <a:r>
            <a:rPr lang="en-US" sz="1400" i="0" dirty="0" smtClean="0">
              <a:latin typeface="Times New Roman" panose="02020603050405020304" pitchFamily="18" charset="0"/>
              <a:cs typeface="Times New Roman" panose="02020603050405020304" pitchFamily="18" charset="0"/>
            </a:rPr>
            <a:t>, cu o capacitate </a:t>
          </a:r>
          <a:r>
            <a:rPr lang="en-US" sz="1400" i="0" dirty="0" err="1" smtClean="0">
              <a:latin typeface="Times New Roman" panose="02020603050405020304" pitchFamily="18" charset="0"/>
              <a:cs typeface="Times New Roman" panose="02020603050405020304" pitchFamily="18" charset="0"/>
            </a:rPr>
            <a:t>cilindrică</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ce</a:t>
          </a:r>
          <a:r>
            <a:rPr lang="en-US" sz="1400" i="0" dirty="0" smtClean="0">
              <a:latin typeface="Times New Roman" panose="02020603050405020304" pitchFamily="18" charset="0"/>
              <a:cs typeface="Times New Roman" panose="02020603050405020304" pitchFamily="18" charset="0"/>
            </a:rPr>
            <a:t> nu </a:t>
          </a:r>
          <a:r>
            <a:rPr lang="en-US" sz="1400" i="0" dirty="0" err="1" smtClean="0">
              <a:latin typeface="Times New Roman" panose="02020603050405020304" pitchFamily="18" charset="0"/>
              <a:cs typeface="Times New Roman" panose="02020603050405020304" pitchFamily="18" charset="0"/>
            </a:rPr>
            <a:t>depăşeşte</a:t>
          </a:r>
          <a:r>
            <a:rPr lang="en-US" sz="1400" i="0" dirty="0" smtClean="0">
              <a:latin typeface="Times New Roman" panose="02020603050405020304" pitchFamily="18" charset="0"/>
              <a:cs typeface="Times New Roman" panose="02020603050405020304" pitchFamily="18" charset="0"/>
            </a:rPr>
            <a:t> 50 cm</a:t>
          </a:r>
          <a:r>
            <a:rPr lang="it-IT" sz="1400" baseline="30000" dirty="0" smtClean="0">
              <a:latin typeface="Times New Roman" panose="02020603050405020304" pitchFamily="18" charset="0"/>
              <a:cs typeface="Times New Roman" panose="02020603050405020304" pitchFamily="18" charset="0"/>
            </a:rPr>
            <a:t>3</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şi</a:t>
          </a:r>
          <a:r>
            <a:rPr lang="en-US" sz="1400" i="0" dirty="0" smtClean="0">
              <a:latin typeface="Times New Roman" panose="02020603050405020304" pitchFamily="18" charset="0"/>
              <a:cs typeface="Times New Roman" panose="02020603050405020304" pitchFamily="18" charset="0"/>
            </a:rPr>
            <a:t> a </a:t>
          </a:r>
          <a:r>
            <a:rPr lang="en-US" sz="1400" i="0" dirty="0" err="1" smtClean="0">
              <a:latin typeface="Times New Roman" panose="02020603050405020304" pitchFamily="18" charset="0"/>
              <a:cs typeface="Times New Roman" panose="02020603050405020304" pitchFamily="18" charset="0"/>
            </a:rPr>
            <a:t>cărui</a:t>
          </a:r>
          <a:r>
            <a:rPr lang="en-US" sz="1400" i="0" dirty="0" smtClean="0">
              <a:latin typeface="Times New Roman" panose="02020603050405020304" pitchFamily="18" charset="0"/>
              <a:cs typeface="Times New Roman" panose="02020603050405020304" pitchFamily="18" charset="0"/>
            </a:rPr>
            <a:t> </a:t>
          </a:r>
          <a:r>
            <a:rPr lang="en-US" sz="1400" i="0" dirty="0" err="1" smtClean="0">
              <a:latin typeface="Times New Roman" panose="02020603050405020304" pitchFamily="18" charset="0"/>
              <a:cs typeface="Times New Roman" panose="02020603050405020304" pitchFamily="18" charset="0"/>
            </a:rPr>
            <a:t>masă</a:t>
          </a:r>
          <a:r>
            <a:rPr lang="en-US" sz="1400" i="0" dirty="0" smtClean="0">
              <a:latin typeface="Times New Roman" panose="02020603050405020304" pitchFamily="18" charset="0"/>
              <a:cs typeface="Times New Roman" panose="02020603050405020304" pitchFamily="18" charset="0"/>
            </a:rPr>
            <a:t> nu </a:t>
          </a:r>
          <a:r>
            <a:rPr lang="en-US" sz="1400" i="0" dirty="0" err="1" smtClean="0">
              <a:latin typeface="Times New Roman" panose="02020603050405020304" pitchFamily="18" charset="0"/>
              <a:cs typeface="Times New Roman" panose="02020603050405020304" pitchFamily="18" charset="0"/>
            </a:rPr>
            <a:t>depăşeşte</a:t>
          </a:r>
          <a:r>
            <a:rPr lang="en-US" sz="1400" i="0" dirty="0" smtClean="0">
              <a:latin typeface="Times New Roman" panose="02020603050405020304" pitchFamily="18" charset="0"/>
              <a:cs typeface="Times New Roman" panose="02020603050405020304" pitchFamily="18" charset="0"/>
            </a:rPr>
            <a:t> 350 kg.</a:t>
          </a:r>
          <a:endParaRPr lang="en-US" sz="14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885"/>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F1933EFC-2FAA-488D-83C1-54324B92A0B8}" srcId="{5F3B8663-E2A7-4723-9A84-C1BB69808E72}" destId="{E491DBFC-14DC-41D0-8B8A-3984A42E9DA7}" srcOrd="0" destOrd="0" parTransId="{52464396-0105-4EA2-984B-A6D6FB9F2E78}" sibTransId="{F4BB5ACA-57B4-4493-B84D-2F38B64FA619}"/>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336</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Noțiuni generale</a:t>
          </a:r>
        </a:p>
        <a:p>
          <a:endParaRPr lang="ro-RO" sz="1600" b="1" i="0" u="sng" dirty="0" smtClean="0">
            <a:latin typeface="Times New Roman" panose="02020603050405020304" pitchFamily="18" charset="0"/>
            <a:cs typeface="Times New Roman" panose="02020603050405020304" pitchFamily="18" charset="0"/>
          </a:endParaRPr>
        </a:p>
        <a:p>
          <a:r>
            <a:rPr lang="ro-RO" sz="1600" b="1" i="1" dirty="0" err="1" smtClean="0">
              <a:latin typeface="Times New Roman" panose="02020603050405020304" pitchFamily="18" charset="0"/>
              <a:cs typeface="Times New Roman" panose="02020603050405020304" pitchFamily="18" charset="0"/>
            </a:rPr>
            <a:t>Începînd</a:t>
          </a:r>
          <a:r>
            <a:rPr lang="ro-RO" sz="1600" b="1" i="1" dirty="0" smtClean="0">
              <a:latin typeface="Times New Roman" panose="02020603050405020304" pitchFamily="18" charset="0"/>
              <a:cs typeface="Times New Roman" panose="02020603050405020304" pitchFamily="18" charset="0"/>
            </a:rPr>
            <a:t> cu 01.01.2024</a:t>
          </a:r>
          <a:endParaRPr lang="ru-RU" sz="1600" b="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en-US" sz="1200" b="1" i="0" dirty="0" smtClean="0">
              <a:latin typeface="Times New Roman" panose="02020603050405020304" pitchFamily="18" charset="0"/>
              <a:cs typeface="Times New Roman" panose="02020603050405020304" pitchFamily="18" charset="0"/>
            </a:rPr>
            <a:t>21</a:t>
          </a:r>
          <a:r>
            <a:rPr lang="en-US" sz="1200" b="1" baseline="30000" dirty="0" smtClean="0"/>
            <a:t>1</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Autoturism</a:t>
          </a:r>
          <a:r>
            <a:rPr lang="en-US" sz="1200" b="1" i="0" dirty="0" smtClean="0">
              <a:latin typeface="Times New Roman" panose="02020603050405020304" pitchFamily="18" charset="0"/>
              <a:cs typeface="Times New Roman" panose="02020603050405020304" pitchFamily="18" charset="0"/>
            </a:rPr>
            <a:t> – </a:t>
          </a:r>
          <a:r>
            <a:rPr lang="en-US" sz="1200" b="1" i="0" dirty="0" err="1" smtClean="0">
              <a:latin typeface="Times New Roman" panose="02020603050405020304" pitchFamily="18" charset="0"/>
              <a:cs typeface="Times New Roman" panose="02020603050405020304" pitchFamily="18" charset="0"/>
            </a:rPr>
            <a:t>vehicul</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rutier</a:t>
          </a:r>
          <a:r>
            <a:rPr lang="en-US" sz="1200" b="1" i="0" dirty="0" smtClean="0">
              <a:latin typeface="Times New Roman" panose="02020603050405020304" pitchFamily="18" charset="0"/>
              <a:cs typeface="Times New Roman" panose="02020603050405020304" pitchFamily="18" charset="0"/>
            </a:rPr>
            <a:t> cu </a:t>
          </a:r>
          <a:r>
            <a:rPr lang="en-US" sz="1200" b="1" i="0" dirty="0" err="1" smtClean="0">
              <a:latin typeface="Times New Roman" panose="02020603050405020304" pitchFamily="18" charset="0"/>
              <a:cs typeface="Times New Roman" panose="02020603050405020304" pitchFamily="18" charset="0"/>
            </a:rPr>
            <a:t>cel</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puţin</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patru</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roţi</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şi</a:t>
          </a:r>
          <a:r>
            <a:rPr lang="en-US" sz="1200" b="1" i="0" dirty="0" smtClean="0">
              <a:latin typeface="Times New Roman" panose="02020603050405020304" pitchFamily="18" charset="0"/>
              <a:cs typeface="Times New Roman" panose="02020603050405020304" pitchFamily="18" charset="0"/>
            </a:rPr>
            <a:t> o </a:t>
          </a:r>
          <a:r>
            <a:rPr lang="en-US" sz="1200" b="1" i="0" dirty="0" err="1" smtClean="0">
              <a:latin typeface="Times New Roman" panose="02020603050405020304" pitchFamily="18" charset="0"/>
              <a:cs typeface="Times New Roman" panose="02020603050405020304" pitchFamily="18" charset="0"/>
            </a:rPr>
            <a:t>viteză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maximă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constructivă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mai</a:t>
          </a:r>
          <a:r>
            <a:rPr lang="en-US" sz="1200" b="1" i="0" dirty="0" smtClean="0">
              <a:latin typeface="Times New Roman" panose="02020603050405020304" pitchFamily="18" charset="0"/>
              <a:cs typeface="Times New Roman" panose="02020603050405020304" pitchFamily="18" charset="0"/>
            </a:rPr>
            <a:t> mare de 25 km/h, care </a:t>
          </a:r>
          <a:r>
            <a:rPr lang="en-US" sz="1200" b="1" i="0" dirty="0" err="1" smtClean="0">
              <a:latin typeface="Times New Roman" panose="02020603050405020304" pitchFamily="18" charset="0"/>
              <a:cs typeface="Times New Roman" panose="02020603050405020304" pitchFamily="18" charset="0"/>
            </a:rPr>
            <a:t>este</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construit</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şi</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echipat</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pentru</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transportul</a:t>
          </a:r>
          <a:r>
            <a:rPr lang="en-US" sz="1200" b="1" i="0" dirty="0" smtClean="0">
              <a:latin typeface="Times New Roman" panose="02020603050405020304" pitchFamily="18" charset="0"/>
              <a:cs typeface="Times New Roman" panose="02020603050405020304" pitchFamily="18" charset="0"/>
            </a:rPr>
            <a:t> de </a:t>
          </a:r>
          <a:r>
            <a:rPr lang="en-US" sz="1200" b="1" i="0" dirty="0" err="1" smtClean="0">
              <a:latin typeface="Times New Roman" panose="02020603050405020304" pitchFamily="18" charset="0"/>
              <a:cs typeface="Times New Roman" panose="02020603050405020304" pitchFamily="18" charset="0"/>
            </a:rPr>
            <a:t>persoane</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şi</a:t>
          </a:r>
          <a:r>
            <a:rPr lang="en-US" sz="1200" b="1" i="0" dirty="0" smtClean="0">
              <a:latin typeface="Times New Roman" panose="02020603050405020304" pitchFamily="18" charset="0"/>
              <a:cs typeface="Times New Roman" panose="02020603050405020304" pitchFamily="18" charset="0"/>
            </a:rPr>
            <a:t> care are </a:t>
          </a:r>
          <a:r>
            <a:rPr lang="en-US" sz="1200" b="1" i="0" dirty="0" err="1" smtClean="0">
              <a:latin typeface="Times New Roman" panose="02020603050405020304" pitchFamily="18" charset="0"/>
              <a:cs typeface="Times New Roman" panose="02020603050405020304" pitchFamily="18" charset="0"/>
            </a:rPr>
            <a:t>cel</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mult</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nouă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locuri</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pe</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scaune</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inclusiv</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locul</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conducătorului</a:t>
          </a:r>
          <a:r>
            <a:rPr lang="en-US" sz="1200" b="1" i="0" dirty="0" smtClean="0">
              <a:latin typeface="Times New Roman" panose="02020603050405020304" pitchFamily="18" charset="0"/>
              <a:cs typeface="Times New Roman" panose="02020603050405020304" pitchFamily="18" charset="0"/>
            </a:rPr>
            <a:t> auto.</a:t>
          </a:r>
          <a:endParaRPr lang="ro-RO" sz="1200" b="1" i="0" dirty="0" smtClean="0">
            <a:latin typeface="Times New Roman" panose="02020603050405020304" pitchFamily="18" charset="0"/>
            <a:cs typeface="Times New Roman" panose="02020603050405020304" pitchFamily="18" charset="0"/>
          </a:endParaRPr>
        </a:p>
        <a:p>
          <a:pPr algn="just"/>
          <a:r>
            <a:rPr lang="en-US" sz="1200" b="1" i="0" dirty="0" smtClean="0">
              <a:latin typeface="Times New Roman" panose="02020603050405020304" pitchFamily="18" charset="0"/>
              <a:cs typeface="Times New Roman" panose="02020603050405020304" pitchFamily="18" charset="0"/>
            </a:rPr>
            <a:t>10) </a:t>
          </a:r>
          <a:r>
            <a:rPr lang="en-US" sz="1200" b="1" i="0" dirty="0" err="1" smtClean="0">
              <a:latin typeface="Times New Roman" panose="02020603050405020304" pitchFamily="18" charset="0"/>
              <a:cs typeface="Times New Roman" panose="02020603050405020304" pitchFamily="18" charset="0"/>
            </a:rPr>
            <a:t>Motocicletă</a:t>
          </a:r>
          <a:r>
            <a:rPr lang="en-US" sz="1200" b="1" i="0" dirty="0" smtClean="0">
              <a:latin typeface="Times New Roman" panose="02020603050405020304" pitchFamily="18" charset="0"/>
              <a:cs typeface="Times New Roman" panose="02020603050405020304" pitchFamily="18" charset="0"/>
            </a:rPr>
            <a:t> – </a:t>
          </a:r>
          <a:r>
            <a:rPr lang="en-US" sz="1200" b="1" i="0" dirty="0" err="1" smtClean="0">
              <a:latin typeface="Times New Roman" panose="02020603050405020304" pitchFamily="18" charset="0"/>
              <a:cs typeface="Times New Roman" panose="02020603050405020304" pitchFamily="18" charset="0"/>
            </a:rPr>
            <a:t>autovehicul</a:t>
          </a:r>
          <a:r>
            <a:rPr lang="en-US" sz="1200" b="1" i="0" dirty="0" smtClean="0">
              <a:latin typeface="Times New Roman" panose="02020603050405020304" pitchFamily="18" charset="0"/>
              <a:cs typeface="Times New Roman" panose="02020603050405020304" pitchFamily="18" charset="0"/>
            </a:rPr>
            <a:t> cu </a:t>
          </a:r>
          <a:r>
            <a:rPr lang="en-US" sz="1200" b="1" i="0" dirty="0" err="1" smtClean="0">
              <a:latin typeface="Times New Roman" panose="02020603050405020304" pitchFamily="18" charset="0"/>
              <a:cs typeface="Times New Roman" panose="02020603050405020304" pitchFamily="18" charset="0"/>
            </a:rPr>
            <a:t>două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roţi</a:t>
          </a:r>
          <a:r>
            <a:rPr lang="en-US" sz="1200" b="1" i="0" dirty="0" smtClean="0">
              <a:latin typeface="Times New Roman" panose="02020603050405020304" pitchFamily="18" charset="0"/>
              <a:cs typeface="Times New Roman" panose="02020603050405020304" pitchFamily="18" charset="0"/>
            </a:rPr>
            <a:t>, cu </a:t>
          </a:r>
          <a:r>
            <a:rPr lang="en-US" sz="1200" b="1" i="0" dirty="0" err="1" smtClean="0">
              <a:latin typeface="Times New Roman" panose="02020603050405020304" pitchFamily="18" charset="0"/>
              <a:cs typeface="Times New Roman" panose="02020603050405020304" pitchFamily="18" charset="0"/>
            </a:rPr>
            <a:t>sau</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fără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ataş</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având</a:t>
          </a:r>
          <a:r>
            <a:rPr lang="en-US" sz="1200" b="1" i="0" dirty="0" smtClean="0">
              <a:latin typeface="Times New Roman" panose="02020603050405020304" pitchFamily="18" charset="0"/>
              <a:cs typeface="Times New Roman" panose="02020603050405020304" pitchFamily="18" charset="0"/>
            </a:rPr>
            <a:t> motor electric </a:t>
          </a:r>
          <a:r>
            <a:rPr lang="en-US" sz="1200" b="1" i="0" dirty="0" err="1" smtClean="0">
              <a:latin typeface="Times New Roman" panose="02020603050405020304" pitchFamily="18" charset="0"/>
              <a:cs typeface="Times New Roman" panose="02020603050405020304" pitchFamily="18" charset="0"/>
            </a:rPr>
            <a:t>sau</a:t>
          </a:r>
          <a:r>
            <a:rPr lang="en-US" sz="1200" b="1" i="0" dirty="0" smtClean="0">
              <a:latin typeface="Times New Roman" panose="02020603050405020304" pitchFamily="18" charset="0"/>
              <a:cs typeface="Times New Roman" panose="02020603050405020304" pitchFamily="18" charset="0"/>
            </a:rPr>
            <a:t> motor cu capacitate </a:t>
          </a:r>
          <a:r>
            <a:rPr lang="en-US" sz="1200" b="1" i="0" dirty="0" err="1" smtClean="0">
              <a:latin typeface="Times New Roman" panose="02020603050405020304" pitchFamily="18" charset="0"/>
              <a:cs typeface="Times New Roman" panose="02020603050405020304" pitchFamily="18" charset="0"/>
            </a:rPr>
            <a:t>cilindrică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mai</a:t>
          </a:r>
          <a:r>
            <a:rPr lang="en-US" sz="1200" b="1" i="0" dirty="0" smtClean="0">
              <a:latin typeface="Times New Roman" panose="02020603050405020304" pitchFamily="18" charset="0"/>
              <a:cs typeface="Times New Roman" panose="02020603050405020304" pitchFamily="18" charset="0"/>
            </a:rPr>
            <a:t> mare de 50 cm</a:t>
          </a:r>
          <a:r>
            <a:rPr lang="it-IT" sz="1200" b="1" baseline="30000" dirty="0" smtClean="0">
              <a:latin typeface="Times New Roman" panose="02020603050405020304" pitchFamily="18" charset="0"/>
              <a:cs typeface="Times New Roman" panose="02020603050405020304" pitchFamily="18" charset="0"/>
            </a:rPr>
            <a:t>3</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precum</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şi</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autovehicul</a:t>
          </a:r>
          <a:r>
            <a:rPr lang="en-US" sz="1200" b="1" i="0" dirty="0" smtClean="0">
              <a:latin typeface="Times New Roman" panose="02020603050405020304" pitchFamily="18" charset="0"/>
              <a:cs typeface="Times New Roman" panose="02020603050405020304" pitchFamily="18" charset="0"/>
            </a:rPr>
            <a:t> cu </a:t>
          </a:r>
          <a:r>
            <a:rPr lang="en-US" sz="1200" b="1" i="0" dirty="0" err="1" smtClean="0">
              <a:latin typeface="Times New Roman" panose="02020603050405020304" pitchFamily="18" charset="0"/>
              <a:cs typeface="Times New Roman" panose="02020603050405020304" pitchFamily="18" charset="0"/>
            </a:rPr>
            <a:t>trei</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roţi</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simetrice</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faţă</a:t>
          </a:r>
          <a:r>
            <a:rPr lang="en-US" sz="1200" b="1" i="0" dirty="0" smtClean="0">
              <a:latin typeface="Times New Roman" panose="02020603050405020304" pitchFamily="18" charset="0"/>
              <a:cs typeface="Times New Roman" panose="02020603050405020304" pitchFamily="18" charset="0"/>
            </a:rPr>
            <a:t> de </a:t>
          </a:r>
          <a:r>
            <a:rPr lang="en-US" sz="1200" b="1" i="0" dirty="0" err="1" smtClean="0">
              <a:latin typeface="Times New Roman" panose="02020603050405020304" pitchFamily="18" charset="0"/>
              <a:cs typeface="Times New Roman" panose="02020603050405020304" pitchFamily="18" charset="0"/>
            </a:rPr>
            <a:t>axa</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sa</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longitudinală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motocar</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având</a:t>
          </a:r>
          <a:r>
            <a:rPr lang="en-US" sz="1200" b="1" i="0" dirty="0" smtClean="0">
              <a:latin typeface="Times New Roman" panose="02020603050405020304" pitchFamily="18" charset="0"/>
              <a:cs typeface="Times New Roman" panose="02020603050405020304" pitchFamily="18" charset="0"/>
            </a:rPr>
            <a:t> motor electric </a:t>
          </a:r>
          <a:r>
            <a:rPr lang="en-US" sz="1200" b="1" i="0" dirty="0" err="1" smtClean="0">
              <a:latin typeface="Times New Roman" panose="02020603050405020304" pitchFamily="18" charset="0"/>
              <a:cs typeface="Times New Roman" panose="02020603050405020304" pitchFamily="18" charset="0"/>
            </a:rPr>
            <a:t>sau</a:t>
          </a:r>
          <a:r>
            <a:rPr lang="en-US" sz="1200" b="1" i="0" dirty="0" smtClean="0">
              <a:latin typeface="Times New Roman" panose="02020603050405020304" pitchFamily="18" charset="0"/>
              <a:cs typeface="Times New Roman" panose="02020603050405020304" pitchFamily="18" charset="0"/>
            </a:rPr>
            <a:t> motor cu capacitate </a:t>
          </a:r>
          <a:r>
            <a:rPr lang="en-US" sz="1200" b="1" i="0" dirty="0" err="1" smtClean="0">
              <a:latin typeface="Times New Roman" panose="02020603050405020304" pitchFamily="18" charset="0"/>
              <a:cs typeface="Times New Roman" panose="02020603050405020304" pitchFamily="18" charset="0"/>
            </a:rPr>
            <a:t>cilindrică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mai</a:t>
          </a:r>
          <a:r>
            <a:rPr lang="en-US" sz="1200" b="1" i="0" dirty="0" smtClean="0">
              <a:latin typeface="Times New Roman" panose="02020603050405020304" pitchFamily="18" charset="0"/>
              <a:cs typeface="Times New Roman" panose="02020603050405020304" pitchFamily="18" charset="0"/>
            </a:rPr>
            <a:t> mare de 50 cm</a:t>
          </a:r>
          <a:r>
            <a:rPr lang="it-IT" sz="1200" b="1" baseline="30000" dirty="0" smtClean="0">
              <a:latin typeface="Times New Roman" panose="02020603050405020304" pitchFamily="18" charset="0"/>
              <a:cs typeface="Times New Roman" panose="02020603050405020304" pitchFamily="18" charset="0"/>
            </a:rPr>
            <a:t>3</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şi</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masă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echipată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mai</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mică</a:t>
          </a:r>
          <a:r>
            <a:rPr lang="en-US" sz="1200" b="1" i="0" dirty="0" smtClean="0">
              <a:latin typeface="Times New Roman" panose="02020603050405020304" pitchFamily="18" charset="0"/>
              <a:cs typeface="Times New Roman" panose="02020603050405020304" pitchFamily="18" charset="0"/>
            </a:rPr>
            <a:t> de 400 kg.</a:t>
          </a:r>
          <a:endParaRPr lang="ru-RU" sz="1200" b="1" i="0" dirty="0" smtClean="0">
            <a:latin typeface="Times New Roman" panose="02020603050405020304" pitchFamily="18" charset="0"/>
            <a:cs typeface="Times New Roman" panose="02020603050405020304" pitchFamily="18" charset="0"/>
          </a:endParaRPr>
        </a:p>
        <a:p>
          <a:pPr algn="just"/>
          <a:r>
            <a:rPr lang="en-US" sz="1200" b="1" i="0" dirty="0" smtClean="0">
              <a:latin typeface="Times New Roman" panose="02020603050405020304" pitchFamily="18" charset="0"/>
              <a:cs typeface="Times New Roman" panose="02020603050405020304" pitchFamily="18" charset="0"/>
            </a:rPr>
            <a:t>10</a:t>
          </a:r>
          <a:r>
            <a:rPr lang="en-US" sz="1200" b="1" baseline="30000" dirty="0" smtClean="0"/>
            <a:t>1</a:t>
          </a:r>
          <a:r>
            <a:rPr lang="en-US" sz="1200" b="1" i="0" dirty="0" smtClean="0">
              <a:latin typeface="Times New Roman" panose="02020603050405020304" pitchFamily="18" charset="0"/>
              <a:cs typeface="Times New Roman" panose="02020603050405020304" pitchFamily="18" charset="0"/>
            </a:rPr>
            <a:t>) Moped, </a:t>
          </a:r>
          <a:r>
            <a:rPr lang="en-US" sz="1200" b="1" i="0" dirty="0" err="1" smtClean="0">
              <a:latin typeface="Times New Roman" panose="02020603050405020304" pitchFamily="18" charset="0"/>
              <a:cs typeface="Times New Roman" panose="02020603050405020304" pitchFamily="18" charset="0"/>
            </a:rPr>
            <a:t>scuter</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motoretă</a:t>
          </a:r>
          <a:r>
            <a:rPr lang="en-US" sz="1200" b="1" i="0" dirty="0" smtClean="0">
              <a:latin typeface="Times New Roman" panose="02020603050405020304" pitchFamily="18" charset="0"/>
              <a:cs typeface="Times New Roman" panose="02020603050405020304" pitchFamily="18" charset="0"/>
            </a:rPr>
            <a:t> – </a:t>
          </a:r>
          <a:r>
            <a:rPr lang="en-US" sz="1200" b="1" i="0" dirty="0" err="1" smtClean="0">
              <a:latin typeface="Times New Roman" panose="02020603050405020304" pitchFamily="18" charset="0"/>
              <a:cs typeface="Times New Roman" panose="02020603050405020304" pitchFamily="18" charset="0"/>
            </a:rPr>
            <a:t>autovehicul</a:t>
          </a:r>
          <a:r>
            <a:rPr lang="en-US" sz="1200" b="1" i="0" dirty="0" smtClean="0">
              <a:latin typeface="Times New Roman" panose="02020603050405020304" pitchFamily="18" charset="0"/>
              <a:cs typeface="Times New Roman" panose="02020603050405020304" pitchFamily="18" charset="0"/>
            </a:rPr>
            <a:t> cu </a:t>
          </a:r>
          <a:r>
            <a:rPr lang="en-US" sz="1200" b="1" i="0" dirty="0" err="1" smtClean="0">
              <a:latin typeface="Times New Roman" panose="02020603050405020304" pitchFamily="18" charset="0"/>
              <a:cs typeface="Times New Roman" panose="02020603050405020304" pitchFamily="18" charset="0"/>
            </a:rPr>
            <a:t>două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sau</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trei</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roţi</a:t>
          </a:r>
          <a:r>
            <a:rPr lang="en-US" sz="1200" b="1" i="0" dirty="0" smtClean="0">
              <a:latin typeface="Times New Roman" panose="02020603050405020304" pitchFamily="18" charset="0"/>
              <a:cs typeface="Times New Roman" panose="02020603050405020304" pitchFamily="18" charset="0"/>
            </a:rPr>
            <a:t> a </a:t>
          </a:r>
          <a:r>
            <a:rPr lang="en-US" sz="1200" b="1" i="0" dirty="0" err="1" smtClean="0">
              <a:latin typeface="Times New Roman" panose="02020603050405020304" pitchFamily="18" charset="0"/>
              <a:cs typeface="Times New Roman" panose="02020603050405020304" pitchFamily="18" charset="0"/>
            </a:rPr>
            <a:t>cărui</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viteză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maximă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prin</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construcţie</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este</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mai</a:t>
          </a:r>
          <a:r>
            <a:rPr lang="en-US" sz="1200" b="1" i="0" dirty="0" smtClean="0">
              <a:latin typeface="Times New Roman" panose="02020603050405020304" pitchFamily="18" charset="0"/>
              <a:cs typeface="Times New Roman" panose="02020603050405020304" pitchFamily="18" charset="0"/>
            </a:rPr>
            <a:t> mare de 25 km/h, </a:t>
          </a:r>
          <a:r>
            <a:rPr lang="en-US" sz="1200" b="1" i="0" dirty="0" err="1" smtClean="0">
              <a:latin typeface="Times New Roman" panose="02020603050405020304" pitchFamily="18" charset="0"/>
              <a:cs typeface="Times New Roman" panose="02020603050405020304" pitchFamily="18" charset="0"/>
            </a:rPr>
            <a:t>dar</a:t>
          </a:r>
          <a:r>
            <a:rPr lang="en-US" sz="1200" b="1" i="0" dirty="0" smtClean="0">
              <a:latin typeface="Times New Roman" panose="02020603050405020304" pitchFamily="18" charset="0"/>
              <a:cs typeface="Times New Roman" panose="02020603050405020304" pitchFamily="18" charset="0"/>
            </a:rPr>
            <a:t> nu </a:t>
          </a:r>
          <a:r>
            <a:rPr lang="en-US" sz="1200" b="1" i="0" dirty="0" err="1" smtClean="0">
              <a:latin typeface="Times New Roman" panose="02020603050405020304" pitchFamily="18" charset="0"/>
              <a:cs typeface="Times New Roman" panose="02020603050405020304" pitchFamily="18" charset="0"/>
            </a:rPr>
            <a:t>depăşeşte</a:t>
          </a:r>
          <a:r>
            <a:rPr lang="en-US" sz="1200" b="1" i="0" dirty="0" smtClean="0">
              <a:latin typeface="Times New Roman" panose="02020603050405020304" pitchFamily="18" charset="0"/>
              <a:cs typeface="Times New Roman" panose="02020603050405020304" pitchFamily="18" charset="0"/>
            </a:rPr>
            <a:t> 45 km/h, care </a:t>
          </a:r>
          <a:r>
            <a:rPr lang="en-US" sz="1200" b="1" i="0" dirty="0" err="1" smtClean="0">
              <a:latin typeface="Times New Roman" panose="02020603050405020304" pitchFamily="18" charset="0"/>
              <a:cs typeface="Times New Roman" panose="02020603050405020304" pitchFamily="18" charset="0"/>
            </a:rPr>
            <a:t>este</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echipat</a:t>
          </a:r>
          <a:r>
            <a:rPr lang="en-US" sz="1200" b="1" i="0" dirty="0" smtClean="0">
              <a:latin typeface="Times New Roman" panose="02020603050405020304" pitchFamily="18" charset="0"/>
              <a:cs typeface="Times New Roman" panose="02020603050405020304" pitchFamily="18" charset="0"/>
            </a:rPr>
            <a:t> cu un motor electric </a:t>
          </a:r>
          <a:r>
            <a:rPr lang="en-US" sz="1200" b="1" i="0" dirty="0" err="1" smtClean="0">
              <a:latin typeface="Times New Roman" panose="02020603050405020304" pitchFamily="18" charset="0"/>
              <a:cs typeface="Times New Roman" panose="02020603050405020304" pitchFamily="18" charset="0"/>
            </a:rPr>
            <a:t>sau</a:t>
          </a:r>
          <a:r>
            <a:rPr lang="en-US" sz="1200" b="1" i="0" dirty="0" smtClean="0">
              <a:latin typeface="Times New Roman" panose="02020603050405020304" pitchFamily="18" charset="0"/>
              <a:cs typeface="Times New Roman" panose="02020603050405020304" pitchFamily="18" charset="0"/>
            </a:rPr>
            <a:t> motor cu </a:t>
          </a:r>
          <a:r>
            <a:rPr lang="en-US" sz="1200" b="1" i="0" dirty="0" err="1" smtClean="0">
              <a:latin typeface="Times New Roman" panose="02020603050405020304" pitchFamily="18" charset="0"/>
              <a:cs typeface="Times New Roman" panose="02020603050405020304" pitchFamily="18" charset="0"/>
            </a:rPr>
            <a:t>ardere</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internă</a:t>
          </a:r>
          <a:r>
            <a:rPr lang="en-US" sz="1200" b="1" i="0" dirty="0" smtClean="0">
              <a:latin typeface="Times New Roman" panose="02020603050405020304" pitchFamily="18" charset="0"/>
              <a:cs typeface="Times New Roman" panose="02020603050405020304" pitchFamily="18" charset="0"/>
            </a:rPr>
            <a:t>, cu </a:t>
          </a:r>
          <a:r>
            <a:rPr lang="en-US" sz="1200" b="1" i="0" dirty="0" err="1" smtClean="0">
              <a:latin typeface="Times New Roman" panose="02020603050405020304" pitchFamily="18" charset="0"/>
              <a:cs typeface="Times New Roman" panose="02020603050405020304" pitchFamily="18" charset="0"/>
            </a:rPr>
            <a:t>aprindere</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prin</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scânteie</a:t>
          </a:r>
          <a:r>
            <a:rPr lang="en-US" sz="1200" b="1" i="0" dirty="0" smtClean="0">
              <a:latin typeface="Times New Roman" panose="02020603050405020304" pitchFamily="18" charset="0"/>
              <a:cs typeface="Times New Roman" panose="02020603050405020304" pitchFamily="18" charset="0"/>
            </a:rPr>
            <a:t>, cu o capacitate </a:t>
          </a:r>
          <a:r>
            <a:rPr lang="en-US" sz="1200" b="1" i="0" dirty="0" err="1" smtClean="0">
              <a:latin typeface="Times New Roman" panose="02020603050405020304" pitchFamily="18" charset="0"/>
              <a:cs typeface="Times New Roman" panose="02020603050405020304" pitchFamily="18" charset="0"/>
            </a:rPr>
            <a:t>cilindrică</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ce</a:t>
          </a:r>
          <a:r>
            <a:rPr lang="en-US" sz="1200" b="1" i="0" dirty="0" smtClean="0">
              <a:latin typeface="Times New Roman" panose="02020603050405020304" pitchFamily="18" charset="0"/>
              <a:cs typeface="Times New Roman" panose="02020603050405020304" pitchFamily="18" charset="0"/>
            </a:rPr>
            <a:t> nu </a:t>
          </a:r>
          <a:r>
            <a:rPr lang="en-US" sz="1200" b="1" i="0" dirty="0" err="1" smtClean="0">
              <a:latin typeface="Times New Roman" panose="02020603050405020304" pitchFamily="18" charset="0"/>
              <a:cs typeface="Times New Roman" panose="02020603050405020304" pitchFamily="18" charset="0"/>
            </a:rPr>
            <a:t>depăşeşte</a:t>
          </a:r>
          <a:r>
            <a:rPr lang="en-US" sz="1200" b="1" i="0" dirty="0" smtClean="0">
              <a:latin typeface="Times New Roman" panose="02020603050405020304" pitchFamily="18" charset="0"/>
              <a:cs typeface="Times New Roman" panose="02020603050405020304" pitchFamily="18" charset="0"/>
            </a:rPr>
            <a:t> 50 cm</a:t>
          </a:r>
          <a:r>
            <a:rPr lang="it-IT" sz="1200" b="1" baseline="30000" dirty="0" smtClean="0">
              <a:latin typeface="Times New Roman" panose="02020603050405020304" pitchFamily="18" charset="0"/>
              <a:cs typeface="Times New Roman" panose="02020603050405020304" pitchFamily="18" charset="0"/>
            </a:rPr>
            <a:t>3</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şi</a:t>
          </a:r>
          <a:r>
            <a:rPr lang="en-US" sz="1200" b="1" i="0" dirty="0" smtClean="0">
              <a:latin typeface="Times New Roman" panose="02020603050405020304" pitchFamily="18" charset="0"/>
              <a:cs typeface="Times New Roman" panose="02020603050405020304" pitchFamily="18" charset="0"/>
            </a:rPr>
            <a:t> a </a:t>
          </a:r>
          <a:r>
            <a:rPr lang="en-US" sz="1200" b="1" i="0" dirty="0" err="1" smtClean="0">
              <a:latin typeface="Times New Roman" panose="02020603050405020304" pitchFamily="18" charset="0"/>
              <a:cs typeface="Times New Roman" panose="02020603050405020304" pitchFamily="18" charset="0"/>
            </a:rPr>
            <a:t>cărui</a:t>
          </a:r>
          <a:r>
            <a:rPr lang="en-US" sz="1200" b="1" i="0" dirty="0" smtClean="0">
              <a:latin typeface="Times New Roman" panose="02020603050405020304" pitchFamily="18" charset="0"/>
              <a:cs typeface="Times New Roman" panose="02020603050405020304" pitchFamily="18" charset="0"/>
            </a:rPr>
            <a:t> </a:t>
          </a:r>
          <a:r>
            <a:rPr lang="en-US" sz="1200" b="1" i="0" dirty="0" err="1" smtClean="0">
              <a:latin typeface="Times New Roman" panose="02020603050405020304" pitchFamily="18" charset="0"/>
              <a:cs typeface="Times New Roman" panose="02020603050405020304" pitchFamily="18" charset="0"/>
            </a:rPr>
            <a:t>masă</a:t>
          </a:r>
          <a:r>
            <a:rPr lang="en-US" sz="1200" b="1" i="0" dirty="0" smtClean="0">
              <a:latin typeface="Times New Roman" panose="02020603050405020304" pitchFamily="18" charset="0"/>
              <a:cs typeface="Times New Roman" panose="02020603050405020304" pitchFamily="18" charset="0"/>
            </a:rPr>
            <a:t> nu </a:t>
          </a:r>
          <a:r>
            <a:rPr lang="en-US" sz="1200" b="1" i="0" dirty="0" err="1" smtClean="0">
              <a:latin typeface="Times New Roman" panose="02020603050405020304" pitchFamily="18" charset="0"/>
              <a:cs typeface="Times New Roman" panose="02020603050405020304" pitchFamily="18" charset="0"/>
            </a:rPr>
            <a:t>depăşeşte</a:t>
          </a:r>
          <a:r>
            <a:rPr lang="en-US" sz="1200" b="1" i="0" dirty="0" smtClean="0">
              <a:latin typeface="Times New Roman" panose="02020603050405020304" pitchFamily="18" charset="0"/>
              <a:cs typeface="Times New Roman" panose="02020603050405020304" pitchFamily="18" charset="0"/>
            </a:rPr>
            <a:t> 350 kg.</a:t>
          </a:r>
          <a:endParaRPr lang="ro-RO" sz="1200" b="1" i="0" dirty="0" smtClean="0">
            <a:latin typeface="Times New Roman" panose="02020603050405020304" pitchFamily="18" charset="0"/>
            <a:cs typeface="Times New Roman" panose="02020603050405020304" pitchFamily="18" charset="0"/>
          </a:endParaRPr>
        </a:p>
        <a:p>
          <a:pPr algn="just"/>
          <a:endParaRPr lang="ru-RU" sz="1800" b="0" i="1" dirty="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2400" b="1" i="0" u="sng" dirty="0" smtClean="0">
              <a:latin typeface="Times New Roman" panose="02020603050405020304" pitchFamily="18" charset="0"/>
              <a:cs typeface="Times New Roman" panose="02020603050405020304" pitchFamily="18" charset="0"/>
            </a:rPr>
            <a:t>Anexa nr. 1</a:t>
          </a:r>
        </a:p>
        <a:p>
          <a:r>
            <a:rPr lang="ro-RO" sz="1400" b="1" i="0" u="sng" dirty="0" smtClean="0">
              <a:latin typeface="Times New Roman" panose="02020603050405020304" pitchFamily="18" charset="0"/>
              <a:cs typeface="Times New Roman" panose="02020603050405020304" pitchFamily="18" charset="0"/>
            </a:rPr>
            <a:t>Taxa pentru folosirea drumurilor de către autovehiculele înmatriculate în Republica Moldova</a:t>
          </a:r>
        </a:p>
        <a:p>
          <a:endParaRPr lang="ro-RO" sz="200" b="1" i="0" u="sng" dirty="0" smtClean="0">
            <a:latin typeface="Times New Roman" panose="02020603050405020304" pitchFamily="18" charset="0"/>
            <a:cs typeface="Times New Roman" panose="02020603050405020304" pitchFamily="18" charset="0"/>
          </a:endParaRPr>
        </a:p>
        <a:p>
          <a:r>
            <a:rPr lang="ro-RO" sz="2400" b="1" i="1" dirty="0" smtClean="0">
              <a:latin typeface="Times New Roman" panose="02020603050405020304" pitchFamily="18" charset="0"/>
              <a:cs typeface="Times New Roman" panose="02020603050405020304" pitchFamily="18" charset="0"/>
            </a:rPr>
            <a:t>după modificare</a:t>
          </a:r>
          <a:endParaRPr lang="ru-RU" sz="24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endParaRPr lang="it-IT" sz="1800" dirty="0" smtClean="0">
            <a:latin typeface="Times New Roman" panose="02020603050405020304" pitchFamily="18" charset="0"/>
            <a:cs typeface="Times New Roman" panose="02020603050405020304" pitchFamily="18" charset="0"/>
          </a:endParaRPr>
        </a:p>
        <a:p>
          <a:endParaRPr lang="it-IT"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pPr algn="just"/>
          <a:endParaRPr lang="en-US" sz="12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Y="7386"/>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F1933EFC-2FAA-488D-83C1-54324B92A0B8}" srcId="{5F3B8663-E2A7-4723-9A84-C1BB69808E72}" destId="{E491DBFC-14DC-41D0-8B8A-3984A42E9DA7}" srcOrd="0" destOrd="0" parTransId="{52464396-0105-4EA2-984B-A6D6FB9F2E78}" sibTransId="{F4BB5ACA-57B4-4493-B84D-2F38B64FA619}"/>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290</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Subiecții impunerii</a:t>
          </a:r>
        </a:p>
        <a:p>
          <a:r>
            <a:rPr lang="ro-RO" sz="1600" b="1" i="0" u="sng" dirty="0" err="1" smtClean="0">
              <a:latin typeface="Times New Roman" panose="02020603050405020304" pitchFamily="18" charset="0"/>
              <a:cs typeface="Times New Roman" panose="02020603050405020304" pitchFamily="18" charset="0"/>
            </a:rPr>
            <a:t>Pînă</a:t>
          </a:r>
          <a:r>
            <a:rPr lang="ro-RO" sz="1600" b="1" i="0" u="sng" dirty="0" smtClean="0">
              <a:latin typeface="Times New Roman" panose="02020603050405020304" pitchFamily="18" charset="0"/>
              <a:cs typeface="Times New Roman" panose="02020603050405020304" pitchFamily="18" charset="0"/>
            </a:rPr>
            <a:t> la 01.01.2024</a:t>
          </a:r>
          <a:endParaRPr lang="ru-RU" sz="16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ro-RO" sz="1600" dirty="0" smtClean="0">
              <a:latin typeface="Times New Roman" panose="02020603050405020304" pitchFamily="18" charset="0"/>
              <a:cs typeface="Times New Roman" panose="02020603050405020304" pitchFamily="18" charset="0"/>
            </a:rPr>
            <a:t>Subiecții impunerii sunt persoanele juridice sau persoanele fizice înregistrate în calitate de întreprinzător care plasează și/sau difuzează informații publicitare (cu excepția publicității exterioare) prin intermediul mijloacelor cinematografice, rețelelor telefonice, telegrafice, telex, </a:t>
          </a:r>
          <a:r>
            <a:rPr lang="ro-RO" sz="1600" b="1" dirty="0" smtClean="0">
              <a:latin typeface="Times New Roman" panose="02020603050405020304" pitchFamily="18" charset="0"/>
              <a:cs typeface="Times New Roman" panose="02020603050405020304" pitchFamily="18" charset="0"/>
            </a:rPr>
            <a:t>mijloacelor de transport</a:t>
          </a:r>
          <a:r>
            <a:rPr lang="ro-RO" sz="1600" dirty="0" smtClean="0">
              <a:latin typeface="Times New Roman" panose="02020603050405020304" pitchFamily="18" charset="0"/>
              <a:cs typeface="Times New Roman" panose="02020603050405020304" pitchFamily="18" charset="0"/>
            </a:rPr>
            <a:t>, altor mijloace (cu excepția TV, internetului, radioului, presei periodice, tipăriturilor)</a:t>
          </a:r>
          <a:endParaRPr lang="en-US" sz="14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11" custLinFactNeighborY="-2189"/>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custScaleY="117462" custLinFactNeighborX="1794" custLinFactNeighborY="9130">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3E6A0A15-A3ED-4AA4-B0E3-4F2AFA4E97E2}" type="presOf" srcId="{5F3B8663-E2A7-4723-9A84-C1BB69808E72}" destId="{6BAFA72D-061B-4CB8-8F13-AA7160269D9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352</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pt-BR" sz="1600" b="1" i="0" u="sng" dirty="0" smtClean="0">
              <a:latin typeface="Times New Roman" panose="02020603050405020304" pitchFamily="18" charset="0"/>
              <a:cs typeface="Times New Roman" panose="02020603050405020304" pitchFamily="18" charset="0"/>
            </a:rPr>
            <a:t>Modul de calculare şi de achitare a taxei, de prezentare a dărilor de seamă</a:t>
          </a:r>
          <a:endParaRPr lang="ro-RO" sz="1600" b="1" i="0" u="sng" dirty="0" smtClean="0">
            <a:latin typeface="Times New Roman" panose="02020603050405020304" pitchFamily="18" charset="0"/>
            <a:cs typeface="Times New Roman" panose="02020603050405020304" pitchFamily="18" charset="0"/>
          </a:endParaRPr>
        </a:p>
        <a:p>
          <a:r>
            <a:rPr lang="ro-RO" sz="1600" b="1" i="0" dirty="0" err="1" smtClean="0">
              <a:latin typeface="Times New Roman" panose="02020603050405020304" pitchFamily="18" charset="0"/>
              <a:cs typeface="Times New Roman" panose="02020603050405020304" pitchFamily="18" charset="0"/>
            </a:rPr>
            <a:t>Pînă</a:t>
          </a:r>
          <a:r>
            <a:rPr lang="ro-RO" sz="1600" b="1" i="0" dirty="0" smtClean="0">
              <a:latin typeface="Times New Roman" panose="02020603050405020304" pitchFamily="18" charset="0"/>
              <a:cs typeface="Times New Roman" panose="02020603050405020304" pitchFamily="18" charset="0"/>
            </a:rPr>
            <a:t> la 01.01.2024</a:t>
          </a:r>
          <a:endParaRPr lang="ru-RU" sz="1600" b="1" i="0"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en-US" sz="1400" dirty="0" smtClean="0">
              <a:latin typeface="Times New Roman" panose="02020603050405020304" pitchFamily="18" charset="0"/>
              <a:cs typeface="Times New Roman" panose="02020603050405020304" pitchFamily="18" charset="0"/>
            </a:rPr>
            <a:t>(3) </a:t>
          </a:r>
          <a:r>
            <a:rPr lang="en-US" sz="1400" dirty="0" err="1" smtClean="0">
              <a:latin typeface="Times New Roman" panose="02020603050405020304" pitchFamily="18" charset="0"/>
              <a:cs typeface="Times New Roman" panose="02020603050405020304" pitchFamily="18" charset="0"/>
            </a:rPr>
            <a:t>Subiecţii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impunerii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achită</a:t>
          </a:r>
          <a:r>
            <a:rPr lang="en-US" sz="1400" dirty="0" smtClean="0">
              <a:latin typeface="Times New Roman" panose="02020603050405020304" pitchFamily="18" charset="0"/>
              <a:cs typeface="Times New Roman" panose="02020603050405020304" pitchFamily="18" charset="0"/>
            </a:rPr>
            <a:t> taxa, </a:t>
          </a:r>
          <a:r>
            <a:rPr lang="en-US" sz="1400" dirty="0" err="1" smtClean="0">
              <a:latin typeface="Times New Roman" panose="02020603050405020304" pitchFamily="18" charset="0"/>
              <a:cs typeface="Times New Roman" panose="02020603050405020304" pitchFamily="18" charset="0"/>
            </a:rPr>
            <a:t>în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mărime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deplină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pînă</a:t>
          </a:r>
          <a:r>
            <a:rPr lang="en-US" sz="1400" dirty="0" smtClean="0">
              <a:latin typeface="Times New Roman" panose="02020603050405020304" pitchFamily="18" charset="0"/>
              <a:cs typeface="Times New Roman" panose="02020603050405020304" pitchFamily="18" charset="0"/>
            </a:rPr>
            <a:t> la </a:t>
          </a:r>
          <a:r>
            <a:rPr lang="en-US" sz="1400" dirty="0" err="1" smtClean="0">
              <a:latin typeface="Times New Roman" panose="02020603050405020304" pitchFamily="18" charset="0"/>
              <a:cs typeface="Times New Roman" panose="02020603050405020304" pitchFamily="18" charset="0"/>
            </a:rPr>
            <a:t>obţinerea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actelor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ce</a:t>
          </a:r>
          <a:r>
            <a:rPr lang="en-US" sz="1400" dirty="0" smtClean="0">
              <a:latin typeface="Times New Roman" panose="02020603050405020304" pitchFamily="18" charset="0"/>
              <a:cs typeface="Times New Roman" panose="02020603050405020304" pitchFamily="18" charset="0"/>
            </a:rPr>
            <a:t> permit </a:t>
          </a:r>
          <a:r>
            <a:rPr lang="en-US" sz="1400" dirty="0" err="1" smtClean="0">
              <a:latin typeface="Times New Roman" panose="02020603050405020304" pitchFamily="18" charset="0"/>
              <a:cs typeface="Times New Roman" panose="02020603050405020304" pitchFamily="18" charset="0"/>
            </a:rPr>
            <a:t>transportul</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rutier</a:t>
          </a:r>
          <a:r>
            <a:rPr lang="en-US" sz="1400" dirty="0" smtClean="0">
              <a:latin typeface="Times New Roman" panose="02020603050405020304" pitchFamily="18" charset="0"/>
              <a:cs typeface="Times New Roman" panose="02020603050405020304" pitchFamily="18" charset="0"/>
            </a:rPr>
            <a:t> cu </a:t>
          </a:r>
          <a:r>
            <a:rPr lang="en-US" sz="1400" dirty="0" err="1" smtClean="0">
              <a:latin typeface="Times New Roman" panose="02020603050405020304" pitchFamily="18" charset="0"/>
              <a:cs typeface="Times New Roman" panose="02020603050405020304" pitchFamily="18" charset="0"/>
            </a:rPr>
            <a:t>autovehicule</a:t>
          </a:r>
          <a:r>
            <a:rPr lang="en-US" sz="1400" dirty="0" smtClean="0">
              <a:latin typeface="Times New Roman" panose="02020603050405020304" pitchFamily="18" charset="0"/>
              <a:cs typeface="Times New Roman" panose="02020603050405020304" pitchFamily="18" charset="0"/>
            </a:rPr>
            <a:t> a </a:t>
          </a:r>
          <a:r>
            <a:rPr lang="en-US" sz="1400" dirty="0" err="1" smtClean="0">
              <a:latin typeface="Times New Roman" panose="02020603050405020304" pitchFamily="18" charset="0"/>
              <a:cs typeface="Times New Roman" panose="02020603050405020304" pitchFamily="18" charset="0"/>
            </a:rPr>
            <a:t>căror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masă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totală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sarcină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masică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axă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sau</a:t>
          </a:r>
          <a:r>
            <a:rPr lang="en-US" sz="1400" dirty="0" smtClean="0">
              <a:latin typeface="Times New Roman" panose="02020603050405020304" pitchFamily="18" charset="0"/>
              <a:cs typeface="Times New Roman" panose="02020603050405020304" pitchFamily="18" charset="0"/>
            </a:rPr>
            <a:t> ale </a:t>
          </a:r>
          <a:r>
            <a:rPr lang="en-US" sz="1400" dirty="0" err="1" smtClean="0">
              <a:latin typeface="Times New Roman" panose="02020603050405020304" pitchFamily="18" charset="0"/>
              <a:cs typeface="Times New Roman" panose="02020603050405020304" pitchFamily="18" charset="0"/>
            </a:rPr>
            <a:t>căror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dimensiuni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depăşesc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limitele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admise</a:t>
          </a:r>
          <a:r>
            <a:rPr lang="ro-RO" sz="1400" dirty="0" smtClean="0">
              <a:latin typeface="Times New Roman" panose="02020603050405020304" pitchFamily="18" charset="0"/>
              <a:cs typeface="Times New Roman" panose="02020603050405020304" pitchFamily="18" charset="0"/>
            </a:rPr>
            <a:t>.</a:t>
          </a:r>
        </a:p>
        <a:p>
          <a:pPr algn="just"/>
          <a:r>
            <a:rPr lang="en-US" sz="1400" dirty="0" smtClean="0">
              <a:latin typeface="Times New Roman" panose="02020603050405020304" pitchFamily="18" charset="0"/>
              <a:cs typeface="Times New Roman" panose="02020603050405020304" pitchFamily="18" charset="0"/>
            </a:rPr>
            <a:t>(6</a:t>
          </a:r>
          <a:r>
            <a:rPr lang="en-US" sz="1400" baseline="300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În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cazul</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în</a:t>
          </a:r>
          <a:r>
            <a:rPr lang="en-US" sz="1400" dirty="0" smtClean="0">
              <a:latin typeface="Times New Roman" panose="02020603050405020304" pitchFamily="18" charset="0"/>
              <a:cs typeface="Times New Roman" panose="02020603050405020304" pitchFamily="18" charset="0"/>
            </a:rPr>
            <a:t> care, </a:t>
          </a:r>
          <a:r>
            <a:rPr lang="en-US" sz="1400" dirty="0" err="1" smtClean="0">
              <a:latin typeface="Times New Roman" panose="02020603050405020304" pitchFamily="18" charset="0"/>
              <a:cs typeface="Times New Roman" panose="02020603050405020304" pitchFamily="18" charset="0"/>
            </a:rPr>
            <a:t>pe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teritoriul</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ţării</a:t>
          </a:r>
          <a:r>
            <a:rPr lang="en-US" sz="1400" dirty="0" smtClean="0">
              <a:latin typeface="Times New Roman" panose="02020603050405020304" pitchFamily="18" charset="0"/>
              <a:cs typeface="Times New Roman" panose="02020603050405020304" pitchFamily="18" charset="0"/>
            </a:rPr>
            <a:t>, se </a:t>
          </a:r>
          <a:r>
            <a:rPr lang="en-US" sz="1400" dirty="0" err="1" smtClean="0">
              <a:latin typeface="Times New Roman" panose="02020603050405020304" pitchFamily="18" charset="0"/>
              <a:cs typeface="Times New Roman" panose="02020603050405020304" pitchFamily="18" charset="0"/>
            </a:rPr>
            <a:t>depistează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autovehicule</a:t>
          </a:r>
          <a:r>
            <a:rPr lang="en-US" sz="1400" dirty="0" smtClean="0">
              <a:latin typeface="Times New Roman" panose="02020603050405020304" pitchFamily="18" charset="0"/>
              <a:cs typeface="Times New Roman" panose="02020603050405020304" pitchFamily="18" charset="0"/>
            </a:rPr>
            <a:t> a </a:t>
          </a:r>
          <a:r>
            <a:rPr lang="en-US" sz="1400" dirty="0" err="1" smtClean="0">
              <a:latin typeface="Times New Roman" panose="02020603050405020304" pitchFamily="18" charset="0"/>
              <a:cs typeface="Times New Roman" panose="02020603050405020304" pitchFamily="18" charset="0"/>
            </a:rPr>
            <a:t>căror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masă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totală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sarcină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masică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axă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sau</a:t>
          </a:r>
          <a:r>
            <a:rPr lang="en-US" sz="1400" dirty="0" smtClean="0">
              <a:latin typeface="Times New Roman" panose="02020603050405020304" pitchFamily="18" charset="0"/>
              <a:cs typeface="Times New Roman" panose="02020603050405020304" pitchFamily="18" charset="0"/>
            </a:rPr>
            <a:t> ale </a:t>
          </a:r>
          <a:r>
            <a:rPr lang="en-US" sz="1400" dirty="0" err="1" smtClean="0">
              <a:latin typeface="Times New Roman" panose="02020603050405020304" pitchFamily="18" charset="0"/>
              <a:cs typeface="Times New Roman" panose="02020603050405020304" pitchFamily="18" charset="0"/>
            </a:rPr>
            <a:t>căror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dimensiuni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depăşesc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limitele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admise</a:t>
          </a:r>
          <a:r>
            <a:rPr lang="en-US" sz="1400" dirty="0" smtClean="0">
              <a:latin typeface="Times New Roman" panose="02020603050405020304" pitchFamily="18" charset="0"/>
              <a:cs typeface="Times New Roman" panose="02020603050405020304" pitchFamily="18" charset="0"/>
            </a:rPr>
            <a:t>, care </a:t>
          </a:r>
          <a:r>
            <a:rPr lang="en-US" sz="1400" dirty="0" err="1" smtClean="0">
              <a:latin typeface="Times New Roman" panose="02020603050405020304" pitchFamily="18" charset="0"/>
              <a:cs typeface="Times New Roman" panose="02020603050405020304" pitchFamily="18" charset="0"/>
            </a:rPr>
            <a:t>circulă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fără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autorizaţie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specială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ori</a:t>
          </a:r>
          <a:r>
            <a:rPr lang="en-US" sz="1400" dirty="0" smtClean="0">
              <a:latin typeface="Times New Roman" panose="02020603050405020304" pitchFamily="18" charset="0"/>
              <a:cs typeface="Times New Roman" panose="02020603050405020304" pitchFamily="18" charset="0"/>
            </a:rPr>
            <a:t> se </a:t>
          </a:r>
          <a:r>
            <a:rPr lang="en-US" sz="1400" dirty="0" err="1" smtClean="0">
              <a:latin typeface="Times New Roman" panose="02020603050405020304" pitchFamily="18" charset="0"/>
              <a:cs typeface="Times New Roman" panose="02020603050405020304" pitchFamily="18" charset="0"/>
            </a:rPr>
            <a:t>constată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că</a:t>
          </a:r>
          <a:r>
            <a:rPr lang="en-US" sz="1400" dirty="0" smtClean="0">
              <a:latin typeface="Times New Roman" panose="02020603050405020304" pitchFamily="18" charset="0"/>
              <a:cs typeface="Times New Roman" panose="02020603050405020304" pitchFamily="18" charset="0"/>
            </a:rPr>
            <a:t> masa </a:t>
          </a:r>
          <a:r>
            <a:rPr lang="en-US" sz="1400" dirty="0" err="1" smtClean="0">
              <a:latin typeface="Times New Roman" panose="02020603050405020304" pitchFamily="18" charset="0"/>
              <a:cs typeface="Times New Roman" panose="02020603050405020304" pitchFamily="18" charset="0"/>
            </a:rPr>
            <a:t>totală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sarcina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masică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axă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sau</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dimensiunile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acestor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autovehicule</a:t>
          </a:r>
          <a:r>
            <a:rPr lang="en-US" sz="1400" dirty="0" smtClean="0">
              <a:latin typeface="Times New Roman" panose="02020603050405020304" pitchFamily="18" charset="0"/>
              <a:cs typeface="Times New Roman" panose="02020603050405020304" pitchFamily="18" charset="0"/>
            </a:rPr>
            <a:t> nu </a:t>
          </a:r>
          <a:r>
            <a:rPr lang="en-US" sz="1400" dirty="0" err="1" smtClean="0">
              <a:latin typeface="Times New Roman" panose="02020603050405020304" pitchFamily="18" charset="0"/>
              <a:cs typeface="Times New Roman" panose="02020603050405020304" pitchFamily="18" charset="0"/>
            </a:rPr>
            <a:t>coincid</a:t>
          </a:r>
          <a:r>
            <a:rPr lang="en-US" sz="1400" dirty="0" smtClean="0">
              <a:latin typeface="Times New Roman" panose="02020603050405020304" pitchFamily="18" charset="0"/>
              <a:cs typeface="Times New Roman" panose="02020603050405020304" pitchFamily="18" charset="0"/>
            </a:rPr>
            <a:t> cu </a:t>
          </a:r>
          <a:r>
            <a:rPr lang="en-US" sz="1400" dirty="0" err="1" smtClean="0">
              <a:latin typeface="Times New Roman" panose="02020603050405020304" pitchFamily="18" charset="0"/>
              <a:cs typeface="Times New Roman" panose="02020603050405020304" pitchFamily="18" charset="0"/>
            </a:rPr>
            <a:t>cele</a:t>
          </a:r>
          <a:r>
            <a:rPr lang="en-US" sz="1400" dirty="0" smtClean="0">
              <a:latin typeface="Times New Roman" panose="02020603050405020304" pitchFamily="18" charset="0"/>
              <a:cs typeface="Times New Roman" panose="02020603050405020304" pitchFamily="18" charset="0"/>
            </a:rPr>
            <a:t> indicate </a:t>
          </a:r>
          <a:r>
            <a:rPr lang="en-US" sz="1400" dirty="0" err="1" smtClean="0">
              <a:latin typeface="Times New Roman" panose="02020603050405020304" pitchFamily="18" charset="0"/>
              <a:cs typeface="Times New Roman" panose="02020603050405020304" pitchFamily="18" charset="0"/>
            </a:rPr>
            <a:t>în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autorizaţie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Agenţia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Naţională</a:t>
          </a:r>
          <a:r>
            <a:rPr lang="en-US" sz="1400" dirty="0" smtClean="0">
              <a:latin typeface="Times New Roman" panose="02020603050405020304" pitchFamily="18" charset="0"/>
              <a:cs typeface="Times New Roman" panose="02020603050405020304" pitchFamily="18" charset="0"/>
            </a:rPr>
            <a:t> Transport Auto </a:t>
          </a:r>
          <a:r>
            <a:rPr lang="en-US" sz="1400" dirty="0" err="1" smtClean="0">
              <a:latin typeface="Times New Roman" panose="02020603050405020304" pitchFamily="18" charset="0"/>
              <a:cs typeface="Times New Roman" panose="02020603050405020304" pitchFamily="18" charset="0"/>
            </a:rPr>
            <a:t>întocmeşte</a:t>
          </a:r>
          <a:r>
            <a:rPr lang="en-US" sz="1400" dirty="0" smtClean="0">
              <a:latin typeface="Times New Roman" panose="02020603050405020304" pitchFamily="18" charset="0"/>
              <a:cs typeface="Times New Roman" panose="02020603050405020304" pitchFamily="18" charset="0"/>
            </a:rPr>
            <a:t> un </a:t>
          </a:r>
          <a:r>
            <a:rPr lang="en-US" sz="1400" dirty="0" err="1" smtClean="0">
              <a:latin typeface="Times New Roman" panose="02020603050405020304" pitchFamily="18" charset="0"/>
              <a:cs typeface="Times New Roman" panose="02020603050405020304" pitchFamily="18" charset="0"/>
            </a:rPr>
            <a:t>proces</a:t>
          </a:r>
          <a:r>
            <a:rPr lang="en-US" sz="1400" dirty="0" smtClean="0">
              <a:latin typeface="Times New Roman" panose="02020603050405020304" pitchFamily="18" charset="0"/>
              <a:cs typeface="Times New Roman" panose="02020603050405020304" pitchFamily="18" charset="0"/>
            </a:rPr>
            <a:t>-verbal </a:t>
          </a:r>
          <a:r>
            <a:rPr lang="en-US" sz="1400" dirty="0" err="1" smtClean="0">
              <a:latin typeface="Times New Roman" panose="02020603050405020304" pitchFamily="18" charset="0"/>
              <a:cs typeface="Times New Roman" panose="02020603050405020304" pitchFamily="18" charset="0"/>
            </a:rPr>
            <a:t>privind</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calculul</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taxei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pentru</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folosirea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drumurilor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în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cadrul</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controlului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masei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totale</a:t>
          </a:r>
          <a:r>
            <a:rPr lang="en-US" sz="1400" dirty="0" smtClean="0">
              <a:latin typeface="Times New Roman" panose="02020603050405020304" pitchFamily="18" charset="0"/>
              <a:cs typeface="Times New Roman" panose="02020603050405020304" pitchFamily="18" charset="0"/>
            </a:rPr>
            <a:t>, al </a:t>
          </a:r>
          <a:r>
            <a:rPr lang="en-US" sz="1400" dirty="0" err="1" smtClean="0">
              <a:latin typeface="Times New Roman" panose="02020603050405020304" pitchFamily="18" charset="0"/>
              <a:cs typeface="Times New Roman" panose="02020603050405020304" pitchFamily="18" charset="0"/>
            </a:rPr>
            <a:t>sarcinii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masice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osii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şi</a:t>
          </a:r>
          <a:r>
            <a:rPr lang="en-US" sz="1400" dirty="0" smtClean="0">
              <a:latin typeface="Times New Roman" panose="02020603050405020304" pitchFamily="18" charset="0"/>
              <a:cs typeface="Times New Roman" panose="02020603050405020304" pitchFamily="18" charset="0"/>
            </a:rPr>
            <a:t> al </a:t>
          </a:r>
          <a:r>
            <a:rPr lang="en-US" sz="1400" dirty="0" err="1" smtClean="0">
              <a:latin typeface="Times New Roman" panose="02020603050405020304" pitchFamily="18" charset="0"/>
              <a:cs typeface="Times New Roman" panose="02020603050405020304" pitchFamily="18" charset="0"/>
            </a:rPr>
            <a:t>dimensiunilor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şi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calculează</a:t>
          </a:r>
          <a:r>
            <a:rPr lang="en-US" sz="1400" dirty="0" smtClean="0">
              <a:latin typeface="Times New Roman" panose="02020603050405020304" pitchFamily="18" charset="0"/>
              <a:cs typeface="Times New Roman" panose="02020603050405020304" pitchFamily="18" charset="0"/>
            </a:rPr>
            <a:t> taxa conform art.351 </a:t>
          </a:r>
          <a:r>
            <a:rPr lang="en-US" sz="1400" dirty="0" err="1" smtClean="0">
              <a:latin typeface="Times New Roman" panose="02020603050405020304" pitchFamily="18" charset="0"/>
              <a:cs typeface="Times New Roman" panose="02020603050405020304" pitchFamily="18" charset="0"/>
            </a:rPr>
            <a:t>alin</a:t>
          </a:r>
          <a:r>
            <a:rPr lang="en-US" sz="1400" dirty="0" smtClean="0">
              <a:latin typeface="Times New Roman" panose="02020603050405020304" pitchFamily="18" charset="0"/>
              <a:cs typeface="Times New Roman" panose="02020603050405020304" pitchFamily="18" charset="0"/>
            </a:rPr>
            <a:t>.(4).</a:t>
          </a:r>
          <a:endParaRPr lang="ru-RU" sz="18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885"/>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352</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pt-BR" sz="1600" b="1" i="0" u="sng" dirty="0" smtClean="0">
              <a:latin typeface="Times New Roman" panose="02020603050405020304" pitchFamily="18" charset="0"/>
              <a:cs typeface="Times New Roman" panose="02020603050405020304" pitchFamily="18" charset="0"/>
            </a:rPr>
            <a:t>Modul de calculare şi de achitare a taxei, de prezentare a dărilor de seamă</a:t>
          </a:r>
          <a:endParaRPr lang="ro-RO" sz="1600" b="1" i="0" u="sng" dirty="0" smtClean="0">
            <a:latin typeface="Times New Roman" panose="02020603050405020304" pitchFamily="18" charset="0"/>
            <a:cs typeface="Times New Roman" panose="02020603050405020304" pitchFamily="18" charset="0"/>
          </a:endParaRPr>
        </a:p>
        <a:p>
          <a:r>
            <a:rPr lang="ro-RO" sz="1600" b="1" i="0" u="none" dirty="0" err="1" smtClean="0">
              <a:latin typeface="Times New Roman" panose="02020603050405020304" pitchFamily="18" charset="0"/>
              <a:cs typeface="Times New Roman" panose="02020603050405020304" pitchFamily="18" charset="0"/>
            </a:rPr>
            <a:t>Începînd</a:t>
          </a:r>
          <a:r>
            <a:rPr lang="ro-RO" sz="1600" b="1" i="0" u="none" dirty="0" smtClean="0">
              <a:latin typeface="Times New Roman" panose="02020603050405020304" pitchFamily="18" charset="0"/>
              <a:cs typeface="Times New Roman" panose="02020603050405020304" pitchFamily="18" charset="0"/>
            </a:rPr>
            <a:t> cu 01.01.2024</a:t>
          </a: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ro-RO" sz="1350" b="1" i="0" dirty="0" smtClean="0">
              <a:latin typeface="Times New Roman" panose="02020603050405020304" pitchFamily="18" charset="0"/>
              <a:cs typeface="Times New Roman" panose="02020603050405020304" pitchFamily="18" charset="0"/>
            </a:rPr>
            <a:t>(3) </a:t>
          </a:r>
          <a:r>
            <a:rPr lang="en-US" sz="1350" b="1" i="0" dirty="0" err="1" smtClean="0">
              <a:latin typeface="Times New Roman" panose="02020603050405020304" pitchFamily="18" charset="0"/>
              <a:cs typeface="Times New Roman" panose="02020603050405020304" pitchFamily="18" charset="0"/>
            </a:rPr>
            <a:t>Subiecţii</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impunerii</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achită</a:t>
          </a:r>
          <a:r>
            <a:rPr lang="en-US" sz="1350" b="1" i="0" dirty="0" smtClean="0">
              <a:latin typeface="Times New Roman" panose="02020603050405020304" pitchFamily="18" charset="0"/>
              <a:cs typeface="Times New Roman" panose="02020603050405020304" pitchFamily="18" charset="0"/>
            </a:rPr>
            <a:t> taxa </a:t>
          </a:r>
          <a:r>
            <a:rPr lang="en-US" sz="1350" b="1" i="0" dirty="0" err="1" smtClean="0">
              <a:latin typeface="Times New Roman" panose="02020603050405020304" pitchFamily="18" charset="0"/>
              <a:cs typeface="Times New Roman" panose="02020603050405020304" pitchFamily="18" charset="0"/>
            </a:rPr>
            <a:t>pentru</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eliberarea</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avizului</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preliminar</a:t>
          </a:r>
          <a:r>
            <a:rPr lang="en-US" sz="1350" b="1" i="0" dirty="0" smtClean="0">
              <a:latin typeface="Times New Roman" panose="02020603050405020304" pitchFamily="18" charset="0"/>
              <a:cs typeface="Times New Roman" panose="02020603050405020304" pitchFamily="18" charset="0"/>
            </a:rPr>
            <a:t> la </a:t>
          </a:r>
          <a:r>
            <a:rPr lang="en-US" sz="1350" b="1" i="0" dirty="0" err="1" smtClean="0">
              <a:latin typeface="Times New Roman" panose="02020603050405020304" pitchFamily="18" charset="0"/>
              <a:cs typeface="Times New Roman" panose="02020603050405020304" pitchFamily="18" charset="0"/>
            </a:rPr>
            <a:t>depunerea</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cererii</a:t>
          </a:r>
          <a:r>
            <a:rPr lang="en-US" sz="1350" b="1" i="0" dirty="0" smtClean="0">
              <a:latin typeface="Times New Roman" panose="02020603050405020304" pitchFamily="18" charset="0"/>
              <a:cs typeface="Times New Roman" panose="02020603050405020304" pitchFamily="18" charset="0"/>
            </a:rPr>
            <a:t>. Taxa </a:t>
          </a:r>
          <a:r>
            <a:rPr lang="en-US" sz="1350" b="1" i="0" dirty="0" err="1" smtClean="0">
              <a:latin typeface="Times New Roman" panose="02020603050405020304" pitchFamily="18" charset="0"/>
              <a:cs typeface="Times New Roman" panose="02020603050405020304" pitchFamily="18" charset="0"/>
            </a:rPr>
            <a:t>pentru</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autorizaţie</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în</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mărime</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deplină</a:t>
          </a:r>
          <a:r>
            <a:rPr lang="en-US" sz="1350" b="1" i="0" dirty="0" smtClean="0">
              <a:latin typeface="Times New Roman" panose="02020603050405020304" pitchFamily="18" charset="0"/>
              <a:cs typeface="Times New Roman" panose="02020603050405020304" pitchFamily="18" charset="0"/>
            </a:rPr>
            <a:t>, se </a:t>
          </a:r>
          <a:r>
            <a:rPr lang="en-US" sz="1350" b="1" i="0" dirty="0" err="1" smtClean="0">
              <a:latin typeface="Times New Roman" panose="02020603050405020304" pitchFamily="18" charset="0"/>
              <a:cs typeface="Times New Roman" panose="02020603050405020304" pitchFamily="18" charset="0"/>
            </a:rPr>
            <a:t>achită</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până</a:t>
          </a:r>
          <a:r>
            <a:rPr lang="en-US" sz="1350" b="1" i="0" dirty="0" smtClean="0">
              <a:latin typeface="Times New Roman" panose="02020603050405020304" pitchFamily="18" charset="0"/>
              <a:cs typeface="Times New Roman" panose="02020603050405020304" pitchFamily="18" charset="0"/>
            </a:rPr>
            <a:t> la </a:t>
          </a:r>
          <a:r>
            <a:rPr lang="en-US" sz="1350" b="1" i="0" dirty="0" err="1" smtClean="0">
              <a:latin typeface="Times New Roman" panose="02020603050405020304" pitchFamily="18" charset="0"/>
              <a:cs typeface="Times New Roman" panose="02020603050405020304" pitchFamily="18" charset="0"/>
            </a:rPr>
            <a:t>obţinerea</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actelor</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ce</a:t>
          </a:r>
          <a:r>
            <a:rPr lang="en-US" sz="1350" b="1" i="0" dirty="0" smtClean="0">
              <a:latin typeface="Times New Roman" panose="02020603050405020304" pitchFamily="18" charset="0"/>
              <a:cs typeface="Times New Roman" panose="02020603050405020304" pitchFamily="18" charset="0"/>
            </a:rPr>
            <a:t> permit </a:t>
          </a:r>
          <a:r>
            <a:rPr lang="en-US" sz="1350" b="1" i="0" dirty="0" err="1" smtClean="0">
              <a:latin typeface="Times New Roman" panose="02020603050405020304" pitchFamily="18" charset="0"/>
              <a:cs typeface="Times New Roman" panose="02020603050405020304" pitchFamily="18" charset="0"/>
            </a:rPr>
            <a:t>transportul</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rutier</a:t>
          </a:r>
          <a:r>
            <a:rPr lang="en-US" sz="1350" b="1" i="0" dirty="0" smtClean="0">
              <a:latin typeface="Times New Roman" panose="02020603050405020304" pitchFamily="18" charset="0"/>
              <a:cs typeface="Times New Roman" panose="02020603050405020304" pitchFamily="18" charset="0"/>
            </a:rPr>
            <a:t> cu </a:t>
          </a:r>
          <a:r>
            <a:rPr lang="en-US" sz="1350" b="1" i="0" dirty="0" err="1" smtClean="0">
              <a:latin typeface="Times New Roman" panose="02020603050405020304" pitchFamily="18" charset="0"/>
              <a:cs typeface="Times New Roman" panose="02020603050405020304" pitchFamily="18" charset="0"/>
            </a:rPr>
            <a:t>autovehicule</a:t>
          </a:r>
          <a:r>
            <a:rPr lang="en-US" sz="1350" b="1" i="0" dirty="0" smtClean="0">
              <a:latin typeface="Times New Roman" panose="02020603050405020304" pitchFamily="18" charset="0"/>
              <a:cs typeface="Times New Roman" panose="02020603050405020304" pitchFamily="18" charset="0"/>
            </a:rPr>
            <a:t> a </a:t>
          </a:r>
          <a:r>
            <a:rPr lang="en-US" sz="1350" b="1" i="0" dirty="0" err="1" smtClean="0">
              <a:latin typeface="Times New Roman" panose="02020603050405020304" pitchFamily="18" charset="0"/>
              <a:cs typeface="Times New Roman" panose="02020603050405020304" pitchFamily="18" charset="0"/>
            </a:rPr>
            <a:t>căror</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masă</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totală</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sarcină</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masică</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pe</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axă</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sau</a:t>
          </a:r>
          <a:r>
            <a:rPr lang="en-US" sz="1350" b="1" i="0" dirty="0" smtClean="0">
              <a:latin typeface="Times New Roman" panose="02020603050405020304" pitchFamily="18" charset="0"/>
              <a:cs typeface="Times New Roman" panose="02020603050405020304" pitchFamily="18" charset="0"/>
            </a:rPr>
            <a:t> ale </a:t>
          </a:r>
          <a:r>
            <a:rPr lang="en-US" sz="1350" b="1" i="0" dirty="0" err="1" smtClean="0">
              <a:latin typeface="Times New Roman" panose="02020603050405020304" pitchFamily="18" charset="0"/>
              <a:cs typeface="Times New Roman" panose="02020603050405020304" pitchFamily="18" charset="0"/>
            </a:rPr>
            <a:t>căror</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dimensiuni</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depăşesc</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limitele</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admise</a:t>
          </a:r>
          <a:r>
            <a:rPr lang="ro-RO" sz="1350" b="1" i="0" dirty="0" smtClean="0">
              <a:latin typeface="Times New Roman" panose="02020603050405020304" pitchFamily="18" charset="0"/>
              <a:cs typeface="Times New Roman" panose="02020603050405020304" pitchFamily="18" charset="0"/>
            </a:rPr>
            <a:t>.</a:t>
          </a:r>
        </a:p>
        <a:p>
          <a:pPr algn="just"/>
          <a:r>
            <a:rPr lang="en-US" sz="1350" b="0" i="0" dirty="0" smtClean="0">
              <a:latin typeface="Times New Roman" panose="02020603050405020304" pitchFamily="18" charset="0"/>
              <a:cs typeface="Times New Roman" panose="02020603050405020304" pitchFamily="18" charset="0"/>
            </a:rPr>
            <a:t>(6</a:t>
          </a:r>
          <a:r>
            <a:rPr lang="en-US" sz="1350" baseline="30000" dirty="0" smtClean="0">
              <a:latin typeface="Times New Roman" panose="02020603050405020304" pitchFamily="18" charset="0"/>
              <a:cs typeface="Times New Roman" panose="02020603050405020304" pitchFamily="18" charset="0"/>
            </a:rPr>
            <a:t>1</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În</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cazul</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în</a:t>
          </a:r>
          <a:r>
            <a:rPr lang="en-US" sz="1350" b="0" i="0" dirty="0" smtClean="0">
              <a:latin typeface="Times New Roman" panose="02020603050405020304" pitchFamily="18" charset="0"/>
              <a:cs typeface="Times New Roman" panose="02020603050405020304" pitchFamily="18" charset="0"/>
            </a:rPr>
            <a:t> care, </a:t>
          </a:r>
          <a:r>
            <a:rPr lang="en-US" sz="1350" b="0" i="0" dirty="0" err="1" smtClean="0">
              <a:latin typeface="Times New Roman" panose="02020603050405020304" pitchFamily="18" charset="0"/>
              <a:cs typeface="Times New Roman" panose="02020603050405020304" pitchFamily="18" charset="0"/>
            </a:rPr>
            <a:t>pe</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teritoriul</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ţării</a:t>
          </a:r>
          <a:r>
            <a:rPr lang="en-US" sz="1350" b="0" i="0" dirty="0" smtClean="0">
              <a:latin typeface="Times New Roman" panose="02020603050405020304" pitchFamily="18" charset="0"/>
              <a:cs typeface="Times New Roman" panose="02020603050405020304" pitchFamily="18" charset="0"/>
            </a:rPr>
            <a:t>, se </a:t>
          </a:r>
          <a:r>
            <a:rPr lang="en-US" sz="1350" b="0" i="0" dirty="0" err="1" smtClean="0">
              <a:latin typeface="Times New Roman" panose="02020603050405020304" pitchFamily="18" charset="0"/>
              <a:cs typeface="Times New Roman" panose="02020603050405020304" pitchFamily="18" charset="0"/>
            </a:rPr>
            <a:t>depistează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autovehicule</a:t>
          </a:r>
          <a:r>
            <a:rPr lang="en-US" sz="1350" b="0" i="0" dirty="0" smtClean="0">
              <a:latin typeface="Times New Roman" panose="02020603050405020304" pitchFamily="18" charset="0"/>
              <a:cs typeface="Times New Roman" panose="02020603050405020304" pitchFamily="18" charset="0"/>
            </a:rPr>
            <a:t> a </a:t>
          </a:r>
          <a:r>
            <a:rPr lang="en-US" sz="1350" b="0" i="0" dirty="0" err="1" smtClean="0">
              <a:latin typeface="Times New Roman" panose="02020603050405020304" pitchFamily="18" charset="0"/>
              <a:cs typeface="Times New Roman" panose="02020603050405020304" pitchFamily="18" charset="0"/>
            </a:rPr>
            <a:t>căror</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masă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totală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sarcină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masică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pe</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axă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sau</a:t>
          </a:r>
          <a:r>
            <a:rPr lang="en-US" sz="1350" b="0" i="0" dirty="0" smtClean="0">
              <a:latin typeface="Times New Roman" panose="02020603050405020304" pitchFamily="18" charset="0"/>
              <a:cs typeface="Times New Roman" panose="02020603050405020304" pitchFamily="18" charset="0"/>
            </a:rPr>
            <a:t> ale </a:t>
          </a:r>
          <a:r>
            <a:rPr lang="en-US" sz="1350" b="0" i="0" dirty="0" err="1" smtClean="0">
              <a:latin typeface="Times New Roman" panose="02020603050405020304" pitchFamily="18" charset="0"/>
              <a:cs typeface="Times New Roman" panose="02020603050405020304" pitchFamily="18" charset="0"/>
            </a:rPr>
            <a:t>căror</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dimensiuni</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depăşesc</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limitele</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admise</a:t>
          </a:r>
          <a:r>
            <a:rPr lang="en-US" sz="1350" b="0" i="0" dirty="0" smtClean="0">
              <a:latin typeface="Times New Roman" panose="02020603050405020304" pitchFamily="18" charset="0"/>
              <a:cs typeface="Times New Roman" panose="02020603050405020304" pitchFamily="18" charset="0"/>
            </a:rPr>
            <a:t>, care </a:t>
          </a:r>
          <a:r>
            <a:rPr lang="en-US" sz="1350" b="0" i="0" dirty="0" err="1" smtClean="0">
              <a:latin typeface="Times New Roman" panose="02020603050405020304" pitchFamily="18" charset="0"/>
              <a:cs typeface="Times New Roman" panose="02020603050405020304" pitchFamily="18" charset="0"/>
            </a:rPr>
            <a:t>circulă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fără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autorizaţie</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specială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ori</a:t>
          </a:r>
          <a:r>
            <a:rPr lang="en-US" sz="1350" b="0" i="0" dirty="0" smtClean="0">
              <a:latin typeface="Times New Roman" panose="02020603050405020304" pitchFamily="18" charset="0"/>
              <a:cs typeface="Times New Roman" panose="02020603050405020304" pitchFamily="18" charset="0"/>
            </a:rPr>
            <a:t> se </a:t>
          </a:r>
          <a:r>
            <a:rPr lang="en-US" sz="1350" b="0" i="0" dirty="0" err="1" smtClean="0">
              <a:latin typeface="Times New Roman" panose="02020603050405020304" pitchFamily="18" charset="0"/>
              <a:cs typeface="Times New Roman" panose="02020603050405020304" pitchFamily="18" charset="0"/>
            </a:rPr>
            <a:t>constată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că</a:t>
          </a:r>
          <a:r>
            <a:rPr lang="en-US" sz="1350" b="0" i="0" dirty="0" smtClean="0">
              <a:latin typeface="Times New Roman" panose="02020603050405020304" pitchFamily="18" charset="0"/>
              <a:cs typeface="Times New Roman" panose="02020603050405020304" pitchFamily="18" charset="0"/>
            </a:rPr>
            <a:t> masa </a:t>
          </a:r>
          <a:r>
            <a:rPr lang="en-US" sz="1350" b="0" i="0" dirty="0" err="1" smtClean="0">
              <a:latin typeface="Times New Roman" panose="02020603050405020304" pitchFamily="18" charset="0"/>
              <a:cs typeface="Times New Roman" panose="02020603050405020304" pitchFamily="18" charset="0"/>
            </a:rPr>
            <a:t>totală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sarcina</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masică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pe</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axă</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sau</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dimensiunile</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acestor</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autovehicule</a:t>
          </a:r>
          <a:r>
            <a:rPr lang="en-US" sz="1350" b="0" i="0" dirty="0" smtClean="0">
              <a:latin typeface="Times New Roman" panose="02020603050405020304" pitchFamily="18" charset="0"/>
              <a:cs typeface="Times New Roman" panose="02020603050405020304" pitchFamily="18" charset="0"/>
            </a:rPr>
            <a:t> nu </a:t>
          </a:r>
          <a:r>
            <a:rPr lang="en-US" sz="1350" b="0" i="0" dirty="0" err="1" smtClean="0">
              <a:latin typeface="Times New Roman" panose="02020603050405020304" pitchFamily="18" charset="0"/>
              <a:cs typeface="Times New Roman" panose="02020603050405020304" pitchFamily="18" charset="0"/>
            </a:rPr>
            <a:t>coincid</a:t>
          </a:r>
          <a:r>
            <a:rPr lang="en-US" sz="1350" b="0" i="0" dirty="0" smtClean="0">
              <a:latin typeface="Times New Roman" panose="02020603050405020304" pitchFamily="18" charset="0"/>
              <a:cs typeface="Times New Roman" panose="02020603050405020304" pitchFamily="18" charset="0"/>
            </a:rPr>
            <a:t> cu </a:t>
          </a:r>
          <a:r>
            <a:rPr lang="en-US" sz="1350" b="0" i="0" dirty="0" err="1" smtClean="0">
              <a:latin typeface="Times New Roman" panose="02020603050405020304" pitchFamily="18" charset="0"/>
              <a:cs typeface="Times New Roman" panose="02020603050405020304" pitchFamily="18" charset="0"/>
            </a:rPr>
            <a:t>cele</a:t>
          </a:r>
          <a:r>
            <a:rPr lang="en-US" sz="1350" b="0" i="0" dirty="0" smtClean="0">
              <a:latin typeface="Times New Roman" panose="02020603050405020304" pitchFamily="18" charset="0"/>
              <a:cs typeface="Times New Roman" panose="02020603050405020304" pitchFamily="18" charset="0"/>
            </a:rPr>
            <a:t> indicate </a:t>
          </a:r>
          <a:r>
            <a:rPr lang="en-US" sz="1350" b="0" i="0" dirty="0" err="1" smtClean="0">
              <a:latin typeface="Times New Roman" panose="02020603050405020304" pitchFamily="18" charset="0"/>
              <a:cs typeface="Times New Roman" panose="02020603050405020304" pitchFamily="18" charset="0"/>
            </a:rPr>
            <a:t>în</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autorizaţie</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Agenţia</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Naţională</a:t>
          </a:r>
          <a:r>
            <a:rPr lang="en-US" sz="1350" b="0" i="0" dirty="0" smtClean="0">
              <a:latin typeface="Times New Roman" panose="02020603050405020304" pitchFamily="18" charset="0"/>
              <a:cs typeface="Times New Roman" panose="02020603050405020304" pitchFamily="18" charset="0"/>
            </a:rPr>
            <a:t> Transport Auto </a:t>
          </a:r>
          <a:r>
            <a:rPr lang="en-US" sz="1350" b="0" i="0" dirty="0" err="1" smtClean="0">
              <a:latin typeface="Times New Roman" panose="02020603050405020304" pitchFamily="18" charset="0"/>
              <a:cs typeface="Times New Roman" panose="02020603050405020304" pitchFamily="18" charset="0"/>
            </a:rPr>
            <a:t>întocmeşte</a:t>
          </a:r>
          <a:r>
            <a:rPr lang="en-US" sz="1350" b="0" i="0" dirty="0" smtClean="0">
              <a:latin typeface="Times New Roman" panose="02020603050405020304" pitchFamily="18" charset="0"/>
              <a:cs typeface="Times New Roman" panose="02020603050405020304" pitchFamily="18" charset="0"/>
            </a:rPr>
            <a:t> un </a:t>
          </a:r>
          <a:r>
            <a:rPr lang="en-US" sz="1350" b="0" i="0" dirty="0" err="1" smtClean="0">
              <a:latin typeface="Times New Roman" panose="02020603050405020304" pitchFamily="18" charset="0"/>
              <a:cs typeface="Times New Roman" panose="02020603050405020304" pitchFamily="18" charset="0"/>
            </a:rPr>
            <a:t>proces</a:t>
          </a:r>
          <a:r>
            <a:rPr lang="en-US" sz="1350" b="0" i="0" dirty="0" smtClean="0">
              <a:latin typeface="Times New Roman" panose="02020603050405020304" pitchFamily="18" charset="0"/>
              <a:cs typeface="Times New Roman" panose="02020603050405020304" pitchFamily="18" charset="0"/>
            </a:rPr>
            <a:t>-verbal </a:t>
          </a:r>
          <a:r>
            <a:rPr lang="en-US" sz="1350" b="0" i="0" dirty="0" err="1" smtClean="0">
              <a:latin typeface="Times New Roman" panose="02020603050405020304" pitchFamily="18" charset="0"/>
              <a:cs typeface="Times New Roman" panose="02020603050405020304" pitchFamily="18" charset="0"/>
            </a:rPr>
            <a:t>privind</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calculul</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taxei</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pentru</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folosirea</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drumurilor</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în</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cadrul</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controlului</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masei</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totale</a:t>
          </a:r>
          <a:r>
            <a:rPr lang="en-US" sz="1350" b="0" i="0" dirty="0" smtClean="0">
              <a:latin typeface="Times New Roman" panose="02020603050405020304" pitchFamily="18" charset="0"/>
              <a:cs typeface="Times New Roman" panose="02020603050405020304" pitchFamily="18" charset="0"/>
            </a:rPr>
            <a:t>, al </a:t>
          </a:r>
          <a:r>
            <a:rPr lang="en-US" sz="1350" b="0" i="0" dirty="0" err="1" smtClean="0">
              <a:latin typeface="Times New Roman" panose="02020603050405020304" pitchFamily="18" charset="0"/>
              <a:cs typeface="Times New Roman" panose="02020603050405020304" pitchFamily="18" charset="0"/>
            </a:rPr>
            <a:t>sarcinii</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masice</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pe</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osii</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şi</a:t>
          </a:r>
          <a:r>
            <a:rPr lang="en-US" sz="1350" b="0" i="0" dirty="0" smtClean="0">
              <a:latin typeface="Times New Roman" panose="02020603050405020304" pitchFamily="18" charset="0"/>
              <a:cs typeface="Times New Roman" panose="02020603050405020304" pitchFamily="18" charset="0"/>
            </a:rPr>
            <a:t> al </a:t>
          </a:r>
          <a:r>
            <a:rPr lang="en-US" sz="1350" b="0" i="0" dirty="0" err="1" smtClean="0">
              <a:latin typeface="Times New Roman" panose="02020603050405020304" pitchFamily="18" charset="0"/>
              <a:cs typeface="Times New Roman" panose="02020603050405020304" pitchFamily="18" charset="0"/>
            </a:rPr>
            <a:t>dimensiunilor</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şi</a:t>
          </a:r>
          <a:r>
            <a:rPr lang="en-US" sz="1350" b="0" i="0" dirty="0" smtClean="0">
              <a:latin typeface="Times New Roman" panose="02020603050405020304" pitchFamily="18" charset="0"/>
              <a:cs typeface="Times New Roman" panose="02020603050405020304" pitchFamily="18" charset="0"/>
            </a:rPr>
            <a:t> </a:t>
          </a:r>
          <a:r>
            <a:rPr lang="en-US" sz="1350" b="0" i="0" dirty="0" err="1" smtClean="0">
              <a:latin typeface="Times New Roman" panose="02020603050405020304" pitchFamily="18" charset="0"/>
              <a:cs typeface="Times New Roman" panose="02020603050405020304" pitchFamily="18" charset="0"/>
            </a:rPr>
            <a:t>calculează</a:t>
          </a:r>
          <a:r>
            <a:rPr lang="en-US" sz="1350" b="0" i="0" dirty="0" smtClean="0">
              <a:latin typeface="Times New Roman" panose="02020603050405020304" pitchFamily="18" charset="0"/>
              <a:cs typeface="Times New Roman" panose="02020603050405020304" pitchFamily="18" charset="0"/>
            </a:rPr>
            <a:t> taxa conform art.351 </a:t>
          </a:r>
          <a:r>
            <a:rPr lang="en-US" sz="1350" b="0" i="0" dirty="0" err="1" smtClean="0">
              <a:latin typeface="Times New Roman" panose="02020603050405020304" pitchFamily="18" charset="0"/>
              <a:cs typeface="Times New Roman" panose="02020603050405020304" pitchFamily="18" charset="0"/>
            </a:rPr>
            <a:t>alin</a:t>
          </a:r>
          <a:r>
            <a:rPr lang="en-US" sz="1350" b="0" i="0" dirty="0" smtClean="0">
              <a:latin typeface="Times New Roman" panose="02020603050405020304" pitchFamily="18" charset="0"/>
              <a:cs typeface="Times New Roman" panose="02020603050405020304" pitchFamily="18" charset="0"/>
            </a:rPr>
            <a:t>.(4</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inclusiv</a:t>
          </a:r>
          <a:r>
            <a:rPr lang="en-US" sz="1350" b="1" i="0" dirty="0" smtClean="0">
              <a:latin typeface="Times New Roman" panose="02020603050405020304" pitchFamily="18" charset="0"/>
              <a:cs typeface="Times New Roman" panose="02020603050405020304" pitchFamily="18" charset="0"/>
            </a:rPr>
            <a:t> taxa </a:t>
          </a:r>
          <a:r>
            <a:rPr lang="en-US" sz="1350" b="1" i="0" dirty="0" err="1" smtClean="0">
              <a:latin typeface="Times New Roman" panose="02020603050405020304" pitchFamily="18" charset="0"/>
              <a:cs typeface="Times New Roman" panose="02020603050405020304" pitchFamily="18" charset="0"/>
            </a:rPr>
            <a:t>pentru</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cântărirea</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autovehiculului</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sau</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măsurarea</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dimensiunilor</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prevăzută</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în</a:t>
          </a:r>
          <a:r>
            <a:rPr lang="en-US" sz="1350" b="1" i="0" dirty="0" smtClean="0">
              <a:latin typeface="Times New Roman" panose="02020603050405020304" pitchFamily="18" charset="0"/>
              <a:cs typeface="Times New Roman" panose="02020603050405020304" pitchFamily="18" charset="0"/>
            </a:rPr>
            <a:t> </a:t>
          </a:r>
          <a:r>
            <a:rPr lang="en-US" sz="1350" b="1" i="0" dirty="0" err="1" smtClean="0">
              <a:latin typeface="Times New Roman" panose="02020603050405020304" pitchFamily="18" charset="0"/>
              <a:cs typeface="Times New Roman" panose="02020603050405020304" pitchFamily="18" charset="0"/>
            </a:rPr>
            <a:t>anexa</a:t>
          </a:r>
          <a:r>
            <a:rPr lang="en-US" sz="1350" b="1" i="0" dirty="0" smtClean="0">
              <a:latin typeface="Times New Roman" panose="02020603050405020304" pitchFamily="18" charset="0"/>
              <a:cs typeface="Times New Roman" panose="02020603050405020304" pitchFamily="18" charset="0"/>
            </a:rPr>
            <a:t> nr.3</a:t>
          </a:r>
          <a:r>
            <a:rPr lang="en-US" sz="1400" b="0" i="0" dirty="0" smtClean="0">
              <a:latin typeface="Times New Roman" panose="02020603050405020304" pitchFamily="18" charset="0"/>
              <a:cs typeface="Times New Roman" panose="02020603050405020304" pitchFamily="18" charset="0"/>
            </a:rPr>
            <a:t>.</a:t>
          </a:r>
          <a:endParaRPr lang="ro-RO" sz="1400" b="0" i="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F1933EFC-2FAA-488D-83C1-54324B92A0B8}" srcId="{5F3B8663-E2A7-4723-9A84-C1BB69808E72}" destId="{E491DBFC-14DC-41D0-8B8A-3984A42E9DA7}" srcOrd="0" destOrd="0" parTransId="{52464396-0105-4EA2-984B-A6D6FB9F2E78}" sibTransId="{F4BB5ACA-57B4-4493-B84D-2F38B64FA619}"/>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290</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Subiecții impunerii</a:t>
          </a:r>
        </a:p>
        <a:p>
          <a:r>
            <a:rPr lang="ro-RO" sz="1600" b="1" i="0" u="sng" dirty="0" err="1" smtClean="0">
              <a:latin typeface="Times New Roman" panose="02020603050405020304" pitchFamily="18" charset="0"/>
              <a:cs typeface="Times New Roman" panose="02020603050405020304" pitchFamily="18" charset="0"/>
            </a:rPr>
            <a:t>Incepînd</a:t>
          </a:r>
          <a:r>
            <a:rPr lang="ro-RO" sz="1600" b="1" i="0" u="sng" dirty="0" smtClean="0">
              <a:latin typeface="Times New Roman" panose="02020603050405020304" pitchFamily="18" charset="0"/>
              <a:cs typeface="Times New Roman" panose="02020603050405020304" pitchFamily="18" charset="0"/>
            </a:rPr>
            <a:t> cu 01.01.2024</a:t>
          </a:r>
          <a:endParaRPr lang="ro-RO" sz="1400" b="1" i="0" u="sng" dirty="0" smtClean="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u-RU" sz="1400" b="1" i="1" dirty="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C7B23E73-FAD6-48A9-9C7C-C1C4EB34A42E}">
      <dgm:prSet custT="1"/>
      <dgm:spPr/>
      <dgm:t>
        <a:bodyPr/>
        <a:lstStyle/>
        <a:p>
          <a:pPr algn="just"/>
          <a:endParaRPr lang="ro-RO" sz="1600" dirty="0" smtClean="0">
            <a:latin typeface="Times New Roman" panose="02020603050405020304" pitchFamily="18" charset="0"/>
            <a:cs typeface="Times New Roman" panose="02020603050405020304" pitchFamily="18" charset="0"/>
          </a:endParaRPr>
        </a:p>
        <a:p>
          <a:pPr algn="just"/>
          <a:r>
            <a:rPr lang="ro-RO" sz="1600" dirty="0" smtClean="0">
              <a:latin typeface="Times New Roman" panose="02020603050405020304" pitchFamily="18" charset="0"/>
              <a:cs typeface="Times New Roman" panose="02020603050405020304" pitchFamily="18" charset="0"/>
            </a:rPr>
            <a:t>Subiecții impunerii sunt persoanele juridice sau persoanele fizice înregistrate în calitate de întreprinzător care plasează și/sau difuzează informații publicitare (cu excepția publicității exterioare) prin intermediul mijloacelor cinematografice, rețelelor telefonice, telegrafice, telex, altor mijloace (cu excepția TV, internetului, radioului, presei periodice, tipăriturilor)</a:t>
          </a:r>
          <a:endParaRPr lang="en-US" sz="1600" dirty="0" smtClean="0">
            <a:latin typeface="Times New Roman" panose="02020603050405020304" pitchFamily="18" charset="0"/>
            <a:cs typeface="Times New Roman" panose="02020603050405020304" pitchFamily="18" charset="0"/>
          </a:endParaRPr>
        </a:p>
      </dgm:t>
    </dgm:pt>
    <dgm:pt modelId="{1ED96080-2EA6-40C8-8C7A-F4215230D964}" type="parTrans" cxnId="{30A97F47-DF20-4B6A-8005-6EDCFB35E535}">
      <dgm:prSet/>
      <dgm:spPr/>
      <dgm:t>
        <a:bodyPr/>
        <a:lstStyle/>
        <a:p>
          <a:endParaRPr lang="ru-RU"/>
        </a:p>
      </dgm:t>
    </dgm:pt>
    <dgm:pt modelId="{D868486F-5258-4606-8FAE-F361370DF3A0}" type="sibTrans" cxnId="{30A97F47-DF20-4B6A-8005-6EDCFB35E535}">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10322" custLinFactNeighborY="-2189"/>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2">
        <dgm:presLayoutVars>
          <dgm:bulletEnabled val="1"/>
        </dgm:presLayoutVars>
      </dgm:prSet>
      <dgm:spPr/>
      <dgm:t>
        <a:bodyPr/>
        <a:lstStyle/>
        <a:p>
          <a:endParaRPr lang="ru-RU"/>
        </a:p>
      </dgm:t>
    </dgm:pt>
    <dgm:pt modelId="{DEFE91F9-B935-4E86-9121-05425A4812A6}" type="pres">
      <dgm:prSet presAssocID="{C7B23E73-FAD6-48A9-9C7C-C1C4EB34A42E}" presName="pillarX" presStyleLbl="node1" presStyleIdx="1" presStyleCnt="2" custScaleX="2000000">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3E6A0A15-A3ED-4AA4-B0E3-4F2AFA4E97E2}" type="presOf" srcId="{5F3B8663-E2A7-4723-9A84-C1BB69808E72}" destId="{6BAFA72D-061B-4CB8-8F13-AA7160269D9B}" srcOrd="0" destOrd="0" presId="urn:microsoft.com/office/officeart/2005/8/layout/hList3"/>
    <dgm:cxn modelId="{D1690E90-FE39-4768-B6BB-55EF301B9A54}" type="presOf" srcId="{E491DBFC-14DC-41D0-8B8A-3984A42E9DA7}" destId="{F55FDB74-3B87-46BF-B0B1-D16F8CEF026B}" srcOrd="0" destOrd="0" presId="urn:microsoft.com/office/officeart/2005/8/layout/hList3"/>
    <dgm:cxn modelId="{30A97F47-DF20-4B6A-8005-6EDCFB35E535}" srcId="{E491DBFC-14DC-41D0-8B8A-3984A42E9DA7}" destId="{C7B23E73-FAD6-48A9-9C7C-C1C4EB34A42E}" srcOrd="1" destOrd="0" parTransId="{1ED96080-2EA6-40C8-8C7A-F4215230D964}" sibTransId="{D868486F-5258-4606-8FAE-F361370DF3A0}"/>
    <dgm:cxn modelId="{8FD3B521-156C-43F3-90EE-C81D1764D0B2}" type="presOf" srcId="{9DB9D0EB-516A-462F-AE54-2C703BB3F7AA}" destId="{5F8C2A23-7085-4B0E-B935-77A6DC372A92}" srcOrd="0" destOrd="0" presId="urn:microsoft.com/office/officeart/2005/8/layout/hList3"/>
    <dgm:cxn modelId="{C8B6B2DB-6A15-47A5-9B7B-76251CAA85EE}" type="presOf" srcId="{C7B23E73-FAD6-48A9-9C7C-C1C4EB34A42E}" destId="{DEFE91F9-B935-4E86-9121-05425A4812A6}"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F1933EFC-2FAA-488D-83C1-54324B92A0B8}" srcId="{5F3B8663-E2A7-4723-9A84-C1BB69808E72}" destId="{E491DBFC-14DC-41D0-8B8A-3984A42E9DA7}" srcOrd="0" destOrd="0" parTransId="{52464396-0105-4EA2-984B-A6D6FB9F2E78}" sibTransId="{F4BB5ACA-57B4-4493-B84D-2F38B64FA619}"/>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5076E62E-7E10-435B-B955-36D9C7A15845}" type="presParOf" srcId="{A11A8DA6-930B-486E-9250-A8592E941D87}" destId="{DEFE91F9-B935-4E86-9121-05425A4812A6}" srcOrd="1"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290</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Obiectul impunerii</a:t>
          </a:r>
        </a:p>
        <a:p>
          <a:r>
            <a:rPr lang="ro-RO" sz="1600" b="1" i="0" u="sng" dirty="0" err="1" smtClean="0">
              <a:latin typeface="Times New Roman" panose="02020603050405020304" pitchFamily="18" charset="0"/>
              <a:cs typeface="Times New Roman" panose="02020603050405020304" pitchFamily="18" charset="0"/>
            </a:rPr>
            <a:t>Pînă</a:t>
          </a:r>
          <a:r>
            <a:rPr lang="ro-RO" sz="1600" b="1" i="0" u="sng" dirty="0" smtClean="0">
              <a:latin typeface="Times New Roman" panose="02020603050405020304" pitchFamily="18" charset="0"/>
              <a:cs typeface="Times New Roman" panose="02020603050405020304" pitchFamily="18" charset="0"/>
            </a:rPr>
            <a:t> la 01.01.2024</a:t>
          </a:r>
          <a:endParaRPr lang="ru-RU" sz="16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o-RO" sz="1600" i="0" dirty="0" smtClean="0">
            <a:latin typeface="Times New Roman" panose="02020603050405020304" pitchFamily="18" charset="0"/>
            <a:cs typeface="Times New Roman" panose="02020603050405020304" pitchFamily="18" charset="0"/>
          </a:endParaRPr>
        </a:p>
        <a:p>
          <a:pPr algn="just"/>
          <a:r>
            <a:rPr lang="en-US" sz="1600" i="0" dirty="0" smtClean="0">
              <a:latin typeface="Times New Roman" panose="02020603050405020304" pitchFamily="18" charset="0"/>
              <a:cs typeface="Times New Roman" panose="02020603050405020304" pitchFamily="18" charset="0"/>
            </a:rPr>
            <a:t>(</a:t>
          </a:r>
          <a:r>
            <a:rPr lang="en-US" sz="1600" i="0" dirty="0" err="1" smtClean="0">
              <a:latin typeface="Times New Roman" panose="02020603050405020304" pitchFamily="18" charset="0"/>
              <a:cs typeface="Times New Roman" panose="02020603050405020304" pitchFamily="18" charset="0"/>
            </a:rPr>
            <a:t>Obiectul</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impunerii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îl</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constituie</a:t>
          </a:r>
          <a:r>
            <a:rPr lang="ro-RO"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serviciile</a:t>
          </a:r>
          <a:r>
            <a:rPr lang="en-US" sz="1600" i="0" dirty="0" smtClean="0">
              <a:latin typeface="Times New Roman" panose="02020603050405020304" pitchFamily="18" charset="0"/>
              <a:cs typeface="Times New Roman" panose="02020603050405020304" pitchFamily="18" charset="0"/>
            </a:rPr>
            <a:t> de </a:t>
          </a:r>
          <a:r>
            <a:rPr lang="en-US" sz="1600" i="0" dirty="0" err="1" smtClean="0">
              <a:latin typeface="Times New Roman" panose="02020603050405020304" pitchFamily="18" charset="0"/>
              <a:cs typeface="Times New Roman" panose="02020603050405020304" pitchFamily="18" charset="0"/>
            </a:rPr>
            <a:t>plasare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a:t>
          </a:r>
          <a:r>
            <a:rPr lang="en-US" sz="1600" i="0" dirty="0" err="1" smtClean="0">
              <a:latin typeface="Times New Roman" panose="02020603050405020304" pitchFamily="18" charset="0"/>
              <a:cs typeface="Times New Roman" panose="02020603050405020304" pitchFamily="18" charset="0"/>
            </a:rPr>
            <a:t>sau</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difuzare</a:t>
          </a:r>
          <a:r>
            <a:rPr lang="en-US" sz="1600" i="0" dirty="0" smtClean="0">
              <a:latin typeface="Times New Roman" panose="02020603050405020304" pitchFamily="18" charset="0"/>
              <a:cs typeface="Times New Roman" panose="02020603050405020304" pitchFamily="18" charset="0"/>
            </a:rPr>
            <a:t> a </a:t>
          </a:r>
          <a:r>
            <a:rPr lang="en-US" sz="1600" i="0" dirty="0" err="1" smtClean="0">
              <a:latin typeface="Times New Roman" panose="02020603050405020304" pitchFamily="18" charset="0"/>
              <a:cs typeface="Times New Roman" panose="02020603050405020304" pitchFamily="18" charset="0"/>
            </a:rPr>
            <a:t>anunţurilor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publicitare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intermediul</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serviciilor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cinematografice</a:t>
          </a:r>
          <a:r>
            <a:rPr lang="en-US" sz="1600" i="0" dirty="0" smtClean="0">
              <a:latin typeface="Times New Roman" panose="02020603050405020304" pitchFamily="18" charset="0"/>
              <a:cs typeface="Times New Roman" panose="02020603050405020304" pitchFamily="18" charset="0"/>
            </a:rPr>
            <a:t>, video,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reţelele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telefonice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telegrafice</a:t>
          </a:r>
          <a:r>
            <a:rPr lang="en-US" sz="1600" i="0" dirty="0" smtClean="0">
              <a:latin typeface="Times New Roman" panose="02020603050405020304" pitchFamily="18" charset="0"/>
              <a:cs typeface="Times New Roman" panose="02020603050405020304" pitchFamily="18" charset="0"/>
            </a:rPr>
            <a:t>, telex, </a:t>
          </a:r>
          <a:r>
            <a:rPr lang="en-US" sz="1600" b="1" i="0" dirty="0" err="1" smtClean="0">
              <a:latin typeface="Times New Roman" panose="02020603050405020304" pitchFamily="18" charset="0"/>
              <a:cs typeface="Times New Roman" panose="02020603050405020304" pitchFamily="18" charset="0"/>
            </a:rPr>
            <a:t>prin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mijloacele</a:t>
          </a:r>
          <a:r>
            <a:rPr lang="en-US" sz="1600" b="1" i="0" dirty="0" smtClean="0">
              <a:latin typeface="Times New Roman" panose="02020603050405020304" pitchFamily="18" charset="0"/>
              <a:cs typeface="Times New Roman" panose="02020603050405020304" pitchFamily="18" charset="0"/>
            </a:rPr>
            <a:t> de transport</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alte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mijloace</a:t>
          </a:r>
          <a:r>
            <a:rPr lang="en-US" sz="1600" i="0" dirty="0" smtClean="0">
              <a:latin typeface="Times New Roman" panose="02020603050405020304" pitchFamily="18" charset="0"/>
              <a:cs typeface="Times New Roman" panose="02020603050405020304" pitchFamily="18" charset="0"/>
            </a:rPr>
            <a:t> (cu </a:t>
          </a:r>
          <a:r>
            <a:rPr lang="en-US" sz="1600" i="0" dirty="0" err="1" smtClean="0">
              <a:latin typeface="Times New Roman" panose="02020603050405020304" pitchFamily="18" charset="0"/>
              <a:cs typeface="Times New Roman" panose="02020603050405020304" pitchFamily="18" charset="0"/>
            </a:rPr>
            <a:t>excepţia</a:t>
          </a:r>
          <a:r>
            <a:rPr lang="en-US" sz="1600" i="0" dirty="0" smtClean="0">
              <a:latin typeface="Times New Roman" panose="02020603050405020304" pitchFamily="18" charset="0"/>
              <a:cs typeface="Times New Roman" panose="02020603050405020304" pitchFamily="18" charset="0"/>
            </a:rPr>
            <a:t> TV, </a:t>
          </a:r>
          <a:r>
            <a:rPr lang="en-US" sz="1600" i="0" dirty="0" err="1" smtClean="0">
              <a:latin typeface="Times New Roman" panose="02020603050405020304" pitchFamily="18" charset="0"/>
              <a:cs typeface="Times New Roman" panose="02020603050405020304" pitchFamily="18" charset="0"/>
            </a:rPr>
            <a:t>internetului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radioului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presei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periodice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tipăriturilor</a:t>
          </a:r>
          <a:r>
            <a:rPr lang="en-US" sz="1600" i="0" dirty="0" smtClean="0">
              <a:latin typeface="Times New Roman" panose="02020603050405020304" pitchFamily="18" charset="0"/>
              <a:cs typeface="Times New Roman" panose="02020603050405020304" pitchFamily="18" charset="0"/>
            </a:rPr>
            <a:t>);</a:t>
          </a:r>
          <a:endParaRPr lang="ro-RO" sz="1600" i="0" dirty="0" smtClean="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885"/>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290</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Obiectul impunerii</a:t>
          </a:r>
        </a:p>
        <a:p>
          <a:r>
            <a:rPr lang="ro-RO" sz="1600" b="1" i="0" u="sng" dirty="0" err="1" smtClean="0">
              <a:latin typeface="Times New Roman" panose="02020603050405020304" pitchFamily="18" charset="0"/>
              <a:cs typeface="Times New Roman" panose="02020603050405020304" pitchFamily="18" charset="0"/>
            </a:rPr>
            <a:t>Începînd</a:t>
          </a:r>
          <a:r>
            <a:rPr lang="ro-RO" sz="1600" b="1" i="0" u="sng" dirty="0" smtClean="0">
              <a:latin typeface="Times New Roman" panose="02020603050405020304" pitchFamily="18" charset="0"/>
              <a:cs typeface="Times New Roman" panose="02020603050405020304" pitchFamily="18" charset="0"/>
            </a:rPr>
            <a:t> cu 01.01.2024</a:t>
          </a:r>
          <a:endParaRPr lang="ru-RU" sz="1600" b="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en-US" sz="1600" i="0" dirty="0" err="1" smtClean="0">
              <a:latin typeface="Times New Roman" panose="02020603050405020304" pitchFamily="18" charset="0"/>
              <a:cs typeface="Times New Roman" panose="02020603050405020304" pitchFamily="18" charset="0"/>
            </a:rPr>
            <a:t>Obiectul</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impunerii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îl</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constituie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serviciile</a:t>
          </a:r>
          <a:r>
            <a:rPr lang="en-US" sz="1600" i="0" dirty="0" smtClean="0">
              <a:latin typeface="Times New Roman" panose="02020603050405020304" pitchFamily="18" charset="0"/>
              <a:cs typeface="Times New Roman" panose="02020603050405020304" pitchFamily="18" charset="0"/>
            </a:rPr>
            <a:t> de </a:t>
          </a:r>
          <a:r>
            <a:rPr lang="en-US" sz="1600" i="0" dirty="0" err="1" smtClean="0">
              <a:latin typeface="Times New Roman" panose="02020603050405020304" pitchFamily="18" charset="0"/>
              <a:cs typeface="Times New Roman" panose="02020603050405020304" pitchFamily="18" charset="0"/>
            </a:rPr>
            <a:t>plasare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a:t>
          </a:r>
          <a:r>
            <a:rPr lang="en-US" sz="1600" i="0" dirty="0" err="1" smtClean="0">
              <a:latin typeface="Times New Roman" panose="02020603050405020304" pitchFamily="18" charset="0"/>
              <a:cs typeface="Times New Roman" panose="02020603050405020304" pitchFamily="18" charset="0"/>
            </a:rPr>
            <a:t>sau</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difuzare</a:t>
          </a:r>
          <a:r>
            <a:rPr lang="en-US" sz="1600" i="0" dirty="0" smtClean="0">
              <a:latin typeface="Times New Roman" panose="02020603050405020304" pitchFamily="18" charset="0"/>
              <a:cs typeface="Times New Roman" panose="02020603050405020304" pitchFamily="18" charset="0"/>
            </a:rPr>
            <a:t> a </a:t>
          </a:r>
          <a:r>
            <a:rPr lang="en-US" sz="1600" i="0" dirty="0" err="1" smtClean="0">
              <a:latin typeface="Times New Roman" panose="02020603050405020304" pitchFamily="18" charset="0"/>
              <a:cs typeface="Times New Roman" panose="02020603050405020304" pitchFamily="18" charset="0"/>
            </a:rPr>
            <a:t>anunţurilor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publicitare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intermediul</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serviciilor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cinematografice</a:t>
          </a:r>
          <a:r>
            <a:rPr lang="en-US" sz="1600" i="0" dirty="0" smtClean="0">
              <a:latin typeface="Times New Roman" panose="02020603050405020304" pitchFamily="18" charset="0"/>
              <a:cs typeface="Times New Roman" panose="02020603050405020304" pitchFamily="18" charset="0"/>
            </a:rPr>
            <a:t>, video,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reţelele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telefonice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telegrafice</a:t>
          </a:r>
          <a:r>
            <a:rPr lang="en-US" sz="1600" i="0" dirty="0" smtClean="0">
              <a:latin typeface="Times New Roman" panose="02020603050405020304" pitchFamily="18" charset="0"/>
              <a:cs typeface="Times New Roman" panose="02020603050405020304" pitchFamily="18" charset="0"/>
            </a:rPr>
            <a:t>, telex, </a:t>
          </a:r>
          <a:r>
            <a:rPr lang="en-US" sz="1600" b="1" i="0" dirty="0" err="1" smtClean="0">
              <a:latin typeface="Times New Roman" panose="02020603050405020304" pitchFamily="18" charset="0"/>
              <a:cs typeface="Times New Roman" panose="02020603050405020304" pitchFamily="18" charset="0"/>
            </a:rPr>
            <a:t>prin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dispozitivele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difuzorului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publicitate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exterioară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alte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mijloace</a:t>
          </a:r>
          <a:r>
            <a:rPr lang="en-US" sz="1600" i="0" dirty="0" smtClean="0">
              <a:latin typeface="Times New Roman" panose="02020603050405020304" pitchFamily="18" charset="0"/>
              <a:cs typeface="Times New Roman" panose="02020603050405020304" pitchFamily="18" charset="0"/>
            </a:rPr>
            <a:t> (cu </a:t>
          </a:r>
          <a:r>
            <a:rPr lang="en-US" sz="1600" i="0" dirty="0" err="1" smtClean="0">
              <a:latin typeface="Times New Roman" panose="02020603050405020304" pitchFamily="18" charset="0"/>
              <a:cs typeface="Times New Roman" panose="02020603050405020304" pitchFamily="18" charset="0"/>
            </a:rPr>
            <a:t>excepţia</a:t>
          </a:r>
          <a:r>
            <a:rPr lang="en-US" sz="1600" i="0" dirty="0" smtClean="0">
              <a:latin typeface="Times New Roman" panose="02020603050405020304" pitchFamily="18" charset="0"/>
              <a:cs typeface="Times New Roman" panose="02020603050405020304" pitchFamily="18" charset="0"/>
            </a:rPr>
            <a:t> TV, </a:t>
          </a:r>
          <a:r>
            <a:rPr lang="en-US" sz="1600" i="0" dirty="0" err="1" smtClean="0">
              <a:latin typeface="Times New Roman" panose="02020603050405020304" pitchFamily="18" charset="0"/>
              <a:cs typeface="Times New Roman" panose="02020603050405020304" pitchFamily="18" charset="0"/>
            </a:rPr>
            <a:t>internetului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radioului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presei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periodice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tipăriturilor</a:t>
          </a:r>
          <a:r>
            <a:rPr lang="en-US" sz="1600" i="0" dirty="0" smtClean="0">
              <a:latin typeface="Times New Roman" panose="02020603050405020304" pitchFamily="18" charset="0"/>
              <a:cs typeface="Times New Roman" panose="02020603050405020304" pitchFamily="18" charset="0"/>
            </a:rPr>
            <a:t>)</a:t>
          </a:r>
          <a:endParaRPr lang="ro-RO" sz="1600" i="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F1933EFC-2FAA-488D-83C1-54324B92A0B8}" srcId="{5F3B8663-E2A7-4723-9A84-C1BB69808E72}" destId="{E491DBFC-14DC-41D0-8B8A-3984A42E9DA7}" srcOrd="0" destOrd="0" parTransId="{52464396-0105-4EA2-984B-A6D6FB9F2E78}" sibTransId="{F4BB5ACA-57B4-4493-B84D-2F38B64FA619}"/>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Anexa la titlul VII al Codului fiscal</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Baza impozabilă</a:t>
          </a:r>
        </a:p>
        <a:p>
          <a:r>
            <a:rPr lang="ro-RO" sz="1600" b="1" i="0" u="sng" dirty="0" err="1" smtClean="0">
              <a:latin typeface="Times New Roman" panose="02020603050405020304" pitchFamily="18" charset="0"/>
              <a:cs typeface="Times New Roman" panose="02020603050405020304" pitchFamily="18" charset="0"/>
            </a:rPr>
            <a:t>Pînă</a:t>
          </a:r>
          <a:r>
            <a:rPr lang="ro-RO" sz="1600" b="1" i="0" u="sng" dirty="0" smtClean="0">
              <a:latin typeface="Times New Roman" panose="02020603050405020304" pitchFamily="18" charset="0"/>
              <a:cs typeface="Times New Roman" panose="02020603050405020304" pitchFamily="18" charset="0"/>
            </a:rPr>
            <a:t> la 01.01.2024</a:t>
          </a:r>
          <a:endParaRPr lang="ru-RU" sz="16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endParaRPr lang="ro-RO" sz="1600" i="0" dirty="0" smtClean="0">
            <a:latin typeface="Times New Roman" panose="02020603050405020304" pitchFamily="18" charset="0"/>
            <a:cs typeface="Times New Roman" panose="02020603050405020304" pitchFamily="18" charset="0"/>
          </a:endParaRPr>
        </a:p>
        <a:p>
          <a:pPr algn="just"/>
          <a:r>
            <a:rPr lang="ro-RO" sz="1600" i="0" dirty="0" smtClean="0">
              <a:latin typeface="Times New Roman" panose="02020603050405020304" pitchFamily="18" charset="0"/>
              <a:cs typeface="Times New Roman" panose="02020603050405020304" pitchFamily="18" charset="0"/>
            </a:rPr>
            <a:t>Baza impozabilă </a:t>
          </a:r>
          <a:r>
            <a:rPr lang="en-US" sz="1600" i="0" dirty="0" err="1" smtClean="0">
              <a:latin typeface="Times New Roman" panose="02020603050405020304" pitchFamily="18" charset="0"/>
              <a:cs typeface="Times New Roman" panose="02020603050405020304" pitchFamily="18" charset="0"/>
            </a:rPr>
            <a:t>constituie</a:t>
          </a:r>
          <a:r>
            <a:rPr lang="ro-RO" sz="1600" i="0" dirty="0" smtClean="0">
              <a:latin typeface="Times New Roman" panose="02020603050405020304" pitchFamily="18" charset="0"/>
              <a:cs typeface="Times New Roman" panose="02020603050405020304" pitchFamily="18" charset="0"/>
            </a:rPr>
            <a:t> venitul din </a:t>
          </a:r>
          <a:r>
            <a:rPr lang="ro-RO" sz="1600" i="0" dirty="0" err="1" smtClean="0">
              <a:latin typeface="Times New Roman" panose="02020603050405020304" pitchFamily="18" charset="0"/>
              <a:cs typeface="Times New Roman" panose="02020603050405020304" pitchFamily="18" charset="0"/>
            </a:rPr>
            <a:t>vînzări</a:t>
          </a:r>
          <a:r>
            <a:rPr lang="ro-RO" sz="1600" i="0" dirty="0" smtClean="0">
              <a:latin typeface="Times New Roman" panose="02020603050405020304" pitchFamily="18" charset="0"/>
              <a:cs typeface="Times New Roman" panose="02020603050405020304" pitchFamily="18" charset="0"/>
            </a:rPr>
            <a:t> ale </a:t>
          </a:r>
          <a:r>
            <a:rPr lang="en-US" sz="1600" i="0" dirty="0" err="1" smtClean="0">
              <a:latin typeface="Times New Roman" panose="02020603050405020304" pitchFamily="18" charset="0"/>
              <a:cs typeface="Times New Roman" panose="02020603050405020304" pitchFamily="18" charset="0"/>
            </a:rPr>
            <a:t>serviciil</a:t>
          </a:r>
          <a:r>
            <a:rPr lang="ro-RO" sz="1600" i="0" dirty="0" smtClean="0">
              <a:latin typeface="Times New Roman" panose="02020603050405020304" pitchFamily="18" charset="0"/>
              <a:cs typeface="Times New Roman" panose="02020603050405020304" pitchFamily="18" charset="0"/>
            </a:rPr>
            <a:t>or</a:t>
          </a:r>
          <a:r>
            <a:rPr lang="en-US" sz="1600" i="0" dirty="0" smtClean="0">
              <a:latin typeface="Times New Roman" panose="02020603050405020304" pitchFamily="18" charset="0"/>
              <a:cs typeface="Times New Roman" panose="02020603050405020304" pitchFamily="18" charset="0"/>
            </a:rPr>
            <a:t> de </a:t>
          </a:r>
          <a:r>
            <a:rPr lang="en-US" sz="1600" i="0" dirty="0" err="1" smtClean="0">
              <a:latin typeface="Times New Roman" panose="02020603050405020304" pitchFamily="18" charset="0"/>
              <a:cs typeface="Times New Roman" panose="02020603050405020304" pitchFamily="18" charset="0"/>
            </a:rPr>
            <a:t>plasare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a:t>
          </a:r>
          <a:r>
            <a:rPr lang="en-US" sz="1600" i="0" dirty="0" err="1" smtClean="0">
              <a:latin typeface="Times New Roman" panose="02020603050405020304" pitchFamily="18" charset="0"/>
              <a:cs typeface="Times New Roman" panose="02020603050405020304" pitchFamily="18" charset="0"/>
            </a:rPr>
            <a:t>sau</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difuzare</a:t>
          </a:r>
          <a:r>
            <a:rPr lang="en-US" sz="1600" i="0" dirty="0" smtClean="0">
              <a:latin typeface="Times New Roman" panose="02020603050405020304" pitchFamily="18" charset="0"/>
              <a:cs typeface="Times New Roman" panose="02020603050405020304" pitchFamily="18" charset="0"/>
            </a:rPr>
            <a:t> a </a:t>
          </a:r>
          <a:r>
            <a:rPr lang="en-US" sz="1600" i="0" dirty="0" err="1" smtClean="0">
              <a:latin typeface="Times New Roman" panose="02020603050405020304" pitchFamily="18" charset="0"/>
              <a:cs typeface="Times New Roman" panose="02020603050405020304" pitchFamily="18" charset="0"/>
            </a:rPr>
            <a:t>anunţurilor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publicitare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intermediul</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serviciilor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cinematografice</a:t>
          </a:r>
          <a:r>
            <a:rPr lang="en-US" sz="1600" i="0" dirty="0" smtClean="0">
              <a:latin typeface="Times New Roman" panose="02020603050405020304" pitchFamily="18" charset="0"/>
              <a:cs typeface="Times New Roman" panose="02020603050405020304" pitchFamily="18" charset="0"/>
            </a:rPr>
            <a:t>, video,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reţelele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telefonice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telegrafice</a:t>
          </a:r>
          <a:r>
            <a:rPr lang="en-US" sz="1600" i="0" dirty="0" smtClean="0">
              <a:latin typeface="Times New Roman" panose="02020603050405020304" pitchFamily="18" charset="0"/>
              <a:cs typeface="Times New Roman" panose="02020603050405020304" pitchFamily="18" charset="0"/>
            </a:rPr>
            <a:t>, telex, </a:t>
          </a:r>
          <a:r>
            <a:rPr lang="en-US" sz="1600" b="1" i="0" dirty="0" err="1" smtClean="0">
              <a:latin typeface="Times New Roman" panose="02020603050405020304" pitchFamily="18" charset="0"/>
              <a:cs typeface="Times New Roman" panose="02020603050405020304" pitchFamily="18" charset="0"/>
            </a:rPr>
            <a:t>prin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mijloacele</a:t>
          </a:r>
          <a:r>
            <a:rPr lang="en-US" sz="1600" b="1" i="0" dirty="0" smtClean="0">
              <a:latin typeface="Times New Roman" panose="02020603050405020304" pitchFamily="18" charset="0"/>
              <a:cs typeface="Times New Roman" panose="02020603050405020304" pitchFamily="18" charset="0"/>
            </a:rPr>
            <a:t> de transport</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alte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mijloace</a:t>
          </a:r>
          <a:r>
            <a:rPr lang="en-US" sz="1600" i="0" dirty="0" smtClean="0">
              <a:latin typeface="Times New Roman" panose="02020603050405020304" pitchFamily="18" charset="0"/>
              <a:cs typeface="Times New Roman" panose="02020603050405020304" pitchFamily="18" charset="0"/>
            </a:rPr>
            <a:t> (cu </a:t>
          </a:r>
          <a:r>
            <a:rPr lang="en-US" sz="1600" i="0" dirty="0" err="1" smtClean="0">
              <a:latin typeface="Times New Roman" panose="02020603050405020304" pitchFamily="18" charset="0"/>
              <a:cs typeface="Times New Roman" panose="02020603050405020304" pitchFamily="18" charset="0"/>
            </a:rPr>
            <a:t>excepţia</a:t>
          </a:r>
          <a:r>
            <a:rPr lang="en-US" sz="1600" i="0" dirty="0" smtClean="0">
              <a:latin typeface="Times New Roman" panose="02020603050405020304" pitchFamily="18" charset="0"/>
              <a:cs typeface="Times New Roman" panose="02020603050405020304" pitchFamily="18" charset="0"/>
            </a:rPr>
            <a:t> TV, </a:t>
          </a:r>
          <a:r>
            <a:rPr lang="en-US" sz="1600" i="0" dirty="0" err="1" smtClean="0">
              <a:latin typeface="Times New Roman" panose="02020603050405020304" pitchFamily="18" charset="0"/>
              <a:cs typeface="Times New Roman" panose="02020603050405020304" pitchFamily="18" charset="0"/>
            </a:rPr>
            <a:t>internetului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radioului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presei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periodice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tipăriturilor</a:t>
          </a:r>
          <a:r>
            <a:rPr lang="en-US" sz="1600" i="0" dirty="0" smtClean="0">
              <a:latin typeface="Times New Roman" panose="02020603050405020304" pitchFamily="18" charset="0"/>
              <a:cs typeface="Times New Roman" panose="02020603050405020304" pitchFamily="18" charset="0"/>
            </a:rPr>
            <a:t>);</a:t>
          </a:r>
          <a:endParaRPr lang="ro-RO" sz="1600" i="0" dirty="0" smtClean="0">
            <a:latin typeface="Times New Roman" panose="020206030504050203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885"/>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3E6A0A15-A3ED-4AA4-B0E3-4F2AFA4E97E2}" type="presOf" srcId="{5F3B8663-E2A7-4723-9A84-C1BB69808E72}" destId="{6BAFA72D-061B-4CB8-8F13-AA7160269D9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95F1FE3C-2925-48F8-AD3D-242D4A5C68FE}" srcId="{E491DBFC-14DC-41D0-8B8A-3984A42E9DA7}" destId="{9DB9D0EB-516A-462F-AE54-2C703BB3F7AA}" srcOrd="0" destOrd="0" parTransId="{C030C23F-807F-4714-8B15-F917E2E1757E}" sibTransId="{18FEC225-9542-4367-A601-887E18578835}"/>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Anexa la titlul VII al Codului fiscal</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Baza impozabilă</a:t>
          </a:r>
        </a:p>
        <a:p>
          <a:r>
            <a:rPr lang="ro-RO" sz="1600" b="1" i="0" u="sng" dirty="0" err="1" smtClean="0">
              <a:latin typeface="Times New Roman" panose="02020603050405020304" pitchFamily="18" charset="0"/>
              <a:cs typeface="Times New Roman" panose="02020603050405020304" pitchFamily="18" charset="0"/>
            </a:rPr>
            <a:t>Începînd</a:t>
          </a:r>
          <a:r>
            <a:rPr lang="ro-RO" sz="1600" b="1" i="0" u="sng" dirty="0" smtClean="0">
              <a:latin typeface="Times New Roman" panose="02020603050405020304" pitchFamily="18" charset="0"/>
              <a:cs typeface="Times New Roman" panose="02020603050405020304" pitchFamily="18" charset="0"/>
            </a:rPr>
            <a:t> cu 01.01.2024</a:t>
          </a:r>
          <a:endParaRPr lang="ru-RU" sz="1600" b="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ro-RO" sz="1600" i="0" dirty="0" smtClean="0">
              <a:latin typeface="Times New Roman" panose="02020603050405020304" pitchFamily="18" charset="0"/>
              <a:cs typeface="Times New Roman" panose="02020603050405020304" pitchFamily="18" charset="0"/>
            </a:rPr>
            <a:t>Baza impozabilă constituie venitul din </a:t>
          </a:r>
          <a:r>
            <a:rPr lang="ro-RO" sz="1600" i="0" dirty="0" err="1" smtClean="0">
              <a:latin typeface="Times New Roman" panose="02020603050405020304" pitchFamily="18" charset="0"/>
              <a:cs typeface="Times New Roman" panose="02020603050405020304" pitchFamily="18" charset="0"/>
            </a:rPr>
            <a:t>vînzări</a:t>
          </a:r>
          <a:r>
            <a:rPr lang="ro-RO" sz="1600" i="0" dirty="0" smtClean="0">
              <a:latin typeface="Times New Roman" panose="02020603050405020304" pitchFamily="18" charset="0"/>
              <a:cs typeface="Times New Roman" panose="02020603050405020304" pitchFamily="18" charset="0"/>
            </a:rPr>
            <a:t> ale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serviciil</a:t>
          </a:r>
          <a:r>
            <a:rPr lang="ro-RO" sz="1600" i="0" dirty="0" smtClean="0">
              <a:latin typeface="Times New Roman" panose="02020603050405020304" pitchFamily="18" charset="0"/>
              <a:cs typeface="Times New Roman" panose="02020603050405020304" pitchFamily="18" charset="0"/>
            </a:rPr>
            <a:t>or</a:t>
          </a:r>
          <a:r>
            <a:rPr lang="en-US" sz="1600" i="0" dirty="0" smtClean="0">
              <a:latin typeface="Times New Roman" panose="02020603050405020304" pitchFamily="18" charset="0"/>
              <a:cs typeface="Times New Roman" panose="02020603050405020304" pitchFamily="18" charset="0"/>
            </a:rPr>
            <a:t> de </a:t>
          </a:r>
          <a:r>
            <a:rPr lang="en-US" sz="1600" i="0" dirty="0" err="1" smtClean="0">
              <a:latin typeface="Times New Roman" panose="02020603050405020304" pitchFamily="18" charset="0"/>
              <a:cs typeface="Times New Roman" panose="02020603050405020304" pitchFamily="18" charset="0"/>
            </a:rPr>
            <a:t>plasare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şi</a:t>
          </a:r>
          <a:r>
            <a:rPr lang="en-US" sz="1600" i="0" dirty="0" smtClean="0">
              <a:latin typeface="Times New Roman" panose="02020603050405020304" pitchFamily="18" charset="0"/>
              <a:cs typeface="Times New Roman" panose="02020603050405020304" pitchFamily="18" charset="0"/>
            </a:rPr>
            <a:t>/</a:t>
          </a:r>
          <a:r>
            <a:rPr lang="en-US" sz="1600" i="0" dirty="0" err="1" smtClean="0">
              <a:latin typeface="Times New Roman" panose="02020603050405020304" pitchFamily="18" charset="0"/>
              <a:cs typeface="Times New Roman" panose="02020603050405020304" pitchFamily="18" charset="0"/>
            </a:rPr>
            <a:t>sau</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difuzare</a:t>
          </a:r>
          <a:r>
            <a:rPr lang="en-US" sz="1600" i="0" dirty="0" smtClean="0">
              <a:latin typeface="Times New Roman" panose="02020603050405020304" pitchFamily="18" charset="0"/>
              <a:cs typeface="Times New Roman" panose="02020603050405020304" pitchFamily="18" charset="0"/>
            </a:rPr>
            <a:t> a </a:t>
          </a:r>
          <a:r>
            <a:rPr lang="en-US" sz="1600" i="0" dirty="0" err="1" smtClean="0">
              <a:latin typeface="Times New Roman" panose="02020603050405020304" pitchFamily="18" charset="0"/>
              <a:cs typeface="Times New Roman" panose="02020603050405020304" pitchFamily="18" charset="0"/>
            </a:rPr>
            <a:t>anunţurilor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publicitare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intermediul</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serviciilor</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cinematografice</a:t>
          </a:r>
          <a:r>
            <a:rPr lang="en-US" sz="1600" i="0" dirty="0" smtClean="0">
              <a:latin typeface="Times New Roman" panose="02020603050405020304" pitchFamily="18" charset="0"/>
              <a:cs typeface="Times New Roman" panose="02020603050405020304" pitchFamily="18" charset="0"/>
            </a:rPr>
            <a:t>, video,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reţelele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telefonice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telegrafice</a:t>
          </a:r>
          <a:r>
            <a:rPr lang="en-US" sz="1600" i="0" dirty="0" smtClean="0">
              <a:latin typeface="Times New Roman" panose="02020603050405020304" pitchFamily="18" charset="0"/>
              <a:cs typeface="Times New Roman" panose="02020603050405020304" pitchFamily="18" charset="0"/>
            </a:rPr>
            <a:t>, telex, </a:t>
          </a:r>
          <a:r>
            <a:rPr lang="en-US" sz="1600" b="1" i="0" dirty="0" err="1" smtClean="0">
              <a:latin typeface="Times New Roman" panose="02020603050405020304" pitchFamily="18" charset="0"/>
              <a:cs typeface="Times New Roman" panose="02020603050405020304" pitchFamily="18" charset="0"/>
            </a:rPr>
            <a:t>prin</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dispozitivele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difuzorului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publicitate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exterioară</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prin</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alte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mijloace</a:t>
          </a:r>
          <a:r>
            <a:rPr lang="en-US" sz="1600" i="0" dirty="0" smtClean="0">
              <a:latin typeface="Times New Roman" panose="02020603050405020304" pitchFamily="18" charset="0"/>
              <a:cs typeface="Times New Roman" panose="02020603050405020304" pitchFamily="18" charset="0"/>
            </a:rPr>
            <a:t> (cu </a:t>
          </a:r>
          <a:r>
            <a:rPr lang="en-US" sz="1600" i="0" dirty="0" err="1" smtClean="0">
              <a:latin typeface="Times New Roman" panose="02020603050405020304" pitchFamily="18" charset="0"/>
              <a:cs typeface="Times New Roman" panose="02020603050405020304" pitchFamily="18" charset="0"/>
            </a:rPr>
            <a:t>excepţia</a:t>
          </a:r>
          <a:r>
            <a:rPr lang="en-US" sz="1600" i="0" dirty="0" smtClean="0">
              <a:latin typeface="Times New Roman" panose="02020603050405020304" pitchFamily="18" charset="0"/>
              <a:cs typeface="Times New Roman" panose="02020603050405020304" pitchFamily="18" charset="0"/>
            </a:rPr>
            <a:t> TV, </a:t>
          </a:r>
          <a:r>
            <a:rPr lang="en-US" sz="1600" i="0" dirty="0" err="1" smtClean="0">
              <a:latin typeface="Times New Roman" panose="02020603050405020304" pitchFamily="18" charset="0"/>
              <a:cs typeface="Times New Roman" panose="02020603050405020304" pitchFamily="18" charset="0"/>
            </a:rPr>
            <a:t>internetului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radioului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presei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periodice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tipăriturilor</a:t>
          </a:r>
          <a:r>
            <a:rPr lang="en-US" sz="1600" i="0" dirty="0" smtClean="0">
              <a:latin typeface="Times New Roman" panose="02020603050405020304" pitchFamily="18" charset="0"/>
              <a:cs typeface="Times New Roman" panose="02020603050405020304" pitchFamily="18" charset="0"/>
            </a:rPr>
            <a:t>)</a:t>
          </a:r>
          <a:r>
            <a:rPr lang="ro-RO" sz="1600" i="0" dirty="0" smtClean="0">
              <a:latin typeface="Times New Roman" panose="02020603050405020304" pitchFamily="18" charset="0"/>
              <a:cs typeface="Times New Roman" panose="02020603050405020304" pitchFamily="18" charset="0"/>
            </a:rPr>
            <a:t>, cu excepția amplasării publicității exterioare.</a:t>
          </a: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8FD3B521-156C-43F3-90EE-C81D1764D0B2}" type="presOf" srcId="{9DB9D0EB-516A-462F-AE54-2C703BB3F7AA}" destId="{5F8C2A23-7085-4B0E-B935-77A6DC372A92}"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3B8663-E2A7-4723-9A84-C1BB69808E7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ru-RU"/>
        </a:p>
      </dgm:t>
    </dgm:pt>
    <dgm:pt modelId="{E491DBFC-14DC-41D0-8B8A-3984A42E9DA7}">
      <dgm:prSet phldrT="[Текст]" custT="1"/>
      <dgm:spPr/>
      <dgm:t>
        <a:bodyPr/>
        <a:lstStyle/>
        <a:p>
          <a:r>
            <a:rPr lang="ro-RO" sz="1600" b="1" i="0" u="sng" dirty="0" smtClean="0">
              <a:latin typeface="Times New Roman" panose="02020603050405020304" pitchFamily="18" charset="0"/>
              <a:cs typeface="Times New Roman" panose="02020603050405020304" pitchFamily="18" charset="0"/>
            </a:rPr>
            <a:t>Articolul 295</a:t>
          </a:r>
          <a:r>
            <a:rPr lang="en-US" sz="1600" b="1" i="0" u="sng" dirty="0" smtClean="0">
              <a:latin typeface="Times New Roman" panose="02020603050405020304" pitchFamily="18" charset="0"/>
              <a:cs typeface="Times New Roman" panose="02020603050405020304" pitchFamily="18" charset="0"/>
            </a:rPr>
            <a:t>.</a:t>
          </a:r>
          <a:endParaRPr lang="ro-RO" sz="1600" b="1" i="0" u="sng" dirty="0" smtClean="0">
            <a:latin typeface="Times New Roman" panose="02020603050405020304" pitchFamily="18" charset="0"/>
            <a:cs typeface="Times New Roman" panose="02020603050405020304" pitchFamily="18" charset="0"/>
          </a:endParaRPr>
        </a:p>
        <a:p>
          <a:r>
            <a:rPr lang="ro-RO" sz="1600" b="1" i="0" u="sng" dirty="0" smtClean="0">
              <a:latin typeface="Times New Roman" panose="02020603050405020304" pitchFamily="18" charset="0"/>
              <a:cs typeface="Times New Roman" panose="02020603050405020304" pitchFamily="18" charset="0"/>
            </a:rPr>
            <a:t>Scutirea de taxe</a:t>
          </a:r>
        </a:p>
        <a:p>
          <a:endParaRPr lang="ro-RO" sz="1600" b="1" i="0" u="sng" dirty="0" smtClean="0">
            <a:latin typeface="Times New Roman" panose="02020603050405020304" pitchFamily="18" charset="0"/>
            <a:cs typeface="Times New Roman" panose="02020603050405020304" pitchFamily="18" charset="0"/>
          </a:endParaRPr>
        </a:p>
        <a:p>
          <a:r>
            <a:rPr lang="ro-RO" sz="1600" b="1" i="1" dirty="0" err="1" smtClean="0">
              <a:latin typeface="Times New Roman" panose="02020603050405020304" pitchFamily="18" charset="0"/>
              <a:cs typeface="Times New Roman" panose="02020603050405020304" pitchFamily="18" charset="0"/>
            </a:rPr>
            <a:t>Pînă</a:t>
          </a:r>
          <a:r>
            <a:rPr lang="ro-RO" sz="1600" b="1" i="1" dirty="0" smtClean="0">
              <a:latin typeface="Times New Roman" panose="02020603050405020304" pitchFamily="18" charset="0"/>
              <a:cs typeface="Times New Roman" panose="02020603050405020304" pitchFamily="18" charset="0"/>
            </a:rPr>
            <a:t> la 01.01.2024</a:t>
          </a:r>
          <a:endParaRPr lang="ru-RU" sz="1600" b="1" i="1" dirty="0">
            <a:latin typeface="Times New Roman" panose="02020603050405020304" pitchFamily="18" charset="0"/>
            <a:cs typeface="Times New Roman" panose="02020603050405020304" pitchFamily="18" charset="0"/>
          </a:endParaRPr>
        </a:p>
      </dgm:t>
    </dgm:pt>
    <dgm:pt modelId="{52464396-0105-4EA2-984B-A6D6FB9F2E78}" type="parTrans" cxnId="{F1933EFC-2FAA-488D-83C1-54324B92A0B8}">
      <dgm:prSet/>
      <dgm:spPr/>
      <dgm:t>
        <a:bodyPr/>
        <a:lstStyle/>
        <a:p>
          <a:endParaRPr lang="ru-RU"/>
        </a:p>
      </dgm:t>
    </dgm:pt>
    <dgm:pt modelId="{F4BB5ACA-57B4-4493-B84D-2F38B64FA619}" type="sibTrans" cxnId="{F1933EFC-2FAA-488D-83C1-54324B92A0B8}">
      <dgm:prSet/>
      <dgm:spPr/>
      <dgm:t>
        <a:bodyPr/>
        <a:lstStyle/>
        <a:p>
          <a:endParaRPr lang="ru-RU"/>
        </a:p>
      </dgm:t>
    </dgm:pt>
    <dgm:pt modelId="{9DB9D0EB-516A-462F-AE54-2C703BB3F7AA}">
      <dgm:prSet phldrT="[Текст]" custT="1"/>
      <dgm:spPr/>
      <dgm:t>
        <a:bodyPr/>
        <a:lstStyle/>
        <a:p>
          <a:pPr algn="just"/>
          <a:r>
            <a:rPr lang="en-US" sz="1600" i="0" dirty="0" smtClean="0">
              <a:latin typeface="Times New Roman" panose="02020603050405020304" pitchFamily="18" charset="0"/>
              <a:cs typeface="Times New Roman" panose="02020603050405020304" pitchFamily="18" charset="0"/>
            </a:rPr>
            <a:t>e) </a:t>
          </a:r>
          <a:r>
            <a:rPr lang="en-US" sz="1600" i="0" dirty="0" err="1" smtClean="0">
              <a:latin typeface="Times New Roman" panose="02020603050405020304" pitchFamily="18" charset="0"/>
              <a:cs typeface="Times New Roman" panose="02020603050405020304" pitchFamily="18" charset="0"/>
            </a:rPr>
            <a:t>taxei</a:t>
          </a:r>
          <a:r>
            <a:rPr lang="en-US" sz="1600" i="0" dirty="0" smtClean="0">
              <a:latin typeface="Times New Roman" panose="02020603050405020304" pitchFamily="18" charset="0"/>
              <a:cs typeface="Times New Roman" panose="02020603050405020304" pitchFamily="18" charset="0"/>
            </a:rPr>
            <a:t> de </a:t>
          </a:r>
          <a:r>
            <a:rPr lang="en-US" sz="1600" i="0" dirty="0" err="1" smtClean="0">
              <a:latin typeface="Times New Roman" panose="02020603050405020304" pitchFamily="18" charset="0"/>
              <a:cs typeface="Times New Roman" panose="02020603050405020304" pitchFamily="18" charset="0"/>
            </a:rPr>
            <a:t>plasare</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amplasare</a:t>
          </a:r>
          <a:r>
            <a:rPr lang="en-US" sz="1600" i="0" dirty="0" smtClean="0">
              <a:latin typeface="Times New Roman" panose="02020603050405020304" pitchFamily="18" charset="0"/>
              <a:cs typeface="Times New Roman" panose="02020603050405020304" pitchFamily="18" charset="0"/>
            </a:rPr>
            <a:t>) a </a:t>
          </a:r>
          <a:r>
            <a:rPr lang="en-US" sz="1600" i="0" dirty="0" err="1" smtClean="0">
              <a:latin typeface="Times New Roman" panose="02020603050405020304" pitchFamily="18" charset="0"/>
              <a:cs typeface="Times New Roman" panose="02020603050405020304" pitchFamily="18" charset="0"/>
            </a:rPr>
            <a:t>publicităţii</a:t>
          </a:r>
          <a:r>
            <a:rPr lang="en-US" sz="1600" i="0" dirty="0" smtClean="0">
              <a:latin typeface="Times New Roman" panose="02020603050405020304" pitchFamily="18" charset="0"/>
              <a:cs typeface="Times New Roman" panose="02020603050405020304" pitchFamily="18" charset="0"/>
            </a:rPr>
            <a:t> (</a:t>
          </a:r>
          <a:r>
            <a:rPr lang="en-US" sz="1600" i="0" dirty="0" err="1" smtClean="0">
              <a:latin typeface="Times New Roman" panose="02020603050405020304" pitchFamily="18" charset="0"/>
              <a:cs typeface="Times New Roman" panose="02020603050405020304" pitchFamily="18" charset="0"/>
            </a:rPr>
            <a:t>reclamei</a:t>
          </a:r>
          <a:r>
            <a:rPr lang="en-US" sz="1600" i="0" dirty="0" smtClean="0">
              <a:latin typeface="Times New Roman" panose="02020603050405020304" pitchFamily="18" charset="0"/>
              <a:cs typeface="Times New Roman" panose="02020603050405020304" pitchFamily="18" charset="0"/>
            </a:rPr>
            <a:t>) – </a:t>
          </a:r>
          <a:r>
            <a:rPr lang="en-US" sz="1600" b="1" i="0" dirty="0" err="1" smtClean="0">
              <a:latin typeface="Times New Roman" panose="02020603050405020304" pitchFamily="18" charset="0"/>
              <a:cs typeface="Times New Roman" panose="02020603050405020304" pitchFamily="18" charset="0"/>
            </a:rPr>
            <a:t>producătorii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şi</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difuzorii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publicitate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socială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şi</a:t>
          </a:r>
          <a:r>
            <a:rPr lang="en-US" sz="1600" b="1" i="0" dirty="0" smtClean="0">
              <a:latin typeface="Times New Roman" panose="02020603050405020304" pitchFamily="18" charset="0"/>
              <a:cs typeface="Times New Roman" panose="02020603050405020304" pitchFamily="18" charset="0"/>
            </a:rPr>
            <a:t> de </a:t>
          </a:r>
          <a:r>
            <a:rPr lang="en-US" sz="1600" b="1" i="0" dirty="0" err="1" smtClean="0">
              <a:latin typeface="Times New Roman" panose="02020603050405020304" pitchFamily="18" charset="0"/>
              <a:cs typeface="Times New Roman" panose="02020603050405020304" pitchFamily="18" charset="0"/>
            </a:rPr>
            <a:t>publicitate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plasată</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trimiterile</a:t>
          </a:r>
          <a:r>
            <a:rPr lang="en-US" sz="1600" b="1" i="0" dirty="0" smtClean="0">
              <a:latin typeface="Times New Roman" panose="02020603050405020304" pitchFamily="18" charset="0"/>
              <a:cs typeface="Times New Roman" panose="02020603050405020304" pitchFamily="18" charset="0"/>
            </a:rPr>
            <a:t> </a:t>
          </a:r>
          <a:r>
            <a:rPr lang="en-US" sz="1600" b="1" i="0" dirty="0" err="1" smtClean="0">
              <a:latin typeface="Times New Roman" panose="02020603050405020304" pitchFamily="18" charset="0"/>
              <a:cs typeface="Times New Roman" panose="02020603050405020304" pitchFamily="18" charset="0"/>
            </a:rPr>
            <a:t>poştale</a:t>
          </a:r>
          <a:r>
            <a:rPr lang="en-US" sz="1600" i="0" dirty="0" smtClean="0">
              <a:latin typeface="Times New Roman" panose="02020603050405020304" pitchFamily="18" charset="0"/>
              <a:cs typeface="Times New Roman" panose="02020603050405020304" pitchFamily="18" charset="0"/>
            </a:rPr>
            <a:t>;</a:t>
          </a:r>
          <a:endParaRPr lang="ro-RO" sz="1600" i="0" dirty="0" smtClean="0">
            <a:latin typeface="Times New Roman" panose="02020603050405020304" pitchFamily="18" charset="0"/>
            <a:cs typeface="Times New Roman" panose="02020603050405020304" pitchFamily="18" charset="0"/>
          </a:endParaRPr>
        </a:p>
      </dgm:t>
    </dgm:pt>
    <dgm:pt modelId="{C030C23F-807F-4714-8B15-F917E2E1757E}" type="parTrans" cxnId="{95F1FE3C-2925-48F8-AD3D-242D4A5C68FE}">
      <dgm:prSet/>
      <dgm:spPr/>
      <dgm:t>
        <a:bodyPr/>
        <a:lstStyle/>
        <a:p>
          <a:endParaRPr lang="ru-RU"/>
        </a:p>
      </dgm:t>
    </dgm:pt>
    <dgm:pt modelId="{18FEC225-9542-4367-A601-887E18578835}" type="sibTrans" cxnId="{95F1FE3C-2925-48F8-AD3D-242D4A5C68FE}">
      <dgm:prSet/>
      <dgm:spPr/>
      <dgm:t>
        <a:bodyPr/>
        <a:lstStyle/>
        <a:p>
          <a:endParaRPr lang="ru-RU"/>
        </a:p>
      </dgm:t>
    </dgm:pt>
    <dgm:pt modelId="{6BAFA72D-061B-4CB8-8F13-AA7160269D9B}" type="pres">
      <dgm:prSet presAssocID="{5F3B8663-E2A7-4723-9A84-C1BB69808E72}" presName="composite" presStyleCnt="0">
        <dgm:presLayoutVars>
          <dgm:chMax val="1"/>
          <dgm:dir/>
          <dgm:resizeHandles val="exact"/>
        </dgm:presLayoutVars>
      </dgm:prSet>
      <dgm:spPr/>
      <dgm:t>
        <a:bodyPr/>
        <a:lstStyle/>
        <a:p>
          <a:endParaRPr lang="ru-RU"/>
        </a:p>
      </dgm:t>
    </dgm:pt>
    <dgm:pt modelId="{F55FDB74-3B87-46BF-B0B1-D16F8CEF026B}" type="pres">
      <dgm:prSet presAssocID="{E491DBFC-14DC-41D0-8B8A-3984A42E9DA7}" presName="roof" presStyleLbl="dkBgShp" presStyleIdx="0" presStyleCnt="2" custLinFactNeighborX="-14047" custLinFactNeighborY="-1933"/>
      <dgm:spPr/>
      <dgm:t>
        <a:bodyPr/>
        <a:lstStyle/>
        <a:p>
          <a:endParaRPr lang="ru-RU"/>
        </a:p>
      </dgm:t>
    </dgm:pt>
    <dgm:pt modelId="{A11A8DA6-930B-486E-9250-A8592E941D87}" type="pres">
      <dgm:prSet presAssocID="{E491DBFC-14DC-41D0-8B8A-3984A42E9DA7}" presName="pillars" presStyleCnt="0"/>
      <dgm:spPr/>
      <dgm:t>
        <a:bodyPr/>
        <a:lstStyle/>
        <a:p>
          <a:endParaRPr lang="ru-RU"/>
        </a:p>
      </dgm:t>
    </dgm:pt>
    <dgm:pt modelId="{5F8C2A23-7085-4B0E-B935-77A6DC372A92}" type="pres">
      <dgm:prSet presAssocID="{E491DBFC-14DC-41D0-8B8A-3984A42E9DA7}" presName="pillar1" presStyleLbl="node1" presStyleIdx="0" presStyleCnt="1">
        <dgm:presLayoutVars>
          <dgm:bulletEnabled val="1"/>
        </dgm:presLayoutVars>
      </dgm:prSet>
      <dgm:spPr/>
      <dgm:t>
        <a:bodyPr/>
        <a:lstStyle/>
        <a:p>
          <a:endParaRPr lang="ru-RU"/>
        </a:p>
      </dgm:t>
    </dgm:pt>
    <dgm:pt modelId="{9F5AB5AF-A49A-46F4-AF5A-EF1B531C4C16}" type="pres">
      <dgm:prSet presAssocID="{E491DBFC-14DC-41D0-8B8A-3984A42E9DA7}" presName="base" presStyleLbl="dkBgShp" presStyleIdx="1" presStyleCnt="2"/>
      <dgm:spPr/>
      <dgm:t>
        <a:bodyPr/>
        <a:lstStyle/>
        <a:p>
          <a:endParaRPr lang="ru-RU"/>
        </a:p>
      </dgm:t>
    </dgm:pt>
  </dgm:ptLst>
  <dgm:cxnLst>
    <dgm:cxn modelId="{D1690E90-FE39-4768-B6BB-55EF301B9A54}" type="presOf" srcId="{E491DBFC-14DC-41D0-8B8A-3984A42E9DA7}" destId="{F55FDB74-3B87-46BF-B0B1-D16F8CEF026B}" srcOrd="0" destOrd="0" presId="urn:microsoft.com/office/officeart/2005/8/layout/hList3"/>
    <dgm:cxn modelId="{F1933EFC-2FAA-488D-83C1-54324B92A0B8}" srcId="{5F3B8663-E2A7-4723-9A84-C1BB69808E72}" destId="{E491DBFC-14DC-41D0-8B8A-3984A42E9DA7}" srcOrd="0" destOrd="0" parTransId="{52464396-0105-4EA2-984B-A6D6FB9F2E78}" sibTransId="{F4BB5ACA-57B4-4493-B84D-2F38B64FA619}"/>
    <dgm:cxn modelId="{95F1FE3C-2925-48F8-AD3D-242D4A5C68FE}" srcId="{E491DBFC-14DC-41D0-8B8A-3984A42E9DA7}" destId="{9DB9D0EB-516A-462F-AE54-2C703BB3F7AA}" srcOrd="0" destOrd="0" parTransId="{C030C23F-807F-4714-8B15-F917E2E1757E}" sibTransId="{18FEC225-9542-4367-A601-887E18578835}"/>
    <dgm:cxn modelId="{8FD3B521-156C-43F3-90EE-C81D1764D0B2}" type="presOf" srcId="{9DB9D0EB-516A-462F-AE54-2C703BB3F7AA}" destId="{5F8C2A23-7085-4B0E-B935-77A6DC372A92}" srcOrd="0" destOrd="0" presId="urn:microsoft.com/office/officeart/2005/8/layout/hList3"/>
    <dgm:cxn modelId="{3E6A0A15-A3ED-4AA4-B0E3-4F2AFA4E97E2}" type="presOf" srcId="{5F3B8663-E2A7-4723-9A84-C1BB69808E72}" destId="{6BAFA72D-061B-4CB8-8F13-AA7160269D9B}" srcOrd="0" destOrd="0" presId="urn:microsoft.com/office/officeart/2005/8/layout/hList3"/>
    <dgm:cxn modelId="{73D41F72-6925-4893-99AF-BC7B0CBB6CB6}" type="presParOf" srcId="{6BAFA72D-061B-4CB8-8F13-AA7160269D9B}" destId="{F55FDB74-3B87-46BF-B0B1-D16F8CEF026B}" srcOrd="0" destOrd="0" presId="urn:microsoft.com/office/officeart/2005/8/layout/hList3"/>
    <dgm:cxn modelId="{8EF27798-36CE-4899-A066-7137D1556A76}" type="presParOf" srcId="{6BAFA72D-061B-4CB8-8F13-AA7160269D9B}" destId="{A11A8DA6-930B-486E-9250-A8592E941D87}" srcOrd="1" destOrd="0" presId="urn:microsoft.com/office/officeart/2005/8/layout/hList3"/>
    <dgm:cxn modelId="{4E56C92C-1F8A-4A01-8496-2E26B31B8730}" type="presParOf" srcId="{A11A8DA6-930B-486E-9250-A8592E941D87}" destId="{5F8C2A23-7085-4B0E-B935-77A6DC372A92}" srcOrd="0" destOrd="0" presId="urn:microsoft.com/office/officeart/2005/8/layout/hList3"/>
    <dgm:cxn modelId="{AF01FA7E-BA2B-4ED0-8799-0239D3E2C0B4}" type="presParOf" srcId="{6BAFA72D-061B-4CB8-8F13-AA7160269D9B}" destId="{9F5AB5AF-A49A-46F4-AF5A-EF1B531C4C1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032002" cy="15710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a:t>
          </a:r>
          <a:r>
            <a:rPr lang="en-US" sz="1600" b="1" i="0" u="sng" kern="1200" dirty="0" smtClean="0">
              <a:latin typeface="Times New Roman" panose="02020603050405020304" pitchFamily="18" charset="0"/>
              <a:cs typeface="Times New Roman" panose="02020603050405020304" pitchFamily="18" charset="0"/>
            </a:rPr>
            <a:t>88.</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en-US" sz="1600" b="1" i="0" u="sng" kern="1200" dirty="0" smtClean="0">
              <a:latin typeface="Times New Roman" panose="02020603050405020304" pitchFamily="18" charset="0"/>
              <a:cs typeface="Times New Roman" panose="02020603050405020304" pitchFamily="18" charset="0"/>
            </a:rPr>
            <a:t>No</a:t>
          </a:r>
          <a:r>
            <a:rPr lang="ro-RO" sz="1600" b="1" i="0" u="sng" kern="1200" dirty="0" err="1" smtClean="0">
              <a:latin typeface="Times New Roman" panose="02020603050405020304" pitchFamily="18" charset="0"/>
              <a:cs typeface="Times New Roman" panose="02020603050405020304" pitchFamily="18" charset="0"/>
            </a:rPr>
            <a:t>țiuni</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Pînă</a:t>
          </a:r>
          <a:r>
            <a:rPr lang="ro-RO" sz="1600" b="1" i="0" u="sng" kern="1200" dirty="0" smtClean="0">
              <a:latin typeface="Times New Roman" panose="02020603050405020304" pitchFamily="18" charset="0"/>
              <a:cs typeface="Times New Roman" panose="02020603050405020304" pitchFamily="18" charset="0"/>
            </a:rPr>
            <a:t> la 01.01.2024</a:t>
          </a:r>
          <a:endParaRPr lang="ru-RU" sz="1600" b="1" i="1" kern="1200" dirty="0">
            <a:latin typeface="Times New Roman" panose="02020603050405020304" pitchFamily="18" charset="0"/>
            <a:cs typeface="Times New Roman" panose="02020603050405020304" pitchFamily="18" charset="0"/>
          </a:endParaRPr>
        </a:p>
      </dsp:txBody>
      <dsp:txXfrm>
        <a:off x="0" y="0"/>
        <a:ext cx="4032002" cy="1571007"/>
      </dsp:txXfrm>
    </dsp:sp>
    <dsp:sp modelId="{5F8C2A23-7085-4B0E-B935-77A6DC372A92}">
      <dsp:nvSpPr>
        <dsp:cNvPr id="0" name=""/>
        <dsp:cNvSpPr/>
      </dsp:nvSpPr>
      <dsp:spPr>
        <a:xfrm>
          <a:off x="0" y="1571007"/>
          <a:ext cx="4032002" cy="32991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ro-RO" sz="1600" i="0" kern="1200" dirty="0" smtClean="0">
              <a:latin typeface="Times New Roman" panose="02020603050405020304" pitchFamily="18" charset="0"/>
              <a:cs typeface="Times New Roman" panose="02020603050405020304" pitchFamily="18" charset="0"/>
            </a:rPr>
            <a:t>6) </a:t>
          </a:r>
          <a:r>
            <a:rPr lang="en-US" sz="1600" i="1" kern="1200" dirty="0" err="1" smtClean="0">
              <a:latin typeface="Times New Roman" panose="02020603050405020304" pitchFamily="18" charset="0"/>
              <a:cs typeface="Times New Roman" panose="02020603050405020304" pitchFamily="18" charset="0"/>
            </a:rPr>
            <a:t>Producător</a:t>
          </a:r>
          <a:r>
            <a:rPr lang="en-US" sz="1600" i="1" kern="1200" dirty="0" smtClean="0">
              <a:latin typeface="Times New Roman" panose="02020603050405020304" pitchFamily="18" charset="0"/>
              <a:cs typeface="Times New Roman" panose="02020603050405020304" pitchFamily="18" charset="0"/>
            </a:rPr>
            <a:t> de </a:t>
          </a:r>
          <a:r>
            <a:rPr lang="en-US" sz="1600" i="1" kern="1200" dirty="0" err="1" smtClean="0">
              <a:latin typeface="Times New Roman" panose="02020603050405020304" pitchFamily="18" charset="0"/>
              <a:cs typeface="Times New Roman" panose="02020603050405020304" pitchFamily="18" charset="0"/>
            </a:rPr>
            <a:t>publicitate</a:t>
          </a:r>
          <a:r>
            <a:rPr lang="en-US" sz="1600" i="1" kern="1200" dirty="0" smtClean="0">
              <a:latin typeface="Times New Roman" panose="02020603050405020304" pitchFamily="18" charset="0"/>
              <a:cs typeface="Times New Roman" panose="02020603050405020304" pitchFamily="18" charset="0"/>
            </a:rPr>
            <a:t> </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persoană</a:t>
          </a:r>
          <a:r>
            <a:rPr lang="en-US" sz="1600" i="0" kern="1200" dirty="0" smtClean="0">
              <a:latin typeface="Times New Roman" panose="02020603050405020304" pitchFamily="18" charset="0"/>
              <a:cs typeface="Times New Roman" panose="02020603050405020304" pitchFamily="18" charset="0"/>
            </a:rPr>
            <a:t> care </a:t>
          </a:r>
          <a:r>
            <a:rPr lang="en-US" sz="1600" i="0" kern="1200" dirty="0" err="1" smtClean="0">
              <a:latin typeface="Times New Roman" panose="02020603050405020304" pitchFamily="18" charset="0"/>
              <a:cs typeface="Times New Roman" panose="02020603050405020304" pitchFamily="18" charset="0"/>
            </a:rPr>
            <a:t>conferă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informaţiei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publicitare</a:t>
          </a:r>
          <a:r>
            <a:rPr lang="en-US" sz="1600" i="0" kern="1200" dirty="0" smtClean="0">
              <a:latin typeface="Times New Roman" panose="02020603050405020304" pitchFamily="18" charset="0"/>
              <a:cs typeface="Times New Roman" panose="02020603050405020304" pitchFamily="18" charset="0"/>
            </a:rPr>
            <a:t> forma </a:t>
          </a:r>
          <a:r>
            <a:rPr lang="en-US" sz="1600" i="0" kern="1200" dirty="0" err="1" smtClean="0">
              <a:latin typeface="Times New Roman" panose="02020603050405020304" pitchFamily="18" charset="0"/>
              <a:cs typeface="Times New Roman" panose="02020603050405020304" pitchFamily="18" charset="0"/>
            </a:rPr>
            <a:t>necesară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plasării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difuzării</a:t>
          </a:r>
          <a:r>
            <a:rPr lang="en-US" sz="1600" i="0" kern="1200" dirty="0" smtClean="0">
              <a:latin typeface="Times New Roman" panose="02020603050405020304" pitchFamily="18" charset="0"/>
              <a:cs typeface="Times New Roman" panose="02020603050405020304" pitchFamily="18" charset="0"/>
            </a:rPr>
            <a:t>.</a:t>
          </a:r>
          <a:endParaRPr lang="ru-RU"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i="0" kern="1200" dirty="0" smtClean="0">
              <a:latin typeface="Times New Roman" panose="02020603050405020304" pitchFamily="18" charset="0"/>
              <a:cs typeface="Times New Roman" panose="02020603050405020304" pitchFamily="18" charset="0"/>
            </a:rPr>
            <a:t>7) </a:t>
          </a:r>
          <a:r>
            <a:rPr lang="en-US" sz="1600" i="1" kern="1200" dirty="0" err="1" smtClean="0">
              <a:latin typeface="Times New Roman" panose="02020603050405020304" pitchFamily="18" charset="0"/>
              <a:cs typeface="Times New Roman" panose="02020603050405020304" pitchFamily="18" charset="0"/>
            </a:rPr>
            <a:t>Difuzor</a:t>
          </a:r>
          <a:r>
            <a:rPr lang="en-US" sz="1600" i="1" kern="1200" dirty="0" smtClean="0">
              <a:latin typeface="Times New Roman" panose="02020603050405020304" pitchFamily="18" charset="0"/>
              <a:cs typeface="Times New Roman" panose="02020603050405020304" pitchFamily="18" charset="0"/>
            </a:rPr>
            <a:t> de </a:t>
          </a:r>
          <a:r>
            <a:rPr lang="en-US" sz="1600" i="1" kern="1200" dirty="0" err="1" smtClean="0">
              <a:latin typeface="Times New Roman" panose="02020603050405020304" pitchFamily="18" charset="0"/>
              <a:cs typeface="Times New Roman" panose="02020603050405020304" pitchFamily="18" charset="0"/>
            </a:rPr>
            <a:t>publicitate</a:t>
          </a:r>
          <a:r>
            <a:rPr lang="en-US" sz="1600" i="1" kern="1200" dirty="0" smtClean="0">
              <a:latin typeface="Times New Roman" panose="02020603050405020304" pitchFamily="18" charset="0"/>
              <a:cs typeface="Times New Roman" panose="02020603050405020304" pitchFamily="18" charset="0"/>
            </a:rPr>
            <a:t> </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persoană</a:t>
          </a:r>
          <a:r>
            <a:rPr lang="en-US" sz="1600" i="0" kern="1200" dirty="0" smtClean="0">
              <a:latin typeface="Times New Roman" panose="02020603050405020304" pitchFamily="18" charset="0"/>
              <a:cs typeface="Times New Roman" panose="02020603050405020304" pitchFamily="18" charset="0"/>
            </a:rPr>
            <a:t> care </a:t>
          </a:r>
          <a:r>
            <a:rPr lang="en-US" sz="1600" i="0" kern="1200" dirty="0" err="1" smtClean="0">
              <a:latin typeface="Times New Roman" panose="02020603050405020304" pitchFamily="18" charset="0"/>
              <a:cs typeface="Times New Roman" panose="02020603050405020304" pitchFamily="18" charset="0"/>
            </a:rPr>
            <a:t>asigură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plasarea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difuzarea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publicităţii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orice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mijloc</a:t>
          </a:r>
          <a:r>
            <a:rPr lang="en-US" sz="1600" i="0" kern="1200" dirty="0" smtClean="0">
              <a:latin typeface="Times New Roman" panose="02020603050405020304" pitchFamily="18" charset="0"/>
              <a:cs typeface="Times New Roman" panose="02020603050405020304" pitchFamily="18" charset="0"/>
            </a:rPr>
            <a:t> de </a:t>
          </a:r>
          <a:r>
            <a:rPr lang="en-US" sz="1600" i="0" kern="1200" dirty="0" err="1" smtClean="0">
              <a:latin typeface="Times New Roman" panose="02020603050405020304" pitchFamily="18" charset="0"/>
              <a:cs typeface="Times New Roman" panose="02020603050405020304" pitchFamily="18" charset="0"/>
            </a:rPr>
            <a:t>informare</a:t>
          </a:r>
          <a:r>
            <a:rPr lang="en-US" sz="1600" i="0" kern="1200" dirty="0" smtClean="0">
              <a:latin typeface="Times New Roman" panose="02020603050405020304" pitchFamily="18" charset="0"/>
              <a:cs typeface="Times New Roman" panose="02020603050405020304" pitchFamily="18" charset="0"/>
            </a:rPr>
            <a:t>.</a:t>
          </a: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ro-RO" sz="1600" i="0" kern="1200" dirty="0" smtClean="0">
              <a:latin typeface="Times New Roman" panose="02020603050405020304" pitchFamily="18" charset="0"/>
              <a:cs typeface="Times New Roman" panose="02020603050405020304" pitchFamily="18" charset="0"/>
            </a:rPr>
            <a:t>9) </a:t>
          </a:r>
          <a:r>
            <a:rPr lang="en-US" sz="1600" i="1" kern="1200" dirty="0" err="1" smtClean="0">
              <a:latin typeface="Times New Roman" panose="02020603050405020304" pitchFamily="18" charset="0"/>
              <a:cs typeface="Times New Roman" panose="02020603050405020304" pitchFamily="18" charset="0"/>
            </a:rPr>
            <a:t>Publicitate</a:t>
          </a:r>
          <a:r>
            <a:rPr lang="en-US" sz="1600" i="1" kern="1200" dirty="0" smtClean="0">
              <a:latin typeface="Times New Roman" panose="02020603050405020304" pitchFamily="18" charset="0"/>
              <a:cs typeface="Times New Roman" panose="02020603050405020304" pitchFamily="18" charset="0"/>
            </a:rPr>
            <a:t> </a:t>
          </a:r>
          <a:r>
            <a:rPr lang="en-US" sz="1600" i="1" kern="1200" dirty="0" err="1" smtClean="0">
              <a:latin typeface="Times New Roman" panose="02020603050405020304" pitchFamily="18" charset="0"/>
              <a:cs typeface="Times New Roman" panose="02020603050405020304" pitchFamily="18" charset="0"/>
            </a:rPr>
            <a:t>socială</a:t>
          </a:r>
          <a:r>
            <a:rPr lang="en-US" sz="1600" i="1" kern="1200" dirty="0" smtClean="0">
              <a:latin typeface="Times New Roman" panose="02020603050405020304" pitchFamily="18" charset="0"/>
              <a:cs typeface="Times New Roman" panose="02020603050405020304" pitchFamily="18" charset="0"/>
            </a:rPr>
            <a:t> </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publicitate</a:t>
          </a:r>
          <a:r>
            <a:rPr lang="en-US" sz="1600" i="0" kern="1200" dirty="0" smtClean="0">
              <a:latin typeface="Times New Roman" panose="02020603050405020304" pitchFamily="18" charset="0"/>
              <a:cs typeface="Times New Roman" panose="02020603050405020304" pitchFamily="18" charset="0"/>
            </a:rPr>
            <a:t> care </a:t>
          </a:r>
          <a:r>
            <a:rPr lang="en-US" sz="1600" i="0" kern="1200" dirty="0" err="1" smtClean="0">
              <a:latin typeface="Times New Roman" panose="02020603050405020304" pitchFamily="18" charset="0"/>
              <a:cs typeface="Times New Roman" panose="02020603050405020304" pitchFamily="18" charset="0"/>
            </a:rPr>
            <a:t>reprezintă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interesele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societăţii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ale </a:t>
          </a:r>
          <a:r>
            <a:rPr lang="en-US" sz="1600" i="0" kern="1200" dirty="0" err="1" smtClean="0">
              <a:latin typeface="Times New Roman" panose="02020603050405020304" pitchFamily="18" charset="0"/>
              <a:cs typeface="Times New Roman" panose="02020603050405020304" pitchFamily="18" charset="0"/>
            </a:rPr>
            <a:t>statului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în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propagarea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unui</a:t>
          </a:r>
          <a:r>
            <a:rPr lang="en-US" sz="1600" i="0" kern="1200" dirty="0" smtClean="0">
              <a:latin typeface="Times New Roman" panose="02020603050405020304" pitchFamily="18" charset="0"/>
              <a:cs typeface="Times New Roman" panose="02020603050405020304" pitchFamily="18" charset="0"/>
            </a:rPr>
            <a:t> mod de </a:t>
          </a:r>
          <a:r>
            <a:rPr lang="en-US" sz="1600" i="0" kern="1200" dirty="0" err="1" smtClean="0">
              <a:latin typeface="Times New Roman" panose="02020603050405020304" pitchFamily="18" charset="0"/>
              <a:cs typeface="Times New Roman" panose="02020603050405020304" pitchFamily="18" charset="0"/>
            </a:rPr>
            <a:t>viaţă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sănătos</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ocrotirea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sănătăţii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protecţia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mediului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înconjurător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păstrarea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integrităţii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resurselor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energetice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protecţia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socială</a:t>
          </a:r>
          <a:r>
            <a:rPr lang="en-US" sz="1600" i="0" kern="1200" dirty="0" smtClean="0">
              <a:latin typeface="Times New Roman" panose="02020603050405020304" pitchFamily="18" charset="0"/>
              <a:cs typeface="Times New Roman" panose="02020603050405020304" pitchFamily="18" charset="0"/>
            </a:rPr>
            <a:t> a </a:t>
          </a:r>
          <a:r>
            <a:rPr lang="en-US" sz="1600" i="0" kern="1200" dirty="0" err="1" smtClean="0">
              <a:latin typeface="Times New Roman" panose="02020603050405020304" pitchFamily="18" charset="0"/>
              <a:cs typeface="Times New Roman" panose="02020603050405020304" pitchFamily="18" charset="0"/>
            </a:rPr>
            <a:t>populaţiei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care nu are </a:t>
          </a:r>
          <a:r>
            <a:rPr lang="en-US" sz="1600" i="0" kern="1200" dirty="0" err="1" smtClean="0">
              <a:latin typeface="Times New Roman" panose="02020603050405020304" pitchFamily="18" charset="0"/>
              <a:cs typeface="Times New Roman" panose="02020603050405020304" pitchFamily="18" charset="0"/>
            </a:rPr>
            <a:t>scop</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lucrativ</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urmăreşte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obiective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filantropice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de </a:t>
          </a:r>
          <a:r>
            <a:rPr lang="en-US" sz="1600" i="0" kern="1200" dirty="0" err="1" smtClean="0">
              <a:latin typeface="Times New Roman" panose="02020603050405020304" pitchFamily="18" charset="0"/>
              <a:cs typeface="Times New Roman" panose="02020603050405020304" pitchFamily="18" charset="0"/>
            </a:rPr>
            <a:t>importanţă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socială</a:t>
          </a:r>
          <a:r>
            <a:rPr lang="en-US" sz="1600" i="0" kern="1200" dirty="0" smtClean="0">
              <a:latin typeface="Times New Roman" panose="02020603050405020304" pitchFamily="18" charset="0"/>
              <a:cs typeface="Times New Roman" panose="02020603050405020304" pitchFamily="18" charset="0"/>
            </a:rPr>
            <a:t>.</a:t>
          </a: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endParaRPr lang="en-US" sz="2800" kern="1200" dirty="0" smtClean="0">
            <a:latin typeface="Times New Roman" panose="02020603050405020304" pitchFamily="18" charset="0"/>
            <a:cs typeface="Times New Roman" panose="02020603050405020304" pitchFamily="18" charset="0"/>
          </a:endParaRPr>
        </a:p>
      </dsp:txBody>
      <dsp:txXfrm>
        <a:off x="0" y="1571007"/>
        <a:ext cx="4032002" cy="3299115"/>
      </dsp:txXfrm>
    </dsp:sp>
    <dsp:sp modelId="{9F5AB5AF-A49A-46F4-AF5A-EF1B531C4C16}">
      <dsp:nvSpPr>
        <dsp:cNvPr id="0" name=""/>
        <dsp:cNvSpPr/>
      </dsp:nvSpPr>
      <dsp:spPr>
        <a:xfrm>
          <a:off x="0" y="4870122"/>
          <a:ext cx="4032002" cy="36656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3971102" cy="169278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295</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Scutirea de taxe</a:t>
          </a:r>
        </a:p>
        <a:p>
          <a:pPr lvl="0" algn="ctr" defTabSz="711200">
            <a:lnSpc>
              <a:spcPct val="90000"/>
            </a:lnSpc>
            <a:spcBef>
              <a:spcPct val="0"/>
            </a:spcBef>
            <a:spcAft>
              <a:spcPct val="35000"/>
            </a:spcAft>
          </a:pP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1" kern="1200" dirty="0" err="1" smtClean="0">
              <a:latin typeface="Times New Roman" panose="02020603050405020304" pitchFamily="18" charset="0"/>
              <a:cs typeface="Times New Roman" panose="02020603050405020304" pitchFamily="18" charset="0"/>
            </a:rPr>
            <a:t>Începînd</a:t>
          </a:r>
          <a:r>
            <a:rPr lang="ro-RO" sz="1600" b="1" i="1" kern="1200" dirty="0" smtClean="0">
              <a:latin typeface="Times New Roman" panose="02020603050405020304" pitchFamily="18" charset="0"/>
              <a:cs typeface="Times New Roman" panose="02020603050405020304" pitchFamily="18" charset="0"/>
            </a:rPr>
            <a:t> cu 01.01.2024</a:t>
          </a:r>
          <a:endParaRPr lang="ru-RU" sz="1600" b="1" kern="1200" dirty="0">
            <a:latin typeface="Times New Roman" panose="02020603050405020304" pitchFamily="18" charset="0"/>
            <a:cs typeface="Times New Roman" panose="02020603050405020304" pitchFamily="18" charset="0"/>
          </a:endParaRPr>
        </a:p>
      </dsp:txBody>
      <dsp:txXfrm>
        <a:off x="0" y="0"/>
        <a:ext cx="3971102" cy="1692787"/>
      </dsp:txXfrm>
    </dsp:sp>
    <dsp:sp modelId="{5F8C2A23-7085-4B0E-B935-77A6DC372A92}">
      <dsp:nvSpPr>
        <dsp:cNvPr id="0" name=""/>
        <dsp:cNvSpPr/>
      </dsp:nvSpPr>
      <dsp:spPr>
        <a:xfrm>
          <a:off x="0" y="1692787"/>
          <a:ext cx="3971102" cy="35548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i="0" kern="1200" dirty="0" smtClean="0">
              <a:latin typeface="Times New Roman" panose="02020603050405020304" pitchFamily="18" charset="0"/>
              <a:cs typeface="Times New Roman" panose="02020603050405020304" pitchFamily="18" charset="0"/>
            </a:rPr>
            <a:t>(e) </a:t>
          </a:r>
          <a:r>
            <a:rPr lang="en-US" sz="1600" i="0" kern="1200" dirty="0" err="1" smtClean="0">
              <a:latin typeface="Times New Roman" panose="02020603050405020304" pitchFamily="18" charset="0"/>
              <a:cs typeface="Times New Roman" panose="02020603050405020304" pitchFamily="18" charset="0"/>
            </a:rPr>
            <a:t>taxei</a:t>
          </a:r>
          <a:r>
            <a:rPr lang="en-US" sz="1600" i="0" kern="1200" dirty="0" smtClean="0">
              <a:latin typeface="Times New Roman" panose="02020603050405020304" pitchFamily="18" charset="0"/>
              <a:cs typeface="Times New Roman" panose="02020603050405020304" pitchFamily="18" charset="0"/>
            </a:rPr>
            <a:t> de </a:t>
          </a:r>
          <a:r>
            <a:rPr lang="en-US" sz="1600" i="0" kern="1200" dirty="0" err="1" smtClean="0">
              <a:latin typeface="Times New Roman" panose="02020603050405020304" pitchFamily="18" charset="0"/>
              <a:cs typeface="Times New Roman" panose="02020603050405020304" pitchFamily="18" charset="0"/>
            </a:rPr>
            <a:t>plasare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amplasare</a:t>
          </a:r>
          <a:r>
            <a:rPr lang="en-US" sz="1600" i="0" kern="1200" dirty="0" smtClean="0">
              <a:latin typeface="Times New Roman" panose="02020603050405020304" pitchFamily="18" charset="0"/>
              <a:cs typeface="Times New Roman" panose="02020603050405020304" pitchFamily="18" charset="0"/>
            </a:rPr>
            <a:t>) a </a:t>
          </a:r>
          <a:r>
            <a:rPr lang="en-US" sz="1600" i="0" kern="1200" dirty="0" err="1" smtClean="0">
              <a:latin typeface="Times New Roman" panose="02020603050405020304" pitchFamily="18" charset="0"/>
              <a:cs typeface="Times New Roman" panose="02020603050405020304" pitchFamily="18" charset="0"/>
            </a:rPr>
            <a:t>publicităţii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reclamei</a:t>
          </a:r>
          <a:r>
            <a:rPr lang="en-US" sz="1600" i="0" kern="1200" dirty="0" smtClean="0">
              <a:latin typeface="Times New Roman" panose="02020603050405020304" pitchFamily="18" charset="0"/>
              <a:cs typeface="Times New Roman" panose="02020603050405020304" pitchFamily="18" charset="0"/>
            </a:rPr>
            <a:t>) – </a:t>
          </a:r>
          <a:r>
            <a:rPr lang="ro-MD" sz="1600" b="1" i="0" kern="1200" noProof="0" dirty="0" smtClean="0">
              <a:latin typeface="Times New Roman" panose="02020603050405020304" pitchFamily="18" charset="0"/>
              <a:cs typeface="Times New Roman" panose="02020603050405020304" pitchFamily="18" charset="0"/>
            </a:rPr>
            <a:t>difuzorii de mesaje de interes public</a:t>
          </a:r>
          <a:r>
            <a:rPr lang="en-US" sz="1600" i="0" kern="1200" dirty="0" smtClean="0">
              <a:latin typeface="Times New Roman" panose="02020603050405020304" pitchFamily="18" charset="0"/>
              <a:cs typeface="Times New Roman" panose="02020603050405020304" pitchFamily="18" charset="0"/>
            </a:rPr>
            <a:t>;</a:t>
          </a: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endParaRPr lang="ro-RO" sz="1600" b="1"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b="1" i="0" kern="1200" dirty="0" smtClean="0">
              <a:latin typeface="Times New Roman" panose="02020603050405020304" pitchFamily="18" charset="0"/>
              <a:cs typeface="Times New Roman" panose="02020603050405020304" pitchFamily="18" charset="0"/>
            </a:rPr>
            <a:t>k) </a:t>
          </a:r>
          <a:r>
            <a:rPr lang="en-US" sz="1600" b="1" i="0" kern="1200" dirty="0" err="1" smtClean="0">
              <a:latin typeface="Times New Roman" panose="02020603050405020304" pitchFamily="18" charset="0"/>
              <a:cs typeface="Times New Roman" panose="02020603050405020304" pitchFamily="18" charset="0"/>
            </a:rPr>
            <a:t>taxei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pentru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dispozitivele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publicitare</a:t>
          </a:r>
          <a:r>
            <a:rPr lang="en-US" sz="1600" b="1" i="0" kern="1200" dirty="0" smtClean="0">
              <a:latin typeface="Times New Roman" panose="02020603050405020304" pitchFamily="18" charset="0"/>
              <a:cs typeface="Times New Roman" panose="02020603050405020304" pitchFamily="18" charset="0"/>
            </a:rPr>
            <a:t> – </a:t>
          </a:r>
          <a:r>
            <a:rPr lang="en-US" sz="1600" b="1" i="0" kern="1200" dirty="0" err="1" smtClean="0">
              <a:latin typeface="Times New Roman" panose="02020603050405020304" pitchFamily="18" charset="0"/>
              <a:cs typeface="Times New Roman" panose="02020603050405020304" pitchFamily="18" charset="0"/>
            </a:rPr>
            <a:t>persoanele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juridice</a:t>
          </a:r>
          <a:r>
            <a:rPr lang="en-US" sz="1600" b="1" i="0" kern="1200" dirty="0" smtClean="0">
              <a:latin typeface="Times New Roman" panose="02020603050405020304" pitchFamily="18" charset="0"/>
              <a:cs typeface="Times New Roman" panose="02020603050405020304" pitchFamily="18" charset="0"/>
            </a:rPr>
            <a:t> care </a:t>
          </a:r>
          <a:r>
            <a:rPr lang="en-US" sz="1600" b="1" i="0" kern="1200" dirty="0" err="1" smtClean="0">
              <a:latin typeface="Times New Roman" panose="02020603050405020304" pitchFamily="18" charset="0"/>
              <a:cs typeface="Times New Roman" panose="02020603050405020304" pitchFamily="18" charset="0"/>
            </a:rPr>
            <a:t>deţin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în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posesie</a:t>
          </a:r>
          <a:r>
            <a:rPr lang="en-US" sz="1600" b="1" i="0" kern="1200" dirty="0" smtClean="0">
              <a:latin typeface="Times New Roman" panose="02020603050405020304" pitchFamily="18" charset="0"/>
              <a:cs typeface="Times New Roman" panose="02020603050405020304" pitchFamily="18" charset="0"/>
            </a:rPr>
            <a:t>/</a:t>
          </a:r>
          <a:r>
            <a:rPr lang="en-US" sz="1600" b="1" i="0" kern="1200" dirty="0" err="1" smtClean="0">
              <a:latin typeface="Times New Roman" panose="02020603050405020304" pitchFamily="18" charset="0"/>
              <a:cs typeface="Times New Roman" panose="02020603050405020304" pitchFamily="18" charset="0"/>
            </a:rPr>
            <a:t>folosinţă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sau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sunt</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proprietari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ai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dispozitivelor</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publicitare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producătorii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şi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difuzorii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mesaje</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interes</a:t>
          </a:r>
          <a:r>
            <a:rPr lang="en-US" sz="1600" b="1" i="0" kern="1200" dirty="0" smtClean="0">
              <a:latin typeface="Times New Roman" panose="02020603050405020304" pitchFamily="18" charset="0"/>
              <a:cs typeface="Times New Roman" panose="02020603050405020304" pitchFamily="18" charset="0"/>
            </a:rPr>
            <a:t> public, </a:t>
          </a:r>
          <a:r>
            <a:rPr lang="en-US" sz="1600" b="1" i="0" kern="1200" dirty="0" err="1" smtClean="0">
              <a:latin typeface="Times New Roman" panose="02020603050405020304" pitchFamily="18" charset="0"/>
              <a:cs typeface="Times New Roman" panose="02020603050405020304" pitchFamily="18" charset="0"/>
            </a:rPr>
            <a:t>pentru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perioada</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afişării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mesajului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interes</a:t>
          </a:r>
          <a:r>
            <a:rPr lang="en-US" sz="1600" b="1" i="0" kern="1200" dirty="0" smtClean="0">
              <a:latin typeface="Times New Roman" panose="02020603050405020304" pitchFamily="18" charset="0"/>
              <a:cs typeface="Times New Roman" panose="02020603050405020304" pitchFamily="18" charset="0"/>
            </a:rPr>
            <a:t> public.</a:t>
          </a:r>
        </a:p>
      </dsp:txBody>
      <dsp:txXfrm>
        <a:off x="0" y="1692787"/>
        <a:ext cx="3971102" cy="3554854"/>
      </dsp:txXfrm>
    </dsp:sp>
    <dsp:sp modelId="{9F5AB5AF-A49A-46F4-AF5A-EF1B531C4C16}">
      <dsp:nvSpPr>
        <dsp:cNvPr id="0" name=""/>
        <dsp:cNvSpPr/>
      </dsp:nvSpPr>
      <dsp:spPr>
        <a:xfrm>
          <a:off x="0" y="5247642"/>
          <a:ext cx="3971102" cy="39498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032002" cy="15710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288</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en-US" sz="1600" b="1" i="0" u="sng" kern="1200" dirty="0" smtClean="0">
              <a:latin typeface="Times New Roman" panose="02020603050405020304" pitchFamily="18" charset="0"/>
              <a:cs typeface="Times New Roman" panose="02020603050405020304" pitchFamily="18" charset="0"/>
            </a:rPr>
            <a:t>No</a:t>
          </a:r>
          <a:r>
            <a:rPr lang="ro-RO" sz="1600" b="1" i="0" u="sng" kern="1200" dirty="0" err="1" smtClean="0">
              <a:latin typeface="Times New Roman" panose="02020603050405020304" pitchFamily="18" charset="0"/>
              <a:cs typeface="Times New Roman" panose="02020603050405020304" pitchFamily="18" charset="0"/>
            </a:rPr>
            <a:t>țiuni</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Pînă</a:t>
          </a:r>
          <a:r>
            <a:rPr lang="ro-RO" sz="1600" b="1" i="0" u="sng" kern="1200" dirty="0" smtClean="0">
              <a:latin typeface="Times New Roman" panose="02020603050405020304" pitchFamily="18" charset="0"/>
              <a:cs typeface="Times New Roman" panose="02020603050405020304" pitchFamily="18" charset="0"/>
            </a:rPr>
            <a:t> la 01.01.2024</a:t>
          </a:r>
          <a:endParaRPr lang="ru-RU" sz="1600" b="1" i="1" kern="1200" dirty="0">
            <a:latin typeface="Times New Roman" panose="02020603050405020304" pitchFamily="18" charset="0"/>
            <a:cs typeface="Times New Roman" panose="02020603050405020304" pitchFamily="18" charset="0"/>
          </a:endParaRPr>
        </a:p>
      </dsp:txBody>
      <dsp:txXfrm>
        <a:off x="0" y="0"/>
        <a:ext cx="4032002" cy="1571007"/>
      </dsp:txXfrm>
    </dsp:sp>
    <dsp:sp modelId="{5F8C2A23-7085-4B0E-B935-77A6DC372A92}">
      <dsp:nvSpPr>
        <dsp:cNvPr id="0" name=""/>
        <dsp:cNvSpPr/>
      </dsp:nvSpPr>
      <dsp:spPr>
        <a:xfrm>
          <a:off x="0" y="1571007"/>
          <a:ext cx="4032002" cy="32991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ro-RO" sz="1600" i="0" kern="1200" dirty="0" smtClean="0">
              <a:latin typeface="Times New Roman" panose="02020603050405020304" pitchFamily="18" charset="0"/>
              <a:cs typeface="Times New Roman" panose="02020603050405020304" pitchFamily="18" charset="0"/>
            </a:rPr>
            <a:t>6) </a:t>
          </a:r>
          <a:r>
            <a:rPr lang="en-US" sz="1600" i="1" kern="1200" dirty="0" err="1" smtClean="0">
              <a:latin typeface="Times New Roman" panose="02020603050405020304" pitchFamily="18" charset="0"/>
              <a:cs typeface="Times New Roman" panose="02020603050405020304" pitchFamily="18" charset="0"/>
            </a:rPr>
            <a:t>Producător</a:t>
          </a:r>
          <a:r>
            <a:rPr lang="en-US" sz="1600" i="1" kern="1200" dirty="0" smtClean="0">
              <a:latin typeface="Times New Roman" panose="02020603050405020304" pitchFamily="18" charset="0"/>
              <a:cs typeface="Times New Roman" panose="02020603050405020304" pitchFamily="18" charset="0"/>
            </a:rPr>
            <a:t> de </a:t>
          </a:r>
          <a:r>
            <a:rPr lang="en-US" sz="1600" i="1" kern="1200" dirty="0" err="1" smtClean="0">
              <a:latin typeface="Times New Roman" panose="02020603050405020304" pitchFamily="18" charset="0"/>
              <a:cs typeface="Times New Roman" panose="02020603050405020304" pitchFamily="18" charset="0"/>
            </a:rPr>
            <a:t>publicitate</a:t>
          </a:r>
          <a:r>
            <a:rPr lang="en-US" sz="1600" i="1" kern="1200" dirty="0" smtClean="0">
              <a:latin typeface="Times New Roman" panose="02020603050405020304" pitchFamily="18" charset="0"/>
              <a:cs typeface="Times New Roman" panose="02020603050405020304" pitchFamily="18" charset="0"/>
            </a:rPr>
            <a:t> </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persoană</a:t>
          </a:r>
          <a:r>
            <a:rPr lang="en-US" sz="1600" i="0" kern="1200" dirty="0" smtClean="0">
              <a:latin typeface="Times New Roman" panose="02020603050405020304" pitchFamily="18" charset="0"/>
              <a:cs typeface="Times New Roman" panose="02020603050405020304" pitchFamily="18" charset="0"/>
            </a:rPr>
            <a:t> care </a:t>
          </a:r>
          <a:r>
            <a:rPr lang="en-US" sz="1600" i="0" kern="1200" dirty="0" err="1" smtClean="0">
              <a:latin typeface="Times New Roman" panose="02020603050405020304" pitchFamily="18" charset="0"/>
              <a:cs typeface="Times New Roman" panose="02020603050405020304" pitchFamily="18" charset="0"/>
            </a:rPr>
            <a:t>conferă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informaţiei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publicitare</a:t>
          </a:r>
          <a:r>
            <a:rPr lang="en-US" sz="1600" i="0" kern="1200" dirty="0" smtClean="0">
              <a:latin typeface="Times New Roman" panose="02020603050405020304" pitchFamily="18" charset="0"/>
              <a:cs typeface="Times New Roman" panose="02020603050405020304" pitchFamily="18" charset="0"/>
            </a:rPr>
            <a:t> forma </a:t>
          </a:r>
          <a:r>
            <a:rPr lang="en-US" sz="1600" i="0" kern="1200" dirty="0" err="1" smtClean="0">
              <a:latin typeface="Times New Roman" panose="02020603050405020304" pitchFamily="18" charset="0"/>
              <a:cs typeface="Times New Roman" panose="02020603050405020304" pitchFamily="18" charset="0"/>
            </a:rPr>
            <a:t>necesară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plasării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difuzării</a:t>
          </a:r>
          <a:r>
            <a:rPr lang="en-US" sz="1600" i="0" kern="1200" dirty="0" smtClean="0">
              <a:latin typeface="Times New Roman" panose="02020603050405020304" pitchFamily="18" charset="0"/>
              <a:cs typeface="Times New Roman" panose="02020603050405020304" pitchFamily="18" charset="0"/>
            </a:rPr>
            <a:t>.</a:t>
          </a:r>
          <a:endParaRPr lang="ru-RU"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i="0" kern="1200" dirty="0" smtClean="0">
              <a:latin typeface="Times New Roman" panose="02020603050405020304" pitchFamily="18" charset="0"/>
              <a:cs typeface="Times New Roman" panose="02020603050405020304" pitchFamily="18" charset="0"/>
            </a:rPr>
            <a:t>7) </a:t>
          </a:r>
          <a:r>
            <a:rPr lang="en-US" sz="1600" i="1" kern="1200" dirty="0" err="1" smtClean="0">
              <a:latin typeface="Times New Roman" panose="02020603050405020304" pitchFamily="18" charset="0"/>
              <a:cs typeface="Times New Roman" panose="02020603050405020304" pitchFamily="18" charset="0"/>
            </a:rPr>
            <a:t>Difuzor</a:t>
          </a:r>
          <a:r>
            <a:rPr lang="en-US" sz="1600" i="1" kern="1200" dirty="0" smtClean="0">
              <a:latin typeface="Times New Roman" panose="02020603050405020304" pitchFamily="18" charset="0"/>
              <a:cs typeface="Times New Roman" panose="02020603050405020304" pitchFamily="18" charset="0"/>
            </a:rPr>
            <a:t> de </a:t>
          </a:r>
          <a:r>
            <a:rPr lang="en-US" sz="1600" i="1" kern="1200" dirty="0" err="1" smtClean="0">
              <a:latin typeface="Times New Roman" panose="02020603050405020304" pitchFamily="18" charset="0"/>
              <a:cs typeface="Times New Roman" panose="02020603050405020304" pitchFamily="18" charset="0"/>
            </a:rPr>
            <a:t>publicitate</a:t>
          </a:r>
          <a:r>
            <a:rPr lang="en-US" sz="1600" i="1" kern="1200" dirty="0" smtClean="0">
              <a:latin typeface="Times New Roman" panose="02020603050405020304" pitchFamily="18" charset="0"/>
              <a:cs typeface="Times New Roman" panose="02020603050405020304" pitchFamily="18" charset="0"/>
            </a:rPr>
            <a:t> </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persoană</a:t>
          </a:r>
          <a:r>
            <a:rPr lang="en-US" sz="1600" i="0" kern="1200" dirty="0" smtClean="0">
              <a:latin typeface="Times New Roman" panose="02020603050405020304" pitchFamily="18" charset="0"/>
              <a:cs typeface="Times New Roman" panose="02020603050405020304" pitchFamily="18" charset="0"/>
            </a:rPr>
            <a:t> care </a:t>
          </a:r>
          <a:r>
            <a:rPr lang="en-US" sz="1600" i="0" kern="1200" dirty="0" err="1" smtClean="0">
              <a:latin typeface="Times New Roman" panose="02020603050405020304" pitchFamily="18" charset="0"/>
              <a:cs typeface="Times New Roman" panose="02020603050405020304" pitchFamily="18" charset="0"/>
            </a:rPr>
            <a:t>asigură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plasarea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difuzarea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publicităţii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orice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mijloc</a:t>
          </a:r>
          <a:r>
            <a:rPr lang="en-US" sz="1600" i="0" kern="1200" dirty="0" smtClean="0">
              <a:latin typeface="Times New Roman" panose="02020603050405020304" pitchFamily="18" charset="0"/>
              <a:cs typeface="Times New Roman" panose="02020603050405020304" pitchFamily="18" charset="0"/>
            </a:rPr>
            <a:t> de </a:t>
          </a:r>
          <a:r>
            <a:rPr lang="en-US" sz="1600" i="0" kern="1200" dirty="0" err="1" smtClean="0">
              <a:latin typeface="Times New Roman" panose="02020603050405020304" pitchFamily="18" charset="0"/>
              <a:cs typeface="Times New Roman" panose="02020603050405020304" pitchFamily="18" charset="0"/>
            </a:rPr>
            <a:t>informare</a:t>
          </a:r>
          <a:r>
            <a:rPr lang="en-US" sz="1600" i="0" kern="1200" dirty="0" smtClean="0">
              <a:latin typeface="Times New Roman" panose="02020603050405020304" pitchFamily="18" charset="0"/>
              <a:cs typeface="Times New Roman" panose="02020603050405020304" pitchFamily="18" charset="0"/>
            </a:rPr>
            <a:t>.</a:t>
          </a: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ro-RO" sz="1600" i="0" kern="1200" dirty="0" smtClean="0">
              <a:latin typeface="Times New Roman" panose="02020603050405020304" pitchFamily="18" charset="0"/>
              <a:cs typeface="Times New Roman" panose="02020603050405020304" pitchFamily="18" charset="0"/>
            </a:rPr>
            <a:t>9) </a:t>
          </a:r>
          <a:r>
            <a:rPr lang="en-US" sz="1600" i="1" kern="1200" dirty="0" err="1" smtClean="0">
              <a:latin typeface="Times New Roman" panose="02020603050405020304" pitchFamily="18" charset="0"/>
              <a:cs typeface="Times New Roman" panose="02020603050405020304" pitchFamily="18" charset="0"/>
            </a:rPr>
            <a:t>Publicitate</a:t>
          </a:r>
          <a:r>
            <a:rPr lang="en-US" sz="1600" i="1" kern="1200" dirty="0" smtClean="0">
              <a:latin typeface="Times New Roman" panose="02020603050405020304" pitchFamily="18" charset="0"/>
              <a:cs typeface="Times New Roman" panose="02020603050405020304" pitchFamily="18" charset="0"/>
            </a:rPr>
            <a:t> </a:t>
          </a:r>
          <a:r>
            <a:rPr lang="en-US" sz="1600" i="1" kern="1200" dirty="0" err="1" smtClean="0">
              <a:latin typeface="Times New Roman" panose="02020603050405020304" pitchFamily="18" charset="0"/>
              <a:cs typeface="Times New Roman" panose="02020603050405020304" pitchFamily="18" charset="0"/>
            </a:rPr>
            <a:t>socială</a:t>
          </a:r>
          <a:r>
            <a:rPr lang="en-US" sz="1600" i="1" kern="1200" dirty="0" smtClean="0">
              <a:latin typeface="Times New Roman" panose="02020603050405020304" pitchFamily="18" charset="0"/>
              <a:cs typeface="Times New Roman" panose="02020603050405020304" pitchFamily="18" charset="0"/>
            </a:rPr>
            <a:t> </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publicitate</a:t>
          </a:r>
          <a:r>
            <a:rPr lang="en-US" sz="1600" i="0" kern="1200" dirty="0" smtClean="0">
              <a:latin typeface="Times New Roman" panose="02020603050405020304" pitchFamily="18" charset="0"/>
              <a:cs typeface="Times New Roman" panose="02020603050405020304" pitchFamily="18" charset="0"/>
            </a:rPr>
            <a:t> care </a:t>
          </a:r>
          <a:r>
            <a:rPr lang="en-US" sz="1600" i="0" kern="1200" dirty="0" err="1" smtClean="0">
              <a:latin typeface="Times New Roman" panose="02020603050405020304" pitchFamily="18" charset="0"/>
              <a:cs typeface="Times New Roman" panose="02020603050405020304" pitchFamily="18" charset="0"/>
            </a:rPr>
            <a:t>reprezintă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interesele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societăţii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ale </a:t>
          </a:r>
          <a:r>
            <a:rPr lang="en-US" sz="1600" i="0" kern="1200" dirty="0" err="1" smtClean="0">
              <a:latin typeface="Times New Roman" panose="02020603050405020304" pitchFamily="18" charset="0"/>
              <a:cs typeface="Times New Roman" panose="02020603050405020304" pitchFamily="18" charset="0"/>
            </a:rPr>
            <a:t>statului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în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propagarea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unui</a:t>
          </a:r>
          <a:r>
            <a:rPr lang="en-US" sz="1600" i="0" kern="1200" dirty="0" smtClean="0">
              <a:latin typeface="Times New Roman" panose="02020603050405020304" pitchFamily="18" charset="0"/>
              <a:cs typeface="Times New Roman" panose="02020603050405020304" pitchFamily="18" charset="0"/>
            </a:rPr>
            <a:t> mod de </a:t>
          </a:r>
          <a:r>
            <a:rPr lang="en-US" sz="1600" i="0" kern="1200" dirty="0" err="1" smtClean="0">
              <a:latin typeface="Times New Roman" panose="02020603050405020304" pitchFamily="18" charset="0"/>
              <a:cs typeface="Times New Roman" panose="02020603050405020304" pitchFamily="18" charset="0"/>
            </a:rPr>
            <a:t>viaţă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sănătos</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ocrotirea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sănătăţii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protecţia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mediului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înconjurător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păstrarea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integrităţii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resurselor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energetice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protecţia</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socială</a:t>
          </a:r>
          <a:r>
            <a:rPr lang="en-US" sz="1600" i="0" kern="1200" dirty="0" smtClean="0">
              <a:latin typeface="Times New Roman" panose="02020603050405020304" pitchFamily="18" charset="0"/>
              <a:cs typeface="Times New Roman" panose="02020603050405020304" pitchFamily="18" charset="0"/>
            </a:rPr>
            <a:t> a </a:t>
          </a:r>
          <a:r>
            <a:rPr lang="en-US" sz="1600" i="0" kern="1200" dirty="0" err="1" smtClean="0">
              <a:latin typeface="Times New Roman" panose="02020603050405020304" pitchFamily="18" charset="0"/>
              <a:cs typeface="Times New Roman" panose="02020603050405020304" pitchFamily="18" charset="0"/>
            </a:rPr>
            <a:t>populaţiei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care nu are </a:t>
          </a:r>
          <a:r>
            <a:rPr lang="en-US" sz="1600" i="0" kern="1200" dirty="0" err="1" smtClean="0">
              <a:latin typeface="Times New Roman" panose="02020603050405020304" pitchFamily="18" charset="0"/>
              <a:cs typeface="Times New Roman" panose="02020603050405020304" pitchFamily="18" charset="0"/>
            </a:rPr>
            <a:t>scop</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lucrativ</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urmăreşte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obiective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filantropice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 de </a:t>
          </a:r>
          <a:r>
            <a:rPr lang="en-US" sz="1600" i="0" kern="1200" dirty="0" err="1" smtClean="0">
              <a:latin typeface="Times New Roman" panose="02020603050405020304" pitchFamily="18" charset="0"/>
              <a:cs typeface="Times New Roman" panose="02020603050405020304" pitchFamily="18" charset="0"/>
            </a:rPr>
            <a:t>importanţă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socială</a:t>
          </a:r>
          <a:r>
            <a:rPr lang="en-US" sz="1600" i="0" kern="1200" dirty="0" smtClean="0">
              <a:latin typeface="Times New Roman" panose="02020603050405020304" pitchFamily="18" charset="0"/>
              <a:cs typeface="Times New Roman" panose="02020603050405020304" pitchFamily="18" charset="0"/>
            </a:rPr>
            <a:t>.</a:t>
          </a: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endParaRPr lang="en-US" sz="2800" kern="1200" dirty="0" smtClean="0">
            <a:latin typeface="Times New Roman" panose="02020603050405020304" pitchFamily="18" charset="0"/>
            <a:cs typeface="Times New Roman" panose="02020603050405020304" pitchFamily="18" charset="0"/>
          </a:endParaRPr>
        </a:p>
      </dsp:txBody>
      <dsp:txXfrm>
        <a:off x="0" y="1571007"/>
        <a:ext cx="4032002" cy="3299115"/>
      </dsp:txXfrm>
    </dsp:sp>
    <dsp:sp modelId="{9F5AB5AF-A49A-46F4-AF5A-EF1B531C4C16}">
      <dsp:nvSpPr>
        <dsp:cNvPr id="0" name=""/>
        <dsp:cNvSpPr/>
      </dsp:nvSpPr>
      <dsp:spPr>
        <a:xfrm>
          <a:off x="0" y="4870122"/>
          <a:ext cx="4032002" cy="36656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3888432" cy="15710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288</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Noțiuni</a:t>
          </a:r>
        </a:p>
        <a:p>
          <a:pPr lvl="0" algn="ctr" defTabSz="711200">
            <a:lnSpc>
              <a:spcPct val="90000"/>
            </a:lnSpc>
            <a:spcBef>
              <a:spcPct val="0"/>
            </a:spcBef>
            <a:spcAft>
              <a:spcPct val="35000"/>
            </a:spcAft>
          </a:pP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Incepînd</a:t>
          </a:r>
          <a:r>
            <a:rPr lang="ro-RO" sz="1600" b="1" i="0" u="sng" kern="1200" dirty="0" smtClean="0">
              <a:latin typeface="Times New Roman" panose="02020603050405020304" pitchFamily="18" charset="0"/>
              <a:cs typeface="Times New Roman" panose="02020603050405020304" pitchFamily="18" charset="0"/>
            </a:rPr>
            <a:t> cu 01.01.2024</a:t>
          </a:r>
          <a:endParaRPr lang="ro-RO" sz="1400" b="1" i="0" u="sng" kern="1200" dirty="0" smtClean="0">
            <a:latin typeface="Times New Roman" panose="02020603050405020304" pitchFamily="18" charset="0"/>
            <a:cs typeface="Times New Roman" panose="02020603050405020304" pitchFamily="18" charset="0"/>
          </a:endParaRPr>
        </a:p>
      </dsp:txBody>
      <dsp:txXfrm>
        <a:off x="0" y="0"/>
        <a:ext cx="3888432" cy="1571007"/>
      </dsp:txXfrm>
    </dsp:sp>
    <dsp:sp modelId="{5F8C2A23-7085-4B0E-B935-77A6DC372A92}">
      <dsp:nvSpPr>
        <dsp:cNvPr id="0" name=""/>
        <dsp:cNvSpPr/>
      </dsp:nvSpPr>
      <dsp:spPr>
        <a:xfrm>
          <a:off x="0" y="1571007"/>
          <a:ext cx="3888432" cy="32991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b="1" i="0" kern="1200" dirty="0" smtClean="0">
              <a:latin typeface="Times New Roman" panose="02020603050405020304" pitchFamily="18" charset="0"/>
              <a:cs typeface="Times New Roman" panose="02020603050405020304" pitchFamily="18" charset="0"/>
            </a:rPr>
            <a:t>6) </a:t>
          </a:r>
          <a:r>
            <a:rPr lang="en-US" sz="1600" b="1" i="1" kern="1200" dirty="0" err="1" smtClean="0">
              <a:latin typeface="Times New Roman" panose="02020603050405020304" pitchFamily="18" charset="0"/>
              <a:cs typeface="Times New Roman" panose="02020603050405020304" pitchFamily="18" charset="0"/>
            </a:rPr>
            <a:t>Producător</a:t>
          </a:r>
          <a:r>
            <a:rPr lang="en-US" sz="1600" b="1" i="1" kern="1200" dirty="0" smtClean="0">
              <a:latin typeface="Times New Roman" panose="02020603050405020304" pitchFamily="18" charset="0"/>
              <a:cs typeface="Times New Roman" panose="02020603050405020304" pitchFamily="18" charset="0"/>
            </a:rPr>
            <a:t> de </a:t>
          </a:r>
          <a:r>
            <a:rPr lang="en-US" sz="1600" b="1" i="1" kern="1200" dirty="0" err="1" smtClean="0">
              <a:latin typeface="Times New Roman" panose="02020603050405020304" pitchFamily="18" charset="0"/>
              <a:cs typeface="Times New Roman" panose="02020603050405020304" pitchFamily="18" charset="0"/>
            </a:rPr>
            <a:t>publicitate</a:t>
          </a:r>
          <a:r>
            <a:rPr lang="en-US" sz="1600" b="1" i="1" kern="1200" dirty="0" smtClean="0">
              <a:latin typeface="Times New Roman" panose="02020603050405020304" pitchFamily="18" charset="0"/>
              <a:cs typeface="Times New Roman" panose="02020603050405020304" pitchFamily="18" charset="0"/>
            </a:rPr>
            <a:t> </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persoană</a:t>
          </a:r>
          <a:r>
            <a:rPr lang="en-US" sz="1600" b="1" i="0" kern="1200" dirty="0" smtClean="0">
              <a:latin typeface="Times New Roman" panose="02020603050405020304" pitchFamily="18" charset="0"/>
              <a:cs typeface="Times New Roman" panose="02020603050405020304" pitchFamily="18" charset="0"/>
            </a:rPr>
            <a:t> care </a:t>
          </a:r>
          <a:r>
            <a:rPr lang="en-US" sz="1600" b="1" i="0" kern="1200" dirty="0" err="1" smtClean="0">
              <a:latin typeface="Times New Roman" panose="02020603050405020304" pitchFamily="18" charset="0"/>
              <a:cs typeface="Times New Roman" panose="02020603050405020304" pitchFamily="18" charset="0"/>
            </a:rPr>
            <a:t>conferă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publicităţii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în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totalitate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sau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în</a:t>
          </a:r>
          <a:r>
            <a:rPr lang="en-US" sz="1600" b="1" i="0" kern="1200" dirty="0" smtClean="0">
              <a:latin typeface="Times New Roman" panose="02020603050405020304" pitchFamily="18" charset="0"/>
              <a:cs typeface="Times New Roman" panose="02020603050405020304" pitchFamily="18" charset="0"/>
            </a:rPr>
            <a:t> parte, forma </a:t>
          </a:r>
          <a:r>
            <a:rPr lang="en-US" sz="1600" b="1" i="0" kern="1200" dirty="0" err="1" smtClean="0">
              <a:latin typeface="Times New Roman" panose="02020603050405020304" pitchFamily="18" charset="0"/>
              <a:cs typeface="Times New Roman" panose="02020603050405020304" pitchFamily="18" charset="0"/>
            </a:rPr>
            <a:t>finală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necesară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pentru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difuzare</a:t>
          </a:r>
          <a:r>
            <a:rPr lang="en-US" sz="1600" b="1" i="0" kern="1200" dirty="0" smtClean="0">
              <a:latin typeface="Times New Roman" panose="02020603050405020304" pitchFamily="18" charset="0"/>
              <a:cs typeface="Times New Roman" panose="02020603050405020304" pitchFamily="18" charset="0"/>
            </a:rPr>
            <a:t>.</a:t>
          </a:r>
          <a:endParaRPr lang="ru-RU" sz="1600" b="1"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b="1" i="0" kern="1200" dirty="0" smtClean="0">
              <a:latin typeface="Times New Roman" panose="02020603050405020304" pitchFamily="18" charset="0"/>
              <a:cs typeface="Times New Roman" panose="02020603050405020304" pitchFamily="18" charset="0"/>
            </a:rPr>
            <a:t>7) </a:t>
          </a:r>
          <a:r>
            <a:rPr lang="en-US" sz="1600" b="1" i="1" kern="1200" dirty="0" err="1" smtClean="0">
              <a:latin typeface="Times New Roman" panose="02020603050405020304" pitchFamily="18" charset="0"/>
              <a:cs typeface="Times New Roman" panose="02020603050405020304" pitchFamily="18" charset="0"/>
            </a:rPr>
            <a:t>Difuzor</a:t>
          </a:r>
          <a:r>
            <a:rPr lang="en-US" sz="1600" b="1" i="1" kern="1200" dirty="0" smtClean="0">
              <a:latin typeface="Times New Roman" panose="02020603050405020304" pitchFamily="18" charset="0"/>
              <a:cs typeface="Times New Roman" panose="02020603050405020304" pitchFamily="18" charset="0"/>
            </a:rPr>
            <a:t> de </a:t>
          </a:r>
          <a:r>
            <a:rPr lang="en-US" sz="1600" b="1" i="1" kern="1200" dirty="0" err="1" smtClean="0">
              <a:latin typeface="Times New Roman" panose="02020603050405020304" pitchFamily="18" charset="0"/>
              <a:cs typeface="Times New Roman" panose="02020603050405020304" pitchFamily="18" charset="0"/>
            </a:rPr>
            <a:t>publicitate</a:t>
          </a:r>
          <a:r>
            <a:rPr lang="en-US" sz="1600" b="1" i="1" kern="1200" dirty="0" smtClean="0">
              <a:latin typeface="Times New Roman" panose="02020603050405020304" pitchFamily="18" charset="0"/>
              <a:cs typeface="Times New Roman" panose="02020603050405020304" pitchFamily="18" charset="0"/>
            </a:rPr>
            <a:t> </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orice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persoană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inclusiv</a:t>
          </a:r>
          <a:r>
            <a:rPr lang="en-US" sz="1600" b="1" i="0" kern="1200" dirty="0" smtClean="0">
              <a:latin typeface="Times New Roman" panose="02020603050405020304" pitchFamily="18" charset="0"/>
              <a:cs typeface="Times New Roman" panose="02020603050405020304" pitchFamily="18" charset="0"/>
            </a:rPr>
            <a:t> mass-media, care </a:t>
          </a:r>
          <a:r>
            <a:rPr lang="en-US" sz="1600" b="1" i="0" kern="1200" dirty="0" err="1" smtClean="0">
              <a:latin typeface="Times New Roman" panose="02020603050405020304" pitchFamily="18" charset="0"/>
              <a:cs typeface="Times New Roman" panose="02020603050405020304" pitchFamily="18" charset="0"/>
            </a:rPr>
            <a:t>difuzează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publicitate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către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consumatorii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publicitate</a:t>
          </a:r>
          <a:r>
            <a:rPr lang="en-US" sz="1600" b="1" i="0" kern="1200" dirty="0" smtClean="0">
              <a:latin typeface="Times New Roman" panose="02020603050405020304" pitchFamily="18" charset="0"/>
              <a:cs typeface="Times New Roman" panose="02020603050405020304" pitchFamily="18" charset="0"/>
            </a:rPr>
            <a:t>.</a:t>
          </a:r>
          <a:endParaRPr lang="ru-RU" sz="1600" b="1"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b="1" i="0" kern="1200" dirty="0" smtClean="0">
              <a:latin typeface="Times New Roman" panose="02020603050405020304" pitchFamily="18" charset="0"/>
              <a:cs typeface="Times New Roman" panose="02020603050405020304" pitchFamily="18" charset="0"/>
            </a:rPr>
            <a:t>9) </a:t>
          </a:r>
          <a:r>
            <a:rPr lang="en-US" sz="1600" b="1" i="1" kern="1200" dirty="0" err="1" smtClean="0">
              <a:latin typeface="Times New Roman" panose="02020603050405020304" pitchFamily="18" charset="0"/>
              <a:cs typeface="Times New Roman" panose="02020603050405020304" pitchFamily="18" charset="0"/>
            </a:rPr>
            <a:t>Mesaj</a:t>
          </a:r>
          <a:r>
            <a:rPr lang="en-US" sz="1600" b="1" i="1" kern="1200" dirty="0" smtClean="0">
              <a:latin typeface="Times New Roman" panose="02020603050405020304" pitchFamily="18" charset="0"/>
              <a:cs typeface="Times New Roman" panose="02020603050405020304" pitchFamily="18" charset="0"/>
            </a:rPr>
            <a:t> de </a:t>
          </a:r>
          <a:r>
            <a:rPr lang="en-US" sz="1600" b="1" i="1" kern="1200" dirty="0" err="1" smtClean="0">
              <a:latin typeface="Times New Roman" panose="02020603050405020304" pitchFamily="18" charset="0"/>
              <a:cs typeface="Times New Roman" panose="02020603050405020304" pitchFamily="18" charset="0"/>
            </a:rPr>
            <a:t>interes</a:t>
          </a:r>
          <a:r>
            <a:rPr lang="en-US" sz="1600" b="1" i="1" kern="1200" dirty="0" smtClean="0">
              <a:latin typeface="Times New Roman" panose="02020603050405020304" pitchFamily="18" charset="0"/>
              <a:cs typeface="Times New Roman" panose="02020603050405020304" pitchFamily="18" charset="0"/>
            </a:rPr>
            <a:t> public </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publicitate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ce</a:t>
          </a:r>
          <a:r>
            <a:rPr lang="en-US" sz="1600" b="1" i="0" kern="1200" dirty="0" smtClean="0">
              <a:latin typeface="Times New Roman" panose="02020603050405020304" pitchFamily="18" charset="0"/>
              <a:cs typeface="Times New Roman" panose="02020603050405020304" pitchFamily="18" charset="0"/>
            </a:rPr>
            <a:t> are ca </a:t>
          </a:r>
          <a:r>
            <a:rPr lang="en-US" sz="1600" b="1" i="0" kern="1200" dirty="0" err="1" smtClean="0">
              <a:latin typeface="Times New Roman" panose="02020603050405020304" pitchFamily="18" charset="0"/>
              <a:cs typeface="Times New Roman" panose="02020603050405020304" pitchFamily="18" charset="0"/>
            </a:rPr>
            <a:t>obiect</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promovarea</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unor</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valori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idei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şi</a:t>
          </a:r>
          <a:r>
            <a:rPr lang="en-US" sz="1600" b="1" i="0" kern="1200" dirty="0" smtClean="0">
              <a:latin typeface="Times New Roman" panose="02020603050405020304" pitchFamily="18" charset="0"/>
              <a:cs typeface="Times New Roman" panose="02020603050405020304" pitchFamily="18" charset="0"/>
            </a:rPr>
            <a:t>/</a:t>
          </a:r>
          <a:r>
            <a:rPr lang="en-US" sz="1600" b="1" i="0" kern="1200" dirty="0" err="1" smtClean="0">
              <a:latin typeface="Times New Roman" panose="02020603050405020304" pitchFamily="18" charset="0"/>
              <a:cs typeface="Times New Roman" panose="02020603050405020304" pitchFamily="18" charset="0"/>
            </a:rPr>
            <a:t>sau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scopuri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interes</a:t>
          </a:r>
          <a:r>
            <a:rPr lang="en-US" sz="1600" b="1" i="0" kern="1200" dirty="0" smtClean="0">
              <a:latin typeface="Times New Roman" panose="02020603050405020304" pitchFamily="18" charset="0"/>
              <a:cs typeface="Times New Roman" panose="02020603050405020304" pitchFamily="18" charset="0"/>
            </a:rPr>
            <a:t> public </a:t>
          </a:r>
          <a:r>
            <a:rPr lang="en-US" sz="1600" b="1" i="0" kern="1200" dirty="0" err="1" smtClean="0">
              <a:latin typeface="Times New Roman" panose="02020603050405020304" pitchFamily="18" charset="0"/>
              <a:cs typeface="Times New Roman" panose="02020603050405020304" pitchFamily="18" charset="0"/>
            </a:rPr>
            <a:t>ori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comunitar</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difuzată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în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vederea</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creşterii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gradului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conştientizare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schimbării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atitudinii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şi</a:t>
          </a:r>
          <a:r>
            <a:rPr lang="en-US" sz="1600" b="1" i="0" kern="1200" dirty="0" smtClean="0">
              <a:latin typeface="Times New Roman" panose="02020603050405020304" pitchFamily="18" charset="0"/>
              <a:cs typeface="Times New Roman" panose="02020603050405020304" pitchFamily="18" charset="0"/>
            </a:rPr>
            <a:t> a </a:t>
          </a:r>
          <a:r>
            <a:rPr lang="en-US" sz="1600" b="1" i="0" kern="1200" dirty="0" err="1" smtClean="0">
              <a:latin typeface="Times New Roman" panose="02020603050405020304" pitchFamily="18" charset="0"/>
              <a:cs typeface="Times New Roman" panose="02020603050405020304" pitchFamily="18" charset="0"/>
            </a:rPr>
            <a:t>comportamentului</a:t>
          </a:r>
          <a:r>
            <a:rPr lang="en-US" sz="1600" b="1" i="0" kern="1200" dirty="0" smtClean="0">
              <a:latin typeface="Times New Roman" panose="02020603050405020304" pitchFamily="18" charset="0"/>
              <a:cs typeface="Times New Roman" panose="02020603050405020304" pitchFamily="18" charset="0"/>
            </a:rPr>
            <a:t> social, </a:t>
          </a:r>
          <a:r>
            <a:rPr lang="en-US" sz="1600" b="1" i="0" kern="1200" dirty="0" err="1" smtClean="0">
              <a:latin typeface="Times New Roman" panose="02020603050405020304" pitchFamily="18" charset="0"/>
              <a:cs typeface="Times New Roman" panose="02020603050405020304" pitchFamily="18" charset="0"/>
            </a:rPr>
            <a:t>prevenirii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şi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contracarării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viciilor</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sociale</a:t>
          </a:r>
          <a:r>
            <a:rPr lang="en-US" sz="1600" b="1" i="0" kern="1200" dirty="0" smtClean="0">
              <a:latin typeface="Times New Roman" panose="02020603050405020304" pitchFamily="18" charset="0"/>
              <a:cs typeface="Times New Roman" panose="02020603050405020304" pitchFamily="18" charset="0"/>
            </a:rPr>
            <a:t>.</a:t>
          </a:r>
          <a:endParaRPr lang="ru-RU" sz="1400" b="1" i="1" kern="1200" dirty="0">
            <a:latin typeface="Times New Roman" panose="02020603050405020304" pitchFamily="18" charset="0"/>
            <a:cs typeface="Times New Roman" panose="02020603050405020304" pitchFamily="18" charset="0"/>
          </a:endParaRPr>
        </a:p>
      </dsp:txBody>
      <dsp:txXfrm>
        <a:off x="0" y="1571007"/>
        <a:ext cx="3888432" cy="3299115"/>
      </dsp:txXfrm>
    </dsp:sp>
    <dsp:sp modelId="{9F5AB5AF-A49A-46F4-AF5A-EF1B531C4C16}">
      <dsp:nvSpPr>
        <dsp:cNvPr id="0" name=""/>
        <dsp:cNvSpPr/>
      </dsp:nvSpPr>
      <dsp:spPr>
        <a:xfrm>
          <a:off x="0" y="4870122"/>
          <a:ext cx="3888432" cy="36656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4010"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Anexa la titlul VII al Codului fiscal</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Baza impozabilă</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Pînă</a:t>
          </a:r>
          <a:r>
            <a:rPr lang="ro-RO" sz="1600" b="1" i="0" u="sng" kern="1200" dirty="0" smtClean="0">
              <a:latin typeface="Times New Roman" panose="02020603050405020304" pitchFamily="18" charset="0"/>
              <a:cs typeface="Times New Roman" panose="02020603050405020304" pitchFamily="18" charset="0"/>
            </a:rPr>
            <a:t> la 01.01.2024</a:t>
          </a:r>
          <a:endParaRPr lang="ru-RU" sz="1600" b="1" i="1" kern="1200" dirty="0">
            <a:latin typeface="Times New Roman" panose="02020603050405020304" pitchFamily="18" charset="0"/>
            <a:cs typeface="Times New Roman" panose="02020603050405020304" pitchFamily="18" charset="0"/>
          </a:endParaRPr>
        </a:p>
      </dsp:txBody>
      <dsp:txXfrm>
        <a:off x="0" y="0"/>
        <a:ext cx="4104010" cy="1708422"/>
      </dsp:txXfrm>
    </dsp:sp>
    <dsp:sp modelId="{5F8C2A23-7085-4B0E-B935-77A6DC372A92}">
      <dsp:nvSpPr>
        <dsp:cNvPr id="0" name=""/>
        <dsp:cNvSpPr/>
      </dsp:nvSpPr>
      <dsp:spPr>
        <a:xfrm>
          <a:off x="0" y="1708422"/>
          <a:ext cx="4104010"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ro-RO" sz="1600" i="0" kern="1200" dirty="0" smtClean="0">
              <a:latin typeface="Times New Roman" panose="02020603050405020304" pitchFamily="18" charset="0"/>
              <a:cs typeface="Times New Roman" panose="02020603050405020304" pitchFamily="18" charset="0"/>
            </a:rPr>
            <a:t>Baza impozabilă </a:t>
          </a:r>
          <a:r>
            <a:rPr lang="en-US" sz="1600" i="0" kern="1200" dirty="0" err="1" smtClean="0">
              <a:latin typeface="Times New Roman" panose="02020603050405020304" pitchFamily="18" charset="0"/>
              <a:cs typeface="Times New Roman" panose="02020603050405020304" pitchFamily="18" charset="0"/>
            </a:rPr>
            <a:t>constituie</a:t>
          </a:r>
          <a:r>
            <a:rPr lang="ro-RO" sz="1600" i="0" kern="1200" dirty="0" smtClean="0">
              <a:latin typeface="Times New Roman" panose="02020603050405020304" pitchFamily="18" charset="0"/>
              <a:cs typeface="Times New Roman" panose="02020603050405020304" pitchFamily="18" charset="0"/>
            </a:rPr>
            <a:t> suprafața feței (fețelor) dispozitivului publicitar</a:t>
          </a:r>
        </a:p>
        <a:p>
          <a:pPr lvl="0" algn="just" defTabSz="711200">
            <a:lnSpc>
              <a:spcPct val="90000"/>
            </a:lnSpc>
            <a:spcBef>
              <a:spcPct val="0"/>
            </a:spcBef>
            <a:spcAft>
              <a:spcPct val="35000"/>
            </a:spcAft>
          </a:pPr>
          <a:endParaRPr lang="en-US" sz="2800" kern="1200" dirty="0" smtClean="0">
            <a:latin typeface="Times New Roman" panose="02020603050405020304" pitchFamily="18" charset="0"/>
            <a:cs typeface="Times New Roman" panose="02020603050405020304" pitchFamily="18" charset="0"/>
          </a:endParaRPr>
        </a:p>
      </dsp:txBody>
      <dsp:txXfrm>
        <a:off x="0" y="1708422"/>
        <a:ext cx="4104010" cy="3587686"/>
      </dsp:txXfrm>
    </dsp:sp>
    <dsp:sp modelId="{9F5AB5AF-A49A-46F4-AF5A-EF1B531C4C16}">
      <dsp:nvSpPr>
        <dsp:cNvPr id="0" name=""/>
        <dsp:cNvSpPr/>
      </dsp:nvSpPr>
      <dsp:spPr>
        <a:xfrm>
          <a:off x="0" y="5296109"/>
          <a:ext cx="4104010"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069365"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Anexa la titlul VII al Codului fiscal</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Baza impozabilă</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Începînd</a:t>
          </a:r>
          <a:r>
            <a:rPr lang="ro-RO" sz="1600" b="1" i="0" u="sng" kern="1200" dirty="0" smtClean="0">
              <a:latin typeface="Times New Roman" panose="02020603050405020304" pitchFamily="18" charset="0"/>
              <a:cs typeface="Times New Roman" panose="02020603050405020304" pitchFamily="18" charset="0"/>
            </a:rPr>
            <a:t> cu 01.01.2024</a:t>
          </a:r>
          <a:endParaRPr lang="ru-RU" sz="1600" b="1" kern="1200" dirty="0">
            <a:latin typeface="Times New Roman" panose="02020603050405020304" pitchFamily="18" charset="0"/>
            <a:cs typeface="Times New Roman" panose="02020603050405020304" pitchFamily="18" charset="0"/>
          </a:endParaRPr>
        </a:p>
      </dsp:txBody>
      <dsp:txXfrm>
        <a:off x="0" y="0"/>
        <a:ext cx="4069365" cy="1708422"/>
      </dsp:txXfrm>
    </dsp:sp>
    <dsp:sp modelId="{5F8C2A23-7085-4B0E-B935-77A6DC372A92}">
      <dsp:nvSpPr>
        <dsp:cNvPr id="0" name=""/>
        <dsp:cNvSpPr/>
      </dsp:nvSpPr>
      <dsp:spPr>
        <a:xfrm>
          <a:off x="0" y="1708422"/>
          <a:ext cx="4069365"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o-RO" sz="1600" i="0" kern="1200" dirty="0" smtClean="0">
              <a:latin typeface="Times New Roman" panose="02020603050405020304" pitchFamily="18" charset="0"/>
              <a:cs typeface="Times New Roman" panose="02020603050405020304" pitchFamily="18" charset="0"/>
            </a:rPr>
            <a:t>Baza impozabilă constituie suprafața feței (fețelor) dispozitivului publicitar </a:t>
          </a:r>
          <a:r>
            <a:rPr lang="ro-RO" sz="1600" b="1" i="0" kern="1200" dirty="0" smtClean="0">
              <a:latin typeface="Times New Roman" panose="02020603050405020304" pitchFamily="18" charset="0"/>
              <a:cs typeface="Times New Roman" panose="02020603050405020304" pitchFamily="18" charset="0"/>
            </a:rPr>
            <a:t>pentru promovarea propriilor produse și servicii, inclusiv a mărcii comerciale.</a:t>
          </a:r>
        </a:p>
      </dsp:txBody>
      <dsp:txXfrm>
        <a:off x="0" y="1708422"/>
        <a:ext cx="4069365" cy="3587686"/>
      </dsp:txXfrm>
    </dsp:sp>
    <dsp:sp modelId="{9F5AB5AF-A49A-46F4-AF5A-EF1B531C4C16}">
      <dsp:nvSpPr>
        <dsp:cNvPr id="0" name=""/>
        <dsp:cNvSpPr/>
      </dsp:nvSpPr>
      <dsp:spPr>
        <a:xfrm>
          <a:off x="0" y="5296109"/>
          <a:ext cx="4069365"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4010"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295</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Scutirea de taxe</a:t>
          </a:r>
        </a:p>
        <a:p>
          <a:pPr lvl="0" algn="ctr" defTabSz="711200">
            <a:lnSpc>
              <a:spcPct val="90000"/>
            </a:lnSpc>
            <a:spcBef>
              <a:spcPct val="0"/>
            </a:spcBef>
            <a:spcAft>
              <a:spcPct val="35000"/>
            </a:spcAft>
          </a:pP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1" kern="1200" dirty="0" err="1" smtClean="0">
              <a:latin typeface="Times New Roman" panose="02020603050405020304" pitchFamily="18" charset="0"/>
              <a:cs typeface="Times New Roman" panose="02020603050405020304" pitchFamily="18" charset="0"/>
            </a:rPr>
            <a:t>Pînă</a:t>
          </a:r>
          <a:r>
            <a:rPr lang="ro-RO" sz="1600" b="1" i="1" kern="1200" dirty="0" smtClean="0">
              <a:latin typeface="Times New Roman" panose="02020603050405020304" pitchFamily="18" charset="0"/>
              <a:cs typeface="Times New Roman" panose="02020603050405020304" pitchFamily="18" charset="0"/>
            </a:rPr>
            <a:t> la 01.01.2024</a:t>
          </a:r>
          <a:endParaRPr lang="ru-RU" sz="1600" b="1" i="1" kern="1200" dirty="0">
            <a:latin typeface="Times New Roman" panose="02020603050405020304" pitchFamily="18" charset="0"/>
            <a:cs typeface="Times New Roman" panose="02020603050405020304" pitchFamily="18" charset="0"/>
          </a:endParaRPr>
        </a:p>
      </dsp:txBody>
      <dsp:txXfrm>
        <a:off x="0" y="0"/>
        <a:ext cx="4104010" cy="1708422"/>
      </dsp:txXfrm>
    </dsp:sp>
    <dsp:sp modelId="{5F8C2A23-7085-4B0E-B935-77A6DC372A92}">
      <dsp:nvSpPr>
        <dsp:cNvPr id="0" name=""/>
        <dsp:cNvSpPr/>
      </dsp:nvSpPr>
      <dsp:spPr>
        <a:xfrm>
          <a:off x="0" y="1708422"/>
          <a:ext cx="4104010"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ro-RO" sz="1600" i="0" kern="1200" dirty="0" smtClean="0">
            <a:latin typeface="Times New Roman" panose="02020603050405020304" pitchFamily="18" charset="0"/>
            <a:cs typeface="Times New Roman" panose="02020603050405020304" pitchFamily="18" charset="0"/>
          </a:endParaRPr>
        </a:p>
      </dsp:txBody>
      <dsp:txXfrm>
        <a:off x="0" y="1708422"/>
        <a:ext cx="4104010" cy="3587686"/>
      </dsp:txXfrm>
    </dsp:sp>
    <dsp:sp modelId="{9F5AB5AF-A49A-46F4-AF5A-EF1B531C4C16}">
      <dsp:nvSpPr>
        <dsp:cNvPr id="0" name=""/>
        <dsp:cNvSpPr/>
      </dsp:nvSpPr>
      <dsp:spPr>
        <a:xfrm>
          <a:off x="0" y="5296109"/>
          <a:ext cx="4104010"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3971102" cy="169278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295</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Scutirea de taxe</a:t>
          </a:r>
        </a:p>
        <a:p>
          <a:pPr lvl="0" algn="ctr" defTabSz="711200">
            <a:lnSpc>
              <a:spcPct val="90000"/>
            </a:lnSpc>
            <a:spcBef>
              <a:spcPct val="0"/>
            </a:spcBef>
            <a:spcAft>
              <a:spcPct val="35000"/>
            </a:spcAft>
          </a:pP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1" kern="1200" dirty="0" err="1" smtClean="0">
              <a:latin typeface="Times New Roman" panose="02020603050405020304" pitchFamily="18" charset="0"/>
              <a:cs typeface="Times New Roman" panose="02020603050405020304" pitchFamily="18" charset="0"/>
            </a:rPr>
            <a:t>Începînd</a:t>
          </a:r>
          <a:r>
            <a:rPr lang="ro-RO" sz="1600" b="1" i="1" kern="1200" dirty="0" smtClean="0">
              <a:latin typeface="Times New Roman" panose="02020603050405020304" pitchFamily="18" charset="0"/>
              <a:cs typeface="Times New Roman" panose="02020603050405020304" pitchFamily="18" charset="0"/>
            </a:rPr>
            <a:t> cu 01.01.2024</a:t>
          </a:r>
          <a:endParaRPr lang="ru-RU" sz="1600" b="1" kern="1200" dirty="0">
            <a:latin typeface="Times New Roman" panose="02020603050405020304" pitchFamily="18" charset="0"/>
            <a:cs typeface="Times New Roman" panose="02020603050405020304" pitchFamily="18" charset="0"/>
          </a:endParaRPr>
        </a:p>
      </dsp:txBody>
      <dsp:txXfrm>
        <a:off x="0" y="0"/>
        <a:ext cx="3971102" cy="1692787"/>
      </dsp:txXfrm>
    </dsp:sp>
    <dsp:sp modelId="{5F8C2A23-7085-4B0E-B935-77A6DC372A92}">
      <dsp:nvSpPr>
        <dsp:cNvPr id="0" name=""/>
        <dsp:cNvSpPr/>
      </dsp:nvSpPr>
      <dsp:spPr>
        <a:xfrm>
          <a:off x="0" y="1692787"/>
          <a:ext cx="3971102" cy="35548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ro-RO" sz="1600" b="1"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b="1" i="0" kern="1200" dirty="0" smtClean="0">
              <a:latin typeface="Times New Roman" panose="02020603050405020304" pitchFamily="18" charset="0"/>
              <a:cs typeface="Times New Roman" panose="02020603050405020304" pitchFamily="18" charset="0"/>
            </a:rPr>
            <a:t>k) </a:t>
          </a:r>
          <a:r>
            <a:rPr lang="en-US" sz="1600" b="1" i="0" kern="1200" dirty="0" err="1" smtClean="0">
              <a:latin typeface="Times New Roman" panose="02020603050405020304" pitchFamily="18" charset="0"/>
              <a:cs typeface="Times New Roman" panose="02020603050405020304" pitchFamily="18" charset="0"/>
            </a:rPr>
            <a:t>taxei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pentru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dispozitivele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publicitare</a:t>
          </a:r>
          <a:r>
            <a:rPr lang="en-US" sz="1600" b="1" i="0" kern="1200" dirty="0" smtClean="0">
              <a:latin typeface="Times New Roman" panose="02020603050405020304" pitchFamily="18" charset="0"/>
              <a:cs typeface="Times New Roman" panose="02020603050405020304" pitchFamily="18" charset="0"/>
            </a:rPr>
            <a:t> – </a:t>
          </a:r>
          <a:r>
            <a:rPr lang="en-US" sz="1600" b="1" i="0" kern="1200" dirty="0" err="1" smtClean="0">
              <a:latin typeface="Times New Roman" panose="02020603050405020304" pitchFamily="18" charset="0"/>
              <a:cs typeface="Times New Roman" panose="02020603050405020304" pitchFamily="18" charset="0"/>
            </a:rPr>
            <a:t>persoanele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juridice</a:t>
          </a:r>
          <a:r>
            <a:rPr lang="en-US" sz="1600" b="1" i="0" kern="1200" dirty="0" smtClean="0">
              <a:latin typeface="Times New Roman" panose="02020603050405020304" pitchFamily="18" charset="0"/>
              <a:cs typeface="Times New Roman" panose="02020603050405020304" pitchFamily="18" charset="0"/>
            </a:rPr>
            <a:t> care </a:t>
          </a:r>
          <a:r>
            <a:rPr lang="en-US" sz="1600" b="1" i="0" kern="1200" dirty="0" err="1" smtClean="0">
              <a:latin typeface="Times New Roman" panose="02020603050405020304" pitchFamily="18" charset="0"/>
              <a:cs typeface="Times New Roman" panose="02020603050405020304" pitchFamily="18" charset="0"/>
            </a:rPr>
            <a:t>deţin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în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posesie</a:t>
          </a:r>
          <a:r>
            <a:rPr lang="en-US" sz="1600" b="1" i="0" kern="1200" dirty="0" smtClean="0">
              <a:latin typeface="Times New Roman" panose="02020603050405020304" pitchFamily="18" charset="0"/>
              <a:cs typeface="Times New Roman" panose="02020603050405020304" pitchFamily="18" charset="0"/>
            </a:rPr>
            <a:t>/</a:t>
          </a:r>
          <a:r>
            <a:rPr lang="en-US" sz="1600" b="1" i="0" kern="1200" dirty="0" err="1" smtClean="0">
              <a:latin typeface="Times New Roman" panose="02020603050405020304" pitchFamily="18" charset="0"/>
              <a:cs typeface="Times New Roman" panose="02020603050405020304" pitchFamily="18" charset="0"/>
            </a:rPr>
            <a:t>folosinţă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sau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sunt</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proprietari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ai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dispozitivelor</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publicitare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producătorii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şi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difuzorii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mesaje</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interes</a:t>
          </a:r>
          <a:r>
            <a:rPr lang="en-US" sz="1600" b="1" i="0" kern="1200" dirty="0" smtClean="0">
              <a:latin typeface="Times New Roman" panose="02020603050405020304" pitchFamily="18" charset="0"/>
              <a:cs typeface="Times New Roman" panose="02020603050405020304" pitchFamily="18" charset="0"/>
            </a:rPr>
            <a:t> public, </a:t>
          </a:r>
          <a:r>
            <a:rPr lang="en-US" sz="1600" b="1" i="0" kern="1200" dirty="0" err="1" smtClean="0">
              <a:latin typeface="Times New Roman" panose="02020603050405020304" pitchFamily="18" charset="0"/>
              <a:cs typeface="Times New Roman" panose="02020603050405020304" pitchFamily="18" charset="0"/>
            </a:rPr>
            <a:t>pentru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perioada</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afişării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mesajului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interes</a:t>
          </a:r>
          <a:r>
            <a:rPr lang="en-US" sz="1600" b="1" i="0" kern="1200" dirty="0" smtClean="0">
              <a:latin typeface="Times New Roman" panose="02020603050405020304" pitchFamily="18" charset="0"/>
              <a:cs typeface="Times New Roman" panose="02020603050405020304" pitchFamily="18" charset="0"/>
            </a:rPr>
            <a:t> public.</a:t>
          </a:r>
        </a:p>
      </dsp:txBody>
      <dsp:txXfrm>
        <a:off x="0" y="1692787"/>
        <a:ext cx="3971102" cy="3554854"/>
      </dsp:txXfrm>
    </dsp:sp>
    <dsp:sp modelId="{9F5AB5AF-A49A-46F4-AF5A-EF1B531C4C16}">
      <dsp:nvSpPr>
        <dsp:cNvPr id="0" name=""/>
        <dsp:cNvSpPr/>
      </dsp:nvSpPr>
      <dsp:spPr>
        <a:xfrm>
          <a:off x="0" y="5247642"/>
          <a:ext cx="3971102" cy="39498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4010"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290</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Obiectul impunerii</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Pînă</a:t>
          </a:r>
          <a:r>
            <a:rPr lang="ro-RO" sz="1600" b="1" i="0" u="sng" kern="1200" dirty="0" smtClean="0">
              <a:latin typeface="Times New Roman" panose="02020603050405020304" pitchFamily="18" charset="0"/>
              <a:cs typeface="Times New Roman" panose="02020603050405020304" pitchFamily="18" charset="0"/>
            </a:rPr>
            <a:t> la 01.01.2024</a:t>
          </a:r>
          <a:endParaRPr lang="ru-RU" sz="1600" b="1" i="1" kern="1200" dirty="0">
            <a:latin typeface="Times New Roman" panose="02020603050405020304" pitchFamily="18" charset="0"/>
            <a:cs typeface="Times New Roman" panose="02020603050405020304" pitchFamily="18" charset="0"/>
          </a:endParaRPr>
        </a:p>
      </dsp:txBody>
      <dsp:txXfrm>
        <a:off x="0" y="0"/>
        <a:ext cx="4104010" cy="1708422"/>
      </dsp:txXfrm>
    </dsp:sp>
    <dsp:sp modelId="{5F8C2A23-7085-4B0E-B935-77A6DC372A92}">
      <dsp:nvSpPr>
        <dsp:cNvPr id="0" name=""/>
        <dsp:cNvSpPr/>
      </dsp:nvSpPr>
      <dsp:spPr>
        <a:xfrm>
          <a:off x="0" y="1708422"/>
          <a:ext cx="4104010"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i="0" kern="1200" dirty="0" err="1" smtClean="0">
              <a:latin typeface="Times New Roman" panose="02020603050405020304" pitchFamily="18" charset="0"/>
              <a:cs typeface="Times New Roman" panose="02020603050405020304" pitchFamily="18" charset="0"/>
            </a:rPr>
            <a:t>Obiectul</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impunerii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îl</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constituie</a:t>
          </a:r>
          <a:r>
            <a:rPr lang="ro-RO" sz="1600" i="0" kern="1200" dirty="0" smtClean="0">
              <a:latin typeface="Times New Roman" panose="02020603050405020304" pitchFamily="18" charset="0"/>
              <a:cs typeface="Times New Roman" panose="02020603050405020304" pitchFamily="18" charset="0"/>
            </a:rPr>
            <a:t> unitățile care, conform Clasificatorului Activităților din Economia Moldovei, corespund activităților expuse în anexa nr. 1 la Legea nr. 231 din 23 septembrie 2010 cu privire la comerțul interior.</a:t>
          </a:r>
        </a:p>
        <a:p>
          <a:pPr lvl="0" algn="just" defTabSz="711200">
            <a:lnSpc>
              <a:spcPct val="90000"/>
            </a:lnSpc>
            <a:spcBef>
              <a:spcPct val="0"/>
            </a:spcBef>
            <a:spcAft>
              <a:spcPct val="35000"/>
            </a:spcAft>
          </a:pPr>
          <a:endParaRPr lang="en-US" sz="2800" kern="1200" dirty="0" smtClean="0">
            <a:latin typeface="Times New Roman" panose="02020603050405020304" pitchFamily="18" charset="0"/>
            <a:cs typeface="Times New Roman" panose="02020603050405020304" pitchFamily="18" charset="0"/>
          </a:endParaRPr>
        </a:p>
      </dsp:txBody>
      <dsp:txXfrm>
        <a:off x="0" y="1708422"/>
        <a:ext cx="4104010" cy="3587686"/>
      </dsp:txXfrm>
    </dsp:sp>
    <dsp:sp modelId="{9F5AB5AF-A49A-46F4-AF5A-EF1B531C4C16}">
      <dsp:nvSpPr>
        <dsp:cNvPr id="0" name=""/>
        <dsp:cNvSpPr/>
      </dsp:nvSpPr>
      <dsp:spPr>
        <a:xfrm>
          <a:off x="0" y="5296109"/>
          <a:ext cx="4104010"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069365"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290</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Obiectul impunerii</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Începînd</a:t>
          </a:r>
          <a:r>
            <a:rPr lang="ro-RO" sz="1600" b="1" i="0" u="sng" kern="1200" dirty="0" smtClean="0">
              <a:latin typeface="Times New Roman" panose="02020603050405020304" pitchFamily="18" charset="0"/>
              <a:cs typeface="Times New Roman" panose="02020603050405020304" pitchFamily="18" charset="0"/>
            </a:rPr>
            <a:t> cu 01.01.2024</a:t>
          </a:r>
          <a:endParaRPr lang="ru-RU" sz="1600" b="1" kern="1200" dirty="0">
            <a:latin typeface="Times New Roman" panose="02020603050405020304" pitchFamily="18" charset="0"/>
            <a:cs typeface="Times New Roman" panose="02020603050405020304" pitchFamily="18" charset="0"/>
          </a:endParaRPr>
        </a:p>
      </dsp:txBody>
      <dsp:txXfrm>
        <a:off x="0" y="0"/>
        <a:ext cx="4069365" cy="1708422"/>
      </dsp:txXfrm>
    </dsp:sp>
    <dsp:sp modelId="{5F8C2A23-7085-4B0E-B935-77A6DC372A92}">
      <dsp:nvSpPr>
        <dsp:cNvPr id="0" name=""/>
        <dsp:cNvSpPr/>
      </dsp:nvSpPr>
      <dsp:spPr>
        <a:xfrm>
          <a:off x="496" y="1708422"/>
          <a:ext cx="193731"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ro-RO" sz="1600" i="0" kern="1200" dirty="0" smtClean="0">
            <a:latin typeface="Times New Roman" panose="02020603050405020304" pitchFamily="18" charset="0"/>
            <a:cs typeface="Times New Roman" panose="02020603050405020304" pitchFamily="18" charset="0"/>
          </a:endParaRPr>
        </a:p>
      </dsp:txBody>
      <dsp:txXfrm>
        <a:off x="496" y="1708422"/>
        <a:ext cx="193731" cy="3587686"/>
      </dsp:txXfrm>
    </dsp:sp>
    <dsp:sp modelId="{3A3375DA-2C15-4F05-B768-079E155D6F47}">
      <dsp:nvSpPr>
        <dsp:cNvPr id="0" name=""/>
        <dsp:cNvSpPr/>
      </dsp:nvSpPr>
      <dsp:spPr>
        <a:xfrm>
          <a:off x="194228" y="1708422"/>
          <a:ext cx="3874639"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i="0" kern="1200" dirty="0" smtClean="0">
              <a:latin typeface="Times New Roman" panose="02020603050405020304" pitchFamily="18" charset="0"/>
              <a:cs typeface="Times New Roman" panose="02020603050405020304" pitchFamily="18" charset="0"/>
            </a:rPr>
            <a:t>Obiectul impunerii </a:t>
          </a:r>
          <a:r>
            <a:rPr lang="en-US" sz="1600" i="0" kern="1200" dirty="0" smtClean="0">
              <a:latin typeface="Times New Roman" panose="02020603050405020304" pitchFamily="18" charset="0"/>
              <a:cs typeface="Times New Roman" panose="02020603050405020304" pitchFamily="18" charset="0"/>
            </a:rPr>
            <a:t> </a:t>
          </a:r>
          <a:r>
            <a:rPr lang="ro-RO" sz="1600" i="0" kern="1200" dirty="0" smtClean="0">
              <a:latin typeface="Times New Roman" panose="02020603050405020304" pitchFamily="18" charset="0"/>
              <a:cs typeface="Times New Roman" panose="02020603050405020304" pitchFamily="18" charset="0"/>
            </a:rPr>
            <a:t>îl constituie </a:t>
          </a:r>
          <a:r>
            <a:rPr lang="en-US" sz="1600" i="0" kern="1200" dirty="0" err="1" smtClean="0">
              <a:latin typeface="Times New Roman" panose="02020603050405020304" pitchFamily="18" charset="0"/>
              <a:cs typeface="Times New Roman" panose="02020603050405020304" pitchFamily="18" charset="0"/>
            </a:rPr>
            <a:t>unităţile</a:t>
          </a:r>
          <a:r>
            <a:rPr lang="en-US" sz="1600" i="0" kern="1200" dirty="0" smtClean="0">
              <a:latin typeface="Times New Roman" panose="02020603050405020304" pitchFamily="18" charset="0"/>
              <a:cs typeface="Times New Roman" panose="02020603050405020304" pitchFamily="18" charset="0"/>
            </a:rPr>
            <a:t> care </a:t>
          </a:r>
          <a:r>
            <a:rPr lang="en-US" sz="1600" b="1" i="0" kern="1200" dirty="0" err="1" smtClean="0">
              <a:latin typeface="Times New Roman" panose="02020603050405020304" pitchFamily="18" charset="0"/>
              <a:cs typeface="Times New Roman" panose="02020603050405020304" pitchFamily="18" charset="0"/>
            </a:rPr>
            <a:t>corespund</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tipologiei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unităţilor</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comerciale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stabilite</a:t>
          </a:r>
          <a:r>
            <a:rPr lang="en-US" sz="1600" b="1" i="0" kern="1200" dirty="0" smtClean="0">
              <a:latin typeface="Times New Roman" panose="02020603050405020304" pitchFamily="18" charset="0"/>
              <a:cs typeface="Times New Roman" panose="02020603050405020304" pitchFamily="18" charset="0"/>
            </a:rPr>
            <a:t> conform </a:t>
          </a:r>
          <a:r>
            <a:rPr lang="en-US" sz="1600" b="1" i="0" kern="1200" dirty="0" err="1" smtClean="0">
              <a:latin typeface="Times New Roman" panose="02020603050405020304" pitchFamily="18" charset="0"/>
              <a:cs typeface="Times New Roman" panose="02020603050405020304" pitchFamily="18" charset="0"/>
            </a:rPr>
            <a:t>nomenclatorului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prevăzut</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în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anexa</a:t>
          </a:r>
          <a:r>
            <a:rPr lang="en-US" sz="1600" b="1" i="0" kern="1200" dirty="0" smtClean="0">
              <a:latin typeface="Times New Roman" panose="02020603050405020304" pitchFamily="18" charset="0"/>
              <a:cs typeface="Times New Roman" panose="02020603050405020304" pitchFamily="18" charset="0"/>
            </a:rPr>
            <a:t> nr.5 </a:t>
          </a:r>
          <a:r>
            <a:rPr lang="en-US" sz="1600" i="0" kern="1200" dirty="0" smtClean="0">
              <a:latin typeface="Times New Roman" panose="02020603050405020304" pitchFamily="18" charset="0"/>
              <a:cs typeface="Times New Roman" panose="02020603050405020304" pitchFamily="18" charset="0"/>
            </a:rPr>
            <a:t>la </a:t>
          </a:r>
          <a:r>
            <a:rPr lang="en-US" sz="1600" i="0" kern="1200" dirty="0" err="1" smtClean="0">
              <a:latin typeface="Times New Roman" panose="02020603050405020304" pitchFamily="18" charset="0"/>
              <a:cs typeface="Times New Roman" panose="02020603050405020304" pitchFamily="18" charset="0"/>
            </a:rPr>
            <a:t>Legea</a:t>
          </a:r>
          <a:r>
            <a:rPr lang="en-US" sz="1600" i="0" kern="1200" dirty="0" smtClean="0">
              <a:latin typeface="Times New Roman" panose="02020603050405020304" pitchFamily="18" charset="0"/>
              <a:cs typeface="Times New Roman" panose="02020603050405020304" pitchFamily="18" charset="0"/>
            </a:rPr>
            <a:t> nr.231 din 23 </a:t>
          </a:r>
          <a:r>
            <a:rPr lang="en-US" sz="1600" i="0" kern="1200" dirty="0" err="1" smtClean="0">
              <a:latin typeface="Times New Roman" panose="02020603050405020304" pitchFamily="18" charset="0"/>
              <a:cs typeface="Times New Roman" panose="02020603050405020304" pitchFamily="18" charset="0"/>
            </a:rPr>
            <a:t>septembrie</a:t>
          </a:r>
          <a:r>
            <a:rPr lang="en-US" sz="1600" i="0" kern="1200" dirty="0" smtClean="0">
              <a:latin typeface="Times New Roman" panose="02020603050405020304" pitchFamily="18" charset="0"/>
              <a:cs typeface="Times New Roman" panose="02020603050405020304" pitchFamily="18" charset="0"/>
            </a:rPr>
            <a:t> 2010 cu </a:t>
          </a:r>
          <a:r>
            <a:rPr lang="en-US" sz="1600" i="0" kern="1200" dirty="0" err="1" smtClean="0">
              <a:latin typeface="Times New Roman" panose="02020603050405020304" pitchFamily="18" charset="0"/>
              <a:cs typeface="Times New Roman" panose="02020603050405020304" pitchFamily="18" charset="0"/>
            </a:rPr>
            <a:t>privire</a:t>
          </a:r>
          <a:r>
            <a:rPr lang="en-US" sz="1600" i="0" kern="1200" dirty="0" smtClean="0">
              <a:latin typeface="Times New Roman" panose="02020603050405020304" pitchFamily="18" charset="0"/>
              <a:cs typeface="Times New Roman" panose="02020603050405020304" pitchFamily="18" charset="0"/>
            </a:rPr>
            <a:t> la </a:t>
          </a:r>
          <a:r>
            <a:rPr lang="en-US" sz="1600" i="0" kern="1200" dirty="0" err="1" smtClean="0">
              <a:latin typeface="Times New Roman" panose="02020603050405020304" pitchFamily="18" charset="0"/>
              <a:cs typeface="Times New Roman" panose="02020603050405020304" pitchFamily="18" charset="0"/>
            </a:rPr>
            <a:t>comerţul</a:t>
          </a:r>
          <a:r>
            <a:rPr lang="en-US" sz="1600" i="0" kern="1200" dirty="0" smtClean="0">
              <a:latin typeface="Times New Roman" panose="02020603050405020304" pitchFamily="18" charset="0"/>
              <a:cs typeface="Times New Roman" panose="02020603050405020304" pitchFamily="18" charset="0"/>
            </a:rPr>
            <a:t> interior;</a:t>
          </a:r>
          <a:endParaRPr lang="ro-RO" sz="1600" i="0" kern="1200" dirty="0" smtClean="0">
            <a:latin typeface="Times New Roman" panose="02020603050405020304" pitchFamily="18" charset="0"/>
            <a:cs typeface="Times New Roman" panose="02020603050405020304" pitchFamily="18" charset="0"/>
          </a:endParaRPr>
        </a:p>
      </dsp:txBody>
      <dsp:txXfrm>
        <a:off x="194228" y="1708422"/>
        <a:ext cx="3874639" cy="3587686"/>
      </dsp:txXfrm>
    </dsp:sp>
    <dsp:sp modelId="{9F5AB5AF-A49A-46F4-AF5A-EF1B531C4C16}">
      <dsp:nvSpPr>
        <dsp:cNvPr id="0" name=""/>
        <dsp:cNvSpPr/>
      </dsp:nvSpPr>
      <dsp:spPr>
        <a:xfrm>
          <a:off x="0" y="5296109"/>
          <a:ext cx="4069365"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4010"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Anexa la titlul VII al Codului fiscal</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Baza impozabilă</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Pînă</a:t>
          </a:r>
          <a:r>
            <a:rPr lang="ro-RO" sz="1600" b="1" i="0" u="sng" kern="1200" dirty="0" smtClean="0">
              <a:latin typeface="Times New Roman" panose="02020603050405020304" pitchFamily="18" charset="0"/>
              <a:cs typeface="Times New Roman" panose="02020603050405020304" pitchFamily="18" charset="0"/>
            </a:rPr>
            <a:t> la 01.01.2024</a:t>
          </a:r>
          <a:endParaRPr lang="ru-RU" sz="1600" b="1" i="1" kern="1200" dirty="0">
            <a:latin typeface="Times New Roman" panose="02020603050405020304" pitchFamily="18" charset="0"/>
            <a:cs typeface="Times New Roman" panose="02020603050405020304" pitchFamily="18" charset="0"/>
          </a:endParaRPr>
        </a:p>
      </dsp:txBody>
      <dsp:txXfrm>
        <a:off x="0" y="0"/>
        <a:ext cx="4104010" cy="1708422"/>
      </dsp:txXfrm>
    </dsp:sp>
    <dsp:sp modelId="{5F8C2A23-7085-4B0E-B935-77A6DC372A92}">
      <dsp:nvSpPr>
        <dsp:cNvPr id="0" name=""/>
        <dsp:cNvSpPr/>
      </dsp:nvSpPr>
      <dsp:spPr>
        <a:xfrm>
          <a:off x="0" y="1708422"/>
          <a:ext cx="4104010"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ro-RO" sz="1600" i="0" kern="1200" dirty="0" smtClean="0">
              <a:latin typeface="Times New Roman" panose="02020603050405020304" pitchFamily="18" charset="0"/>
              <a:cs typeface="Times New Roman" panose="02020603050405020304" pitchFamily="18" charset="0"/>
            </a:rPr>
            <a:t>Baza impozabilă </a:t>
          </a:r>
          <a:r>
            <a:rPr lang="en-US" sz="1600" i="0" kern="1200" dirty="0" err="1" smtClean="0">
              <a:latin typeface="Times New Roman" panose="02020603050405020304" pitchFamily="18" charset="0"/>
              <a:cs typeface="Times New Roman" panose="02020603050405020304" pitchFamily="18" charset="0"/>
            </a:rPr>
            <a:t>constituie</a:t>
          </a:r>
          <a:r>
            <a:rPr lang="ro-RO" sz="1600" i="0" kern="1200" dirty="0" smtClean="0">
              <a:latin typeface="Times New Roman" panose="02020603050405020304" pitchFamily="18" charset="0"/>
              <a:cs typeface="Times New Roman" panose="02020603050405020304" pitchFamily="18" charset="0"/>
            </a:rPr>
            <a:t> unitățile de comerț și/sau de prestări servicii care corespund activităților expuse în anexa nr. 1 la Legea nr. 231/2010 cu privire la comerțul interior</a:t>
          </a:r>
          <a:endParaRPr lang="en-US" sz="2800" kern="1200" dirty="0" smtClean="0">
            <a:latin typeface="Times New Roman" panose="02020603050405020304" pitchFamily="18" charset="0"/>
            <a:cs typeface="Times New Roman" panose="02020603050405020304" pitchFamily="18" charset="0"/>
          </a:endParaRPr>
        </a:p>
      </dsp:txBody>
      <dsp:txXfrm>
        <a:off x="0" y="1708422"/>
        <a:ext cx="4104010" cy="3587686"/>
      </dsp:txXfrm>
    </dsp:sp>
    <dsp:sp modelId="{9F5AB5AF-A49A-46F4-AF5A-EF1B531C4C16}">
      <dsp:nvSpPr>
        <dsp:cNvPr id="0" name=""/>
        <dsp:cNvSpPr/>
      </dsp:nvSpPr>
      <dsp:spPr>
        <a:xfrm>
          <a:off x="0" y="5296109"/>
          <a:ext cx="4104010"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3888432" cy="15710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288</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Noțiuni</a:t>
          </a:r>
        </a:p>
        <a:p>
          <a:pPr lvl="0" algn="ctr" defTabSz="711200">
            <a:lnSpc>
              <a:spcPct val="90000"/>
            </a:lnSpc>
            <a:spcBef>
              <a:spcPct val="0"/>
            </a:spcBef>
            <a:spcAft>
              <a:spcPct val="35000"/>
            </a:spcAft>
          </a:pP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Incepînd</a:t>
          </a:r>
          <a:r>
            <a:rPr lang="ro-RO" sz="1600" b="1" i="0" u="sng" kern="1200" dirty="0" smtClean="0">
              <a:latin typeface="Times New Roman" panose="02020603050405020304" pitchFamily="18" charset="0"/>
              <a:cs typeface="Times New Roman" panose="02020603050405020304" pitchFamily="18" charset="0"/>
            </a:rPr>
            <a:t> cu 01.01.2024</a:t>
          </a:r>
          <a:endParaRPr lang="ro-RO" sz="1400" b="1" i="0" u="sng" kern="1200" dirty="0" smtClean="0">
            <a:latin typeface="Times New Roman" panose="02020603050405020304" pitchFamily="18" charset="0"/>
            <a:cs typeface="Times New Roman" panose="02020603050405020304" pitchFamily="18" charset="0"/>
          </a:endParaRPr>
        </a:p>
      </dsp:txBody>
      <dsp:txXfrm>
        <a:off x="0" y="0"/>
        <a:ext cx="3888432" cy="1571007"/>
      </dsp:txXfrm>
    </dsp:sp>
    <dsp:sp modelId="{5F8C2A23-7085-4B0E-B935-77A6DC372A92}">
      <dsp:nvSpPr>
        <dsp:cNvPr id="0" name=""/>
        <dsp:cNvSpPr/>
      </dsp:nvSpPr>
      <dsp:spPr>
        <a:xfrm>
          <a:off x="0" y="1571007"/>
          <a:ext cx="3888432" cy="32991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b="1" i="0" kern="1200" dirty="0" smtClean="0">
              <a:latin typeface="Times New Roman" panose="02020603050405020304" pitchFamily="18" charset="0"/>
              <a:cs typeface="Times New Roman" panose="02020603050405020304" pitchFamily="18" charset="0"/>
            </a:rPr>
            <a:t>6) </a:t>
          </a:r>
          <a:r>
            <a:rPr lang="en-US" sz="1600" b="1" i="1" kern="1200" dirty="0" err="1" smtClean="0">
              <a:latin typeface="Times New Roman" panose="02020603050405020304" pitchFamily="18" charset="0"/>
              <a:cs typeface="Times New Roman" panose="02020603050405020304" pitchFamily="18" charset="0"/>
            </a:rPr>
            <a:t>Producător</a:t>
          </a:r>
          <a:r>
            <a:rPr lang="en-US" sz="1600" b="1" i="1" kern="1200" dirty="0" smtClean="0">
              <a:latin typeface="Times New Roman" panose="02020603050405020304" pitchFamily="18" charset="0"/>
              <a:cs typeface="Times New Roman" panose="02020603050405020304" pitchFamily="18" charset="0"/>
            </a:rPr>
            <a:t> de </a:t>
          </a:r>
          <a:r>
            <a:rPr lang="en-US" sz="1600" b="1" i="1" kern="1200" dirty="0" err="1" smtClean="0">
              <a:latin typeface="Times New Roman" panose="02020603050405020304" pitchFamily="18" charset="0"/>
              <a:cs typeface="Times New Roman" panose="02020603050405020304" pitchFamily="18" charset="0"/>
            </a:rPr>
            <a:t>publicitate</a:t>
          </a:r>
          <a:r>
            <a:rPr lang="en-US" sz="1600" b="1" i="1" kern="1200" dirty="0" smtClean="0">
              <a:latin typeface="Times New Roman" panose="02020603050405020304" pitchFamily="18" charset="0"/>
              <a:cs typeface="Times New Roman" panose="02020603050405020304" pitchFamily="18" charset="0"/>
            </a:rPr>
            <a:t> </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persoană</a:t>
          </a:r>
          <a:r>
            <a:rPr lang="en-US" sz="1600" b="1" i="0" kern="1200" dirty="0" smtClean="0">
              <a:latin typeface="Times New Roman" panose="02020603050405020304" pitchFamily="18" charset="0"/>
              <a:cs typeface="Times New Roman" panose="02020603050405020304" pitchFamily="18" charset="0"/>
            </a:rPr>
            <a:t> care </a:t>
          </a:r>
          <a:r>
            <a:rPr lang="en-US" sz="1600" b="1" i="0" kern="1200" dirty="0" err="1" smtClean="0">
              <a:latin typeface="Times New Roman" panose="02020603050405020304" pitchFamily="18" charset="0"/>
              <a:cs typeface="Times New Roman" panose="02020603050405020304" pitchFamily="18" charset="0"/>
            </a:rPr>
            <a:t>conferă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publicităţii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în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totalitate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sau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în</a:t>
          </a:r>
          <a:r>
            <a:rPr lang="en-US" sz="1600" b="1" i="0" kern="1200" dirty="0" smtClean="0">
              <a:latin typeface="Times New Roman" panose="02020603050405020304" pitchFamily="18" charset="0"/>
              <a:cs typeface="Times New Roman" panose="02020603050405020304" pitchFamily="18" charset="0"/>
            </a:rPr>
            <a:t> parte, forma </a:t>
          </a:r>
          <a:r>
            <a:rPr lang="en-US" sz="1600" b="1" i="0" kern="1200" dirty="0" err="1" smtClean="0">
              <a:latin typeface="Times New Roman" panose="02020603050405020304" pitchFamily="18" charset="0"/>
              <a:cs typeface="Times New Roman" panose="02020603050405020304" pitchFamily="18" charset="0"/>
            </a:rPr>
            <a:t>finală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necesară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pentru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difuzare</a:t>
          </a:r>
          <a:r>
            <a:rPr lang="en-US" sz="1600" b="1" i="0" kern="1200" dirty="0" smtClean="0">
              <a:latin typeface="Times New Roman" panose="02020603050405020304" pitchFamily="18" charset="0"/>
              <a:cs typeface="Times New Roman" panose="02020603050405020304" pitchFamily="18" charset="0"/>
            </a:rPr>
            <a:t>.</a:t>
          </a:r>
          <a:endParaRPr lang="ru-RU" sz="1600" b="1"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b="1" i="0" kern="1200" dirty="0" smtClean="0">
              <a:latin typeface="Times New Roman" panose="02020603050405020304" pitchFamily="18" charset="0"/>
              <a:cs typeface="Times New Roman" panose="02020603050405020304" pitchFamily="18" charset="0"/>
            </a:rPr>
            <a:t>7) </a:t>
          </a:r>
          <a:r>
            <a:rPr lang="en-US" sz="1600" b="1" i="1" kern="1200" dirty="0" err="1" smtClean="0">
              <a:latin typeface="Times New Roman" panose="02020603050405020304" pitchFamily="18" charset="0"/>
              <a:cs typeface="Times New Roman" panose="02020603050405020304" pitchFamily="18" charset="0"/>
            </a:rPr>
            <a:t>Difuzor</a:t>
          </a:r>
          <a:r>
            <a:rPr lang="en-US" sz="1600" b="1" i="1" kern="1200" dirty="0" smtClean="0">
              <a:latin typeface="Times New Roman" panose="02020603050405020304" pitchFamily="18" charset="0"/>
              <a:cs typeface="Times New Roman" panose="02020603050405020304" pitchFamily="18" charset="0"/>
            </a:rPr>
            <a:t> de </a:t>
          </a:r>
          <a:r>
            <a:rPr lang="en-US" sz="1600" b="1" i="1" kern="1200" dirty="0" err="1" smtClean="0">
              <a:latin typeface="Times New Roman" panose="02020603050405020304" pitchFamily="18" charset="0"/>
              <a:cs typeface="Times New Roman" panose="02020603050405020304" pitchFamily="18" charset="0"/>
            </a:rPr>
            <a:t>publicitate</a:t>
          </a:r>
          <a:r>
            <a:rPr lang="en-US" sz="1600" b="1" i="1" kern="1200" dirty="0" smtClean="0">
              <a:latin typeface="Times New Roman" panose="02020603050405020304" pitchFamily="18" charset="0"/>
              <a:cs typeface="Times New Roman" panose="02020603050405020304" pitchFamily="18" charset="0"/>
            </a:rPr>
            <a:t> </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orice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persoană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inclusiv</a:t>
          </a:r>
          <a:r>
            <a:rPr lang="en-US" sz="1600" b="1" i="0" kern="1200" dirty="0" smtClean="0">
              <a:latin typeface="Times New Roman" panose="02020603050405020304" pitchFamily="18" charset="0"/>
              <a:cs typeface="Times New Roman" panose="02020603050405020304" pitchFamily="18" charset="0"/>
            </a:rPr>
            <a:t> mass-media, care </a:t>
          </a:r>
          <a:r>
            <a:rPr lang="en-US" sz="1600" b="1" i="0" kern="1200" dirty="0" err="1" smtClean="0">
              <a:latin typeface="Times New Roman" panose="02020603050405020304" pitchFamily="18" charset="0"/>
              <a:cs typeface="Times New Roman" panose="02020603050405020304" pitchFamily="18" charset="0"/>
            </a:rPr>
            <a:t>difuzează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publicitate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către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consumatorii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publicitate</a:t>
          </a:r>
          <a:r>
            <a:rPr lang="en-US" sz="1600" b="1" i="0" kern="1200" dirty="0" smtClean="0">
              <a:latin typeface="Times New Roman" panose="02020603050405020304" pitchFamily="18" charset="0"/>
              <a:cs typeface="Times New Roman" panose="02020603050405020304" pitchFamily="18" charset="0"/>
            </a:rPr>
            <a:t>.</a:t>
          </a:r>
          <a:endParaRPr lang="ru-RU" sz="1600" b="1"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b="1" i="0" kern="1200" dirty="0" smtClean="0">
              <a:latin typeface="Times New Roman" panose="02020603050405020304" pitchFamily="18" charset="0"/>
              <a:cs typeface="Times New Roman" panose="02020603050405020304" pitchFamily="18" charset="0"/>
            </a:rPr>
            <a:t>9) </a:t>
          </a:r>
          <a:r>
            <a:rPr lang="en-US" sz="1600" b="1" i="1" kern="1200" dirty="0" err="1" smtClean="0">
              <a:latin typeface="Times New Roman" panose="02020603050405020304" pitchFamily="18" charset="0"/>
              <a:cs typeface="Times New Roman" panose="02020603050405020304" pitchFamily="18" charset="0"/>
            </a:rPr>
            <a:t>Mesaj</a:t>
          </a:r>
          <a:r>
            <a:rPr lang="en-US" sz="1600" b="1" i="1" kern="1200" dirty="0" smtClean="0">
              <a:latin typeface="Times New Roman" panose="02020603050405020304" pitchFamily="18" charset="0"/>
              <a:cs typeface="Times New Roman" panose="02020603050405020304" pitchFamily="18" charset="0"/>
            </a:rPr>
            <a:t> de </a:t>
          </a:r>
          <a:r>
            <a:rPr lang="en-US" sz="1600" b="1" i="1" kern="1200" dirty="0" err="1" smtClean="0">
              <a:latin typeface="Times New Roman" panose="02020603050405020304" pitchFamily="18" charset="0"/>
              <a:cs typeface="Times New Roman" panose="02020603050405020304" pitchFamily="18" charset="0"/>
            </a:rPr>
            <a:t>interes</a:t>
          </a:r>
          <a:r>
            <a:rPr lang="en-US" sz="1600" b="1" i="1" kern="1200" dirty="0" smtClean="0">
              <a:latin typeface="Times New Roman" panose="02020603050405020304" pitchFamily="18" charset="0"/>
              <a:cs typeface="Times New Roman" panose="02020603050405020304" pitchFamily="18" charset="0"/>
            </a:rPr>
            <a:t> public </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publicitate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ce</a:t>
          </a:r>
          <a:r>
            <a:rPr lang="en-US" sz="1600" b="1" i="0" kern="1200" dirty="0" smtClean="0">
              <a:latin typeface="Times New Roman" panose="02020603050405020304" pitchFamily="18" charset="0"/>
              <a:cs typeface="Times New Roman" panose="02020603050405020304" pitchFamily="18" charset="0"/>
            </a:rPr>
            <a:t> are ca </a:t>
          </a:r>
          <a:r>
            <a:rPr lang="en-US" sz="1600" b="1" i="0" kern="1200" dirty="0" err="1" smtClean="0">
              <a:latin typeface="Times New Roman" panose="02020603050405020304" pitchFamily="18" charset="0"/>
              <a:cs typeface="Times New Roman" panose="02020603050405020304" pitchFamily="18" charset="0"/>
            </a:rPr>
            <a:t>obiect</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promovarea</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unor</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valori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idei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şi</a:t>
          </a:r>
          <a:r>
            <a:rPr lang="en-US" sz="1600" b="1" i="0" kern="1200" dirty="0" smtClean="0">
              <a:latin typeface="Times New Roman" panose="02020603050405020304" pitchFamily="18" charset="0"/>
              <a:cs typeface="Times New Roman" panose="02020603050405020304" pitchFamily="18" charset="0"/>
            </a:rPr>
            <a:t>/</a:t>
          </a:r>
          <a:r>
            <a:rPr lang="en-US" sz="1600" b="1" i="0" kern="1200" dirty="0" err="1" smtClean="0">
              <a:latin typeface="Times New Roman" panose="02020603050405020304" pitchFamily="18" charset="0"/>
              <a:cs typeface="Times New Roman" panose="02020603050405020304" pitchFamily="18" charset="0"/>
            </a:rPr>
            <a:t>sau</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scopuri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interes</a:t>
          </a:r>
          <a:r>
            <a:rPr lang="en-US" sz="1600" b="1" i="0" kern="1200" dirty="0" smtClean="0">
              <a:latin typeface="Times New Roman" panose="02020603050405020304" pitchFamily="18" charset="0"/>
              <a:cs typeface="Times New Roman" panose="02020603050405020304" pitchFamily="18" charset="0"/>
            </a:rPr>
            <a:t> public </a:t>
          </a:r>
          <a:r>
            <a:rPr lang="en-US" sz="1600" b="1" i="0" kern="1200" dirty="0" err="1" smtClean="0">
              <a:latin typeface="Times New Roman" panose="02020603050405020304" pitchFamily="18" charset="0"/>
              <a:cs typeface="Times New Roman" panose="02020603050405020304" pitchFamily="18" charset="0"/>
            </a:rPr>
            <a:t>ori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comunitar</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difuzată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în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vederea</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creşterii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gradului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conştientizare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schimbării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atitudinii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şi</a:t>
          </a:r>
          <a:r>
            <a:rPr lang="en-US" sz="1600" b="1" i="0" kern="1200" dirty="0" smtClean="0">
              <a:latin typeface="Times New Roman" panose="02020603050405020304" pitchFamily="18" charset="0"/>
              <a:cs typeface="Times New Roman" panose="02020603050405020304" pitchFamily="18" charset="0"/>
            </a:rPr>
            <a:t> a </a:t>
          </a:r>
          <a:r>
            <a:rPr lang="en-US" sz="1600" b="1" i="0" kern="1200" dirty="0" err="1" smtClean="0">
              <a:latin typeface="Times New Roman" panose="02020603050405020304" pitchFamily="18" charset="0"/>
              <a:cs typeface="Times New Roman" panose="02020603050405020304" pitchFamily="18" charset="0"/>
            </a:rPr>
            <a:t>comportamentului</a:t>
          </a:r>
          <a:r>
            <a:rPr lang="en-US" sz="1600" b="1" i="0" kern="1200" dirty="0" smtClean="0">
              <a:latin typeface="Times New Roman" panose="02020603050405020304" pitchFamily="18" charset="0"/>
              <a:cs typeface="Times New Roman" panose="02020603050405020304" pitchFamily="18" charset="0"/>
            </a:rPr>
            <a:t> social, </a:t>
          </a:r>
          <a:r>
            <a:rPr lang="en-US" sz="1600" b="1" i="0" kern="1200" dirty="0" err="1" smtClean="0">
              <a:latin typeface="Times New Roman" panose="02020603050405020304" pitchFamily="18" charset="0"/>
              <a:cs typeface="Times New Roman" panose="02020603050405020304" pitchFamily="18" charset="0"/>
            </a:rPr>
            <a:t>prevenirii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şi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contracarării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viciilor</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sociale</a:t>
          </a:r>
          <a:r>
            <a:rPr lang="en-US" sz="1600" b="1" i="0" kern="1200" dirty="0" smtClean="0">
              <a:latin typeface="Times New Roman" panose="02020603050405020304" pitchFamily="18" charset="0"/>
              <a:cs typeface="Times New Roman" panose="02020603050405020304" pitchFamily="18" charset="0"/>
            </a:rPr>
            <a:t>.</a:t>
          </a:r>
          <a:endParaRPr lang="ru-RU" sz="1400" b="1" i="1" kern="1200" dirty="0">
            <a:latin typeface="Times New Roman" panose="02020603050405020304" pitchFamily="18" charset="0"/>
            <a:cs typeface="Times New Roman" panose="02020603050405020304" pitchFamily="18" charset="0"/>
          </a:endParaRPr>
        </a:p>
      </dsp:txBody>
      <dsp:txXfrm>
        <a:off x="0" y="1571007"/>
        <a:ext cx="3888432" cy="3299115"/>
      </dsp:txXfrm>
    </dsp:sp>
    <dsp:sp modelId="{9F5AB5AF-A49A-46F4-AF5A-EF1B531C4C16}">
      <dsp:nvSpPr>
        <dsp:cNvPr id="0" name=""/>
        <dsp:cNvSpPr/>
      </dsp:nvSpPr>
      <dsp:spPr>
        <a:xfrm>
          <a:off x="0" y="4870122"/>
          <a:ext cx="3888432" cy="36656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069365"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Anexa la titlul VII al Codului fiscal</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Baza impozabilă</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Începînd</a:t>
          </a:r>
          <a:r>
            <a:rPr lang="ro-RO" sz="1600" b="1" i="0" u="sng" kern="1200" dirty="0" smtClean="0">
              <a:latin typeface="Times New Roman" panose="02020603050405020304" pitchFamily="18" charset="0"/>
              <a:cs typeface="Times New Roman" panose="02020603050405020304" pitchFamily="18" charset="0"/>
            </a:rPr>
            <a:t> cu 01.01.2024</a:t>
          </a:r>
          <a:endParaRPr lang="ru-RU" sz="1600" b="1" kern="1200" dirty="0">
            <a:latin typeface="Times New Roman" panose="02020603050405020304" pitchFamily="18" charset="0"/>
            <a:cs typeface="Times New Roman" panose="02020603050405020304" pitchFamily="18" charset="0"/>
          </a:endParaRPr>
        </a:p>
      </dsp:txBody>
      <dsp:txXfrm>
        <a:off x="0" y="0"/>
        <a:ext cx="4069365" cy="1708422"/>
      </dsp:txXfrm>
    </dsp:sp>
    <dsp:sp modelId="{5F8C2A23-7085-4B0E-B935-77A6DC372A92}">
      <dsp:nvSpPr>
        <dsp:cNvPr id="0" name=""/>
        <dsp:cNvSpPr/>
      </dsp:nvSpPr>
      <dsp:spPr>
        <a:xfrm>
          <a:off x="0" y="1708422"/>
          <a:ext cx="4069365"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o-RO" sz="1600" i="0" kern="1200" dirty="0" smtClean="0">
              <a:latin typeface="Times New Roman" panose="02020603050405020304" pitchFamily="18" charset="0"/>
              <a:cs typeface="Times New Roman" panose="02020603050405020304" pitchFamily="18" charset="0"/>
            </a:rPr>
            <a:t>Baza impozabilă constituie unitățile de comerț și/sau de prestări servicii care corespund tipologiei unităților comerciale stabilite conform nomenclatorului prevăzut în anexa nr. 5 </a:t>
          </a:r>
        </a:p>
      </dsp:txBody>
      <dsp:txXfrm>
        <a:off x="0" y="1708422"/>
        <a:ext cx="4069365" cy="3587686"/>
      </dsp:txXfrm>
    </dsp:sp>
    <dsp:sp modelId="{9F5AB5AF-A49A-46F4-AF5A-EF1B531C4C16}">
      <dsp:nvSpPr>
        <dsp:cNvPr id="0" name=""/>
        <dsp:cNvSpPr/>
      </dsp:nvSpPr>
      <dsp:spPr>
        <a:xfrm>
          <a:off x="0" y="5296109"/>
          <a:ext cx="4069365"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A678A-A4B2-4FAF-AFD2-F4E54506C17B}">
      <dsp:nvSpPr>
        <dsp:cNvPr id="0" name=""/>
        <dsp:cNvSpPr/>
      </dsp:nvSpPr>
      <dsp:spPr>
        <a:xfrm rot="10800000">
          <a:off x="898361" y="422"/>
          <a:ext cx="2896724" cy="7068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690" tIns="60960" rIns="113792" bIns="60960" numCol="1" spcCol="1270" anchor="ctr" anchorCtr="0">
          <a:noAutofit/>
        </a:bodyPr>
        <a:lstStyle/>
        <a:p>
          <a:pPr lvl="0" algn="ctr" defTabSz="711200">
            <a:lnSpc>
              <a:spcPct val="90000"/>
            </a:lnSpc>
            <a:spcBef>
              <a:spcPct val="0"/>
            </a:spcBef>
            <a:spcAft>
              <a:spcPct val="35000"/>
            </a:spcAft>
          </a:pPr>
          <a:r>
            <a:rPr lang="ro-RO" sz="1600" b="1" kern="1200" dirty="0"/>
            <a:t>taxa pentru apă</a:t>
          </a:r>
          <a:endParaRPr lang="ru-RU" sz="1600" b="1" kern="1200" dirty="0"/>
        </a:p>
      </dsp:txBody>
      <dsp:txXfrm rot="10800000">
        <a:off x="1075067" y="422"/>
        <a:ext cx="2720018" cy="706825"/>
      </dsp:txXfrm>
    </dsp:sp>
    <dsp:sp modelId="{328DD17E-1B3C-4C98-84F4-AC42C4A8B9DD}">
      <dsp:nvSpPr>
        <dsp:cNvPr id="0" name=""/>
        <dsp:cNvSpPr/>
      </dsp:nvSpPr>
      <dsp:spPr>
        <a:xfrm>
          <a:off x="560890" y="10706"/>
          <a:ext cx="674940" cy="6862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C76FC5-8F0F-473F-AD85-9C3805192260}">
      <dsp:nvSpPr>
        <dsp:cNvPr id="0" name=""/>
        <dsp:cNvSpPr/>
      </dsp:nvSpPr>
      <dsp:spPr>
        <a:xfrm rot="10800000">
          <a:off x="906332" y="918240"/>
          <a:ext cx="2896724" cy="7068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690" tIns="60960" rIns="113792" bIns="60960" numCol="1" spcCol="1270" anchor="ctr" anchorCtr="0">
          <a:noAutofit/>
        </a:bodyPr>
        <a:lstStyle/>
        <a:p>
          <a:pPr lvl="0" algn="ctr" defTabSz="711200">
            <a:lnSpc>
              <a:spcPct val="90000"/>
            </a:lnSpc>
            <a:spcBef>
              <a:spcPct val="0"/>
            </a:spcBef>
            <a:spcAft>
              <a:spcPct val="35000"/>
            </a:spcAft>
          </a:pPr>
          <a:r>
            <a:rPr lang="ro-RO" sz="1600" b="1" kern="1200" dirty="0"/>
            <a:t>taxa pentru extragerea mineralelor utile</a:t>
          </a:r>
          <a:endParaRPr lang="ru-RU" sz="1600" b="1" kern="1200" dirty="0"/>
        </a:p>
      </dsp:txBody>
      <dsp:txXfrm rot="10800000">
        <a:off x="1083038" y="918240"/>
        <a:ext cx="2720018" cy="706825"/>
      </dsp:txXfrm>
    </dsp:sp>
    <dsp:sp modelId="{4BC1216B-9F0A-42A6-9708-C69299120B2D}">
      <dsp:nvSpPr>
        <dsp:cNvPr id="0" name=""/>
        <dsp:cNvSpPr/>
      </dsp:nvSpPr>
      <dsp:spPr>
        <a:xfrm>
          <a:off x="552919" y="918240"/>
          <a:ext cx="706825" cy="70682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C7EB7F-714F-4079-ADBD-43BE4669791D}">
      <dsp:nvSpPr>
        <dsp:cNvPr id="0" name=""/>
        <dsp:cNvSpPr/>
      </dsp:nvSpPr>
      <dsp:spPr>
        <a:xfrm rot="10800000">
          <a:off x="885323" y="1836058"/>
          <a:ext cx="2924735" cy="9993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690" tIns="60960" rIns="113792" bIns="60960" numCol="1" spcCol="1270" anchor="ctr" anchorCtr="0">
          <a:noAutofit/>
        </a:bodyPr>
        <a:lstStyle/>
        <a:p>
          <a:pPr lvl="0" algn="ctr" defTabSz="711200">
            <a:lnSpc>
              <a:spcPct val="90000"/>
            </a:lnSpc>
            <a:spcBef>
              <a:spcPct val="0"/>
            </a:spcBef>
            <a:spcAft>
              <a:spcPct val="35000"/>
            </a:spcAft>
          </a:pPr>
          <a:r>
            <a:rPr lang="ro-RO" sz="1600" b="1" kern="1200" dirty="0"/>
            <a:t>taxa pentru folosirea subsolului</a:t>
          </a:r>
          <a:endParaRPr lang="ru-RU" sz="1600" b="1" kern="1200" dirty="0"/>
        </a:p>
      </dsp:txBody>
      <dsp:txXfrm rot="10800000">
        <a:off x="1135170" y="1836058"/>
        <a:ext cx="2674888" cy="999387"/>
      </dsp:txXfrm>
    </dsp:sp>
    <dsp:sp modelId="{7B2427AC-0AD9-48F6-8406-8968E6A9FB1E}">
      <dsp:nvSpPr>
        <dsp:cNvPr id="0" name=""/>
        <dsp:cNvSpPr/>
      </dsp:nvSpPr>
      <dsp:spPr>
        <a:xfrm>
          <a:off x="545916" y="1982339"/>
          <a:ext cx="706825" cy="70682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4010"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b="1" i="0" u="sng" kern="1200" dirty="0" smtClean="0">
              <a:latin typeface="Times New Roman" panose="02020603050405020304" pitchFamily="18" charset="0"/>
              <a:cs typeface="Times New Roman" panose="02020603050405020304" pitchFamily="18" charset="0"/>
            </a:rPr>
            <a:t>Anexa nr. 2</a:t>
          </a:r>
        </a:p>
        <a:p>
          <a:pPr lvl="0" algn="ctr" defTabSz="622300">
            <a:lnSpc>
              <a:spcPct val="90000"/>
            </a:lnSpc>
            <a:spcBef>
              <a:spcPct val="0"/>
            </a:spcBef>
            <a:spcAft>
              <a:spcPct val="35000"/>
            </a:spcAft>
          </a:pPr>
          <a:r>
            <a:rPr lang="ro-RO" sz="1400" b="1" i="0" u="sng" kern="1200" dirty="0" smtClean="0">
              <a:latin typeface="Times New Roman" panose="02020603050405020304" pitchFamily="18" charset="0"/>
              <a:cs typeface="Times New Roman" panose="02020603050405020304" pitchFamily="18" charset="0"/>
            </a:rPr>
            <a:t>Cotele taxelor pentru extragerea mineralelor utile</a:t>
          </a:r>
        </a:p>
        <a:p>
          <a:pPr lvl="0" algn="ctr" defTabSz="622300">
            <a:lnSpc>
              <a:spcPct val="90000"/>
            </a:lnSpc>
            <a:spcBef>
              <a:spcPct val="0"/>
            </a:spcBef>
            <a:spcAft>
              <a:spcPct val="35000"/>
            </a:spcAft>
          </a:pPr>
          <a:r>
            <a:rPr lang="ro-RO" sz="1400" b="1" i="0" kern="1200" dirty="0" err="1" smtClean="0">
              <a:latin typeface="Times New Roman" panose="02020603050405020304" pitchFamily="18" charset="0"/>
              <a:cs typeface="Times New Roman" panose="02020603050405020304" pitchFamily="18" charset="0"/>
            </a:rPr>
            <a:t>Pînă</a:t>
          </a:r>
          <a:r>
            <a:rPr lang="ro-RO" sz="1400" b="1" i="0" kern="1200" dirty="0" smtClean="0">
              <a:latin typeface="Times New Roman" panose="02020603050405020304" pitchFamily="18" charset="0"/>
              <a:cs typeface="Times New Roman" panose="02020603050405020304" pitchFamily="18" charset="0"/>
            </a:rPr>
            <a:t> la 01.01.2024</a:t>
          </a:r>
          <a:endParaRPr lang="ru-RU" sz="1400" b="1" i="0" kern="1200" dirty="0">
            <a:latin typeface="Times New Roman" panose="02020603050405020304" pitchFamily="18" charset="0"/>
            <a:cs typeface="Times New Roman" panose="02020603050405020304" pitchFamily="18" charset="0"/>
          </a:endParaRPr>
        </a:p>
      </dsp:txBody>
      <dsp:txXfrm>
        <a:off x="0" y="0"/>
        <a:ext cx="4104010" cy="1708422"/>
      </dsp:txXfrm>
    </dsp:sp>
    <dsp:sp modelId="{5F8C2A23-7085-4B0E-B935-77A6DC372A92}">
      <dsp:nvSpPr>
        <dsp:cNvPr id="0" name=""/>
        <dsp:cNvSpPr/>
      </dsp:nvSpPr>
      <dsp:spPr>
        <a:xfrm>
          <a:off x="0" y="1708422"/>
          <a:ext cx="4104010"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lang="en-US" sz="2800" kern="1200" dirty="0" smtClean="0">
            <a:latin typeface="Times New Roman" panose="02020603050405020304" pitchFamily="18" charset="0"/>
            <a:cs typeface="Times New Roman" panose="02020603050405020304" pitchFamily="18" charset="0"/>
          </a:endParaRPr>
        </a:p>
      </dsp:txBody>
      <dsp:txXfrm>
        <a:off x="0" y="1708422"/>
        <a:ext cx="4104010" cy="3587686"/>
      </dsp:txXfrm>
    </dsp:sp>
    <dsp:sp modelId="{9F5AB5AF-A49A-46F4-AF5A-EF1B531C4C16}">
      <dsp:nvSpPr>
        <dsp:cNvPr id="0" name=""/>
        <dsp:cNvSpPr/>
      </dsp:nvSpPr>
      <dsp:spPr>
        <a:xfrm>
          <a:off x="0" y="5296109"/>
          <a:ext cx="4104010"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9279"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b="1" i="0" u="sng" kern="1200" dirty="0" smtClean="0">
              <a:latin typeface="Times New Roman" panose="02020603050405020304" pitchFamily="18" charset="0"/>
              <a:cs typeface="Times New Roman" panose="02020603050405020304" pitchFamily="18" charset="0"/>
            </a:rPr>
            <a:t>Anexa nr. 2</a:t>
          </a:r>
        </a:p>
        <a:p>
          <a:pPr lvl="0" algn="ctr" defTabSz="622300">
            <a:lnSpc>
              <a:spcPct val="90000"/>
            </a:lnSpc>
            <a:spcBef>
              <a:spcPct val="0"/>
            </a:spcBef>
            <a:spcAft>
              <a:spcPct val="35000"/>
            </a:spcAft>
          </a:pPr>
          <a:r>
            <a:rPr lang="ro-RO" sz="1400" b="1" i="0" u="sng" kern="1200" dirty="0" smtClean="0">
              <a:latin typeface="Times New Roman" panose="02020603050405020304" pitchFamily="18" charset="0"/>
              <a:cs typeface="Times New Roman" panose="02020603050405020304" pitchFamily="18" charset="0"/>
            </a:rPr>
            <a:t>Cotele taxelor pentru extragerea mineralelor utile</a:t>
          </a:r>
        </a:p>
        <a:p>
          <a:pPr lvl="0" algn="ctr" defTabSz="622300">
            <a:lnSpc>
              <a:spcPct val="90000"/>
            </a:lnSpc>
            <a:spcBef>
              <a:spcPct val="0"/>
            </a:spcBef>
            <a:spcAft>
              <a:spcPct val="35000"/>
            </a:spcAft>
          </a:pPr>
          <a:r>
            <a:rPr lang="ro-RO" sz="1400" b="1" i="0" kern="1200" dirty="0" err="1" smtClean="0">
              <a:latin typeface="Times New Roman" panose="02020603050405020304" pitchFamily="18" charset="0"/>
              <a:cs typeface="Times New Roman" panose="02020603050405020304" pitchFamily="18" charset="0"/>
            </a:rPr>
            <a:t>Începînd</a:t>
          </a:r>
          <a:r>
            <a:rPr lang="ro-RO" sz="1400" b="1" i="0" kern="1200" dirty="0" smtClean="0">
              <a:latin typeface="Times New Roman" panose="02020603050405020304" pitchFamily="18" charset="0"/>
              <a:cs typeface="Times New Roman" panose="02020603050405020304" pitchFamily="18" charset="0"/>
            </a:rPr>
            <a:t> cu 01.01.2024</a:t>
          </a:r>
          <a:endParaRPr lang="ru-RU" sz="1400" b="1" i="0" kern="1200" dirty="0">
            <a:latin typeface="Times New Roman" panose="02020603050405020304" pitchFamily="18" charset="0"/>
            <a:cs typeface="Times New Roman" panose="02020603050405020304" pitchFamily="18" charset="0"/>
          </a:endParaRPr>
        </a:p>
      </dsp:txBody>
      <dsp:txXfrm>
        <a:off x="0" y="0"/>
        <a:ext cx="4109279" cy="1708422"/>
      </dsp:txXfrm>
    </dsp:sp>
    <dsp:sp modelId="{5F8C2A23-7085-4B0E-B935-77A6DC372A92}">
      <dsp:nvSpPr>
        <dsp:cNvPr id="0" name=""/>
        <dsp:cNvSpPr/>
      </dsp:nvSpPr>
      <dsp:spPr>
        <a:xfrm>
          <a:off x="0" y="1708422"/>
          <a:ext cx="4109279"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endParaRPr lang="ru-RU" sz="1800" b="0" i="1" kern="1200" dirty="0">
            <a:latin typeface="Times New Roman" panose="02020603050405020304" pitchFamily="18" charset="0"/>
            <a:cs typeface="Times New Roman" panose="02020603050405020304" pitchFamily="18" charset="0"/>
          </a:endParaRPr>
        </a:p>
      </dsp:txBody>
      <dsp:txXfrm>
        <a:off x="0" y="1708422"/>
        <a:ext cx="4109279" cy="3587686"/>
      </dsp:txXfrm>
    </dsp:sp>
    <dsp:sp modelId="{9F5AB5AF-A49A-46F4-AF5A-EF1B531C4C16}">
      <dsp:nvSpPr>
        <dsp:cNvPr id="0" name=""/>
        <dsp:cNvSpPr/>
      </dsp:nvSpPr>
      <dsp:spPr>
        <a:xfrm>
          <a:off x="0" y="5296109"/>
          <a:ext cx="4109279"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4010"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b="1" i="0" u="sng" kern="1200" dirty="0" smtClean="0">
              <a:latin typeface="Times New Roman" panose="02020603050405020304" pitchFamily="18" charset="0"/>
              <a:cs typeface="Times New Roman" panose="02020603050405020304" pitchFamily="18" charset="0"/>
            </a:rPr>
            <a:t>Articolul 301</a:t>
          </a:r>
          <a:r>
            <a:rPr lang="en-US" sz="1400" b="1" i="0" u="sng" kern="1200" dirty="0" smtClean="0">
              <a:latin typeface="Times New Roman" panose="02020603050405020304" pitchFamily="18" charset="0"/>
              <a:cs typeface="Times New Roman" panose="02020603050405020304" pitchFamily="18" charset="0"/>
            </a:rPr>
            <a:t>.</a:t>
          </a:r>
          <a:endParaRPr lang="ro-RO" sz="1400" b="1" i="0" u="sng" kern="1200" dirty="0" smtClean="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ro-RO" sz="1400" b="1" i="0" u="sng" kern="1200" dirty="0" smtClean="0">
              <a:latin typeface="Times New Roman" panose="02020603050405020304" pitchFamily="18" charset="0"/>
              <a:cs typeface="Times New Roman" panose="02020603050405020304" pitchFamily="18" charset="0"/>
            </a:rPr>
            <a:t>Termenele de achitare și prezentare a dărilor de seamă</a:t>
          </a:r>
        </a:p>
        <a:p>
          <a:pPr lvl="0" algn="ctr" defTabSz="622300">
            <a:lnSpc>
              <a:spcPct val="90000"/>
            </a:lnSpc>
            <a:spcBef>
              <a:spcPct val="0"/>
            </a:spcBef>
            <a:spcAft>
              <a:spcPct val="35000"/>
            </a:spcAft>
          </a:pPr>
          <a:r>
            <a:rPr lang="ro-RO" sz="1400" b="1" i="0" kern="1200" dirty="0" err="1" smtClean="0">
              <a:latin typeface="Times New Roman" panose="02020603050405020304" pitchFamily="18" charset="0"/>
              <a:cs typeface="Times New Roman" panose="02020603050405020304" pitchFamily="18" charset="0"/>
            </a:rPr>
            <a:t>Pînă</a:t>
          </a:r>
          <a:r>
            <a:rPr lang="ro-RO" sz="1400" b="1" i="0" kern="1200" dirty="0" smtClean="0">
              <a:latin typeface="Times New Roman" panose="02020603050405020304" pitchFamily="18" charset="0"/>
              <a:cs typeface="Times New Roman" panose="02020603050405020304" pitchFamily="18" charset="0"/>
            </a:rPr>
            <a:t> la 01.01.2024</a:t>
          </a:r>
          <a:endParaRPr lang="ru-RU" sz="1400" b="1" i="0" kern="1200" dirty="0">
            <a:latin typeface="Times New Roman" panose="02020603050405020304" pitchFamily="18" charset="0"/>
            <a:cs typeface="Times New Roman" panose="02020603050405020304" pitchFamily="18" charset="0"/>
          </a:endParaRPr>
        </a:p>
      </dsp:txBody>
      <dsp:txXfrm>
        <a:off x="0" y="0"/>
        <a:ext cx="4104010" cy="1708422"/>
      </dsp:txXfrm>
    </dsp:sp>
    <dsp:sp modelId="{5F8C2A23-7085-4B0E-B935-77A6DC372A92}">
      <dsp:nvSpPr>
        <dsp:cNvPr id="0" name=""/>
        <dsp:cNvSpPr/>
      </dsp:nvSpPr>
      <dsp:spPr>
        <a:xfrm>
          <a:off x="0" y="1708422"/>
          <a:ext cx="4104010"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i="0" kern="1200" dirty="0" smtClean="0">
              <a:latin typeface="Times New Roman" panose="02020603050405020304" pitchFamily="18" charset="0"/>
              <a:cs typeface="Times New Roman" panose="02020603050405020304" pitchFamily="18" charset="0"/>
            </a:rPr>
            <a:t>(1) </a:t>
          </a:r>
          <a:r>
            <a:rPr lang="en-US" sz="1400" i="0" kern="1200" dirty="0" err="1" smtClean="0">
              <a:latin typeface="Times New Roman" panose="02020603050405020304" pitchFamily="18" charset="0"/>
              <a:cs typeface="Times New Roman" panose="02020603050405020304" pitchFamily="18" charset="0"/>
            </a:rPr>
            <a:t>Plătitorii</a:t>
          </a:r>
          <a:r>
            <a:rPr lang="en-US" sz="1400" i="0" kern="1200" dirty="0" smtClean="0">
              <a:latin typeface="Times New Roman" panose="02020603050405020304" pitchFamily="18" charset="0"/>
              <a:cs typeface="Times New Roman" panose="02020603050405020304" pitchFamily="18" charset="0"/>
            </a:rPr>
            <a:t> de </a:t>
          </a:r>
          <a:r>
            <a:rPr lang="en-US" sz="1400" i="0" kern="1200" dirty="0" err="1" smtClean="0">
              <a:latin typeface="Times New Roman" panose="02020603050405020304" pitchFamily="18" charset="0"/>
              <a:cs typeface="Times New Roman" panose="02020603050405020304" pitchFamily="18" charset="0"/>
            </a:rPr>
            <a:t>taxe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pentru</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resursele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naturale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prezintă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Serviciului</a:t>
          </a:r>
          <a:r>
            <a:rPr lang="en-US" sz="1400" i="0" kern="1200" dirty="0" smtClean="0">
              <a:latin typeface="Times New Roman" panose="02020603050405020304" pitchFamily="18" charset="0"/>
              <a:cs typeface="Times New Roman" panose="02020603050405020304" pitchFamily="18" charset="0"/>
            </a:rPr>
            <a:t> Fiscal de Stat </a:t>
          </a:r>
          <a:r>
            <a:rPr lang="en-US" sz="1400" i="0" kern="1200" dirty="0" err="1" smtClean="0">
              <a:latin typeface="Times New Roman" panose="02020603050405020304" pitchFamily="18" charset="0"/>
              <a:cs typeface="Times New Roman" panose="02020603050405020304" pitchFamily="18" charset="0"/>
            </a:rPr>
            <a:t>darea</a:t>
          </a:r>
          <a:r>
            <a:rPr lang="en-US" sz="1400" i="0" kern="1200" dirty="0" smtClean="0">
              <a:latin typeface="Times New Roman" panose="02020603050405020304" pitchFamily="18" charset="0"/>
              <a:cs typeface="Times New Roman" panose="02020603050405020304" pitchFamily="18" charset="0"/>
            </a:rPr>
            <a:t> de </a:t>
          </a:r>
          <a:r>
            <a:rPr lang="en-US" sz="1400" i="0" kern="1200" dirty="0" err="1" smtClean="0">
              <a:latin typeface="Times New Roman" panose="02020603050405020304" pitchFamily="18" charset="0"/>
              <a:cs typeface="Times New Roman" panose="02020603050405020304" pitchFamily="18" charset="0"/>
            </a:rPr>
            <a:t>seamă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respectivă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şi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achită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până</a:t>
          </a:r>
          <a:r>
            <a:rPr lang="en-US" sz="1400" i="0" kern="1200" dirty="0" smtClean="0">
              <a:latin typeface="Times New Roman" panose="02020603050405020304" pitchFamily="18" charset="0"/>
              <a:cs typeface="Times New Roman" panose="02020603050405020304" pitchFamily="18" charset="0"/>
            </a:rPr>
            <a:t> la data de 25 a </a:t>
          </a:r>
          <a:r>
            <a:rPr lang="en-US" sz="1400" i="0" kern="1200" dirty="0" err="1" smtClean="0">
              <a:latin typeface="Times New Roman" panose="02020603050405020304" pitchFamily="18" charset="0"/>
              <a:cs typeface="Times New Roman" panose="02020603050405020304" pitchFamily="18" charset="0"/>
            </a:rPr>
            <a:t>lunii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următoare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trimestrului</a:t>
          </a:r>
          <a:r>
            <a:rPr lang="en-US" sz="1400" i="0" kern="1200" dirty="0" smtClean="0">
              <a:latin typeface="Times New Roman" panose="02020603050405020304" pitchFamily="18" charset="0"/>
              <a:cs typeface="Times New Roman" panose="02020603050405020304" pitchFamily="18" charset="0"/>
            </a:rPr>
            <a:t> de </a:t>
          </a:r>
          <a:r>
            <a:rPr lang="en-US" sz="1400" i="0" kern="1200" dirty="0" err="1" smtClean="0">
              <a:latin typeface="Times New Roman" panose="02020603050405020304" pitchFamily="18" charset="0"/>
              <a:cs typeface="Times New Roman" panose="02020603050405020304" pitchFamily="18" charset="0"/>
            </a:rPr>
            <a:t>gestiune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taxele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după</a:t>
          </a:r>
          <a:r>
            <a:rPr lang="en-US" sz="1400" i="0" kern="1200" dirty="0" smtClean="0">
              <a:latin typeface="Times New Roman" panose="02020603050405020304" pitchFamily="18" charset="0"/>
              <a:cs typeface="Times New Roman" panose="02020603050405020304" pitchFamily="18" charset="0"/>
            </a:rPr>
            <a:t> cum </a:t>
          </a:r>
          <a:r>
            <a:rPr lang="en-US" sz="1400" i="0" kern="1200" dirty="0" err="1" smtClean="0">
              <a:latin typeface="Times New Roman" panose="02020603050405020304" pitchFamily="18" charset="0"/>
              <a:cs typeface="Times New Roman" panose="02020603050405020304" pitchFamily="18" charset="0"/>
            </a:rPr>
            <a:t>urmează</a:t>
          </a:r>
          <a:r>
            <a:rPr lang="en-US" sz="1400" i="0" kern="1200" dirty="0" smtClean="0">
              <a:latin typeface="Times New Roman" panose="02020603050405020304" pitchFamily="18" charset="0"/>
              <a:cs typeface="Times New Roman" panose="02020603050405020304" pitchFamily="18" charset="0"/>
            </a:rPr>
            <a:t>:</a:t>
          </a:r>
          <a:endParaRPr lang="ru-RU" sz="1400" i="0" kern="1200" dirty="0" smtClean="0">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r>
            <a:rPr lang="en-US" sz="1400" i="0" kern="1200" dirty="0" smtClean="0">
              <a:latin typeface="Times New Roman" panose="02020603050405020304" pitchFamily="18" charset="0"/>
              <a:cs typeface="Times New Roman" panose="02020603050405020304" pitchFamily="18" charset="0"/>
            </a:rPr>
            <a:t>a) taxa </a:t>
          </a:r>
          <a:r>
            <a:rPr lang="en-US" sz="1400" i="0" kern="1200" dirty="0" err="1" smtClean="0">
              <a:latin typeface="Times New Roman" panose="02020603050405020304" pitchFamily="18" charset="0"/>
              <a:cs typeface="Times New Roman" panose="02020603050405020304" pitchFamily="18" charset="0"/>
            </a:rPr>
            <a:t>pentru</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apă</a:t>
          </a:r>
          <a:r>
            <a:rPr lang="en-US" sz="1400" i="0" kern="1200" dirty="0" smtClean="0">
              <a:latin typeface="Times New Roman" panose="02020603050405020304" pitchFamily="18" charset="0"/>
              <a:cs typeface="Times New Roman" panose="02020603050405020304" pitchFamily="18" charset="0"/>
            </a:rPr>
            <a:t> – la </a:t>
          </a:r>
          <a:r>
            <a:rPr lang="en-US" sz="1400" i="0" kern="1200" dirty="0" err="1" smtClean="0">
              <a:latin typeface="Times New Roman" panose="02020603050405020304" pitchFamily="18" charset="0"/>
              <a:cs typeface="Times New Roman" panose="02020603050405020304" pitchFamily="18" charset="0"/>
            </a:rPr>
            <a:t>bugetul</a:t>
          </a:r>
          <a:r>
            <a:rPr lang="en-US" sz="1400" i="0" kern="1200" dirty="0" smtClean="0">
              <a:latin typeface="Times New Roman" panose="02020603050405020304" pitchFamily="18" charset="0"/>
              <a:cs typeface="Times New Roman" panose="02020603050405020304" pitchFamily="18" charset="0"/>
            </a:rPr>
            <a:t> local de </a:t>
          </a:r>
          <a:r>
            <a:rPr lang="en-US" sz="1400" i="0" kern="1200" dirty="0" err="1" smtClean="0">
              <a:latin typeface="Times New Roman" panose="02020603050405020304" pitchFamily="18" charset="0"/>
              <a:cs typeface="Times New Roman" panose="02020603050405020304" pitchFamily="18" charset="0"/>
            </a:rPr>
            <a:t>nivelul</a:t>
          </a:r>
          <a:r>
            <a:rPr lang="en-US" sz="1400" i="0" kern="1200" dirty="0" smtClean="0">
              <a:latin typeface="Times New Roman" panose="02020603050405020304" pitchFamily="18" charset="0"/>
              <a:cs typeface="Times New Roman" panose="02020603050405020304" pitchFamily="18" charset="0"/>
            </a:rPr>
            <a:t> al </a:t>
          </a:r>
          <a:r>
            <a:rPr lang="en-US" sz="1400" i="0" kern="1200" dirty="0" err="1" smtClean="0">
              <a:latin typeface="Times New Roman" panose="02020603050405020304" pitchFamily="18" charset="0"/>
              <a:cs typeface="Times New Roman" panose="02020603050405020304" pitchFamily="18" charset="0"/>
            </a:rPr>
            <a:t>doilea</a:t>
          </a:r>
          <a:r>
            <a:rPr lang="en-US" sz="1400" i="0" kern="1200" dirty="0" smtClean="0">
              <a:latin typeface="Times New Roman" panose="02020603050405020304" pitchFamily="18" charset="0"/>
              <a:cs typeface="Times New Roman" panose="02020603050405020304" pitchFamily="18" charset="0"/>
            </a:rPr>
            <a:t>;</a:t>
          </a:r>
          <a:endParaRPr lang="ru-RU" sz="1400" i="0" kern="1200" dirty="0" smtClean="0">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r>
            <a:rPr lang="en-US" sz="1400" i="0" kern="1200" dirty="0" smtClean="0">
              <a:latin typeface="Times New Roman" panose="02020603050405020304" pitchFamily="18" charset="0"/>
              <a:cs typeface="Times New Roman" panose="02020603050405020304" pitchFamily="18" charset="0"/>
            </a:rPr>
            <a:t>b) taxa </a:t>
          </a:r>
          <a:r>
            <a:rPr lang="en-US" sz="1400" i="0" kern="1200" dirty="0" err="1" smtClean="0">
              <a:latin typeface="Times New Roman" panose="02020603050405020304" pitchFamily="18" charset="0"/>
              <a:cs typeface="Times New Roman" panose="02020603050405020304" pitchFamily="18" charset="0"/>
            </a:rPr>
            <a:t>pentru</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extragerea</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mineralelor</a:t>
          </a:r>
          <a:r>
            <a:rPr lang="en-US" sz="1400" i="0" kern="1200" dirty="0" smtClean="0">
              <a:latin typeface="Times New Roman" panose="02020603050405020304" pitchFamily="18" charset="0"/>
              <a:cs typeface="Times New Roman" panose="02020603050405020304" pitchFamily="18" charset="0"/>
            </a:rPr>
            <a:t> utile – 50% din </a:t>
          </a:r>
          <a:r>
            <a:rPr lang="en-US" sz="1400" i="0" kern="1200" dirty="0" err="1" smtClean="0">
              <a:latin typeface="Times New Roman" panose="02020603050405020304" pitchFamily="18" charset="0"/>
              <a:cs typeface="Times New Roman" panose="02020603050405020304" pitchFamily="18" charset="0"/>
            </a:rPr>
            <a:t>cuantumul</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taxei</a:t>
          </a:r>
          <a:r>
            <a:rPr lang="en-US" sz="1400" i="0" kern="1200" dirty="0" smtClean="0">
              <a:latin typeface="Times New Roman" panose="02020603050405020304" pitchFamily="18" charset="0"/>
              <a:cs typeface="Times New Roman" panose="02020603050405020304" pitchFamily="18" charset="0"/>
            </a:rPr>
            <a:t> se </a:t>
          </a:r>
          <a:r>
            <a:rPr lang="en-US" sz="1400" i="0" kern="1200" dirty="0" err="1" smtClean="0">
              <a:latin typeface="Times New Roman" panose="02020603050405020304" pitchFamily="18" charset="0"/>
              <a:cs typeface="Times New Roman" panose="02020603050405020304" pitchFamily="18" charset="0"/>
            </a:rPr>
            <a:t>varsă</a:t>
          </a:r>
          <a:r>
            <a:rPr lang="en-US" sz="1400" i="0" kern="1200" dirty="0" smtClean="0">
              <a:latin typeface="Times New Roman" panose="02020603050405020304" pitchFamily="18" charset="0"/>
              <a:cs typeface="Times New Roman" panose="02020603050405020304" pitchFamily="18" charset="0"/>
            </a:rPr>
            <a:t> la </a:t>
          </a:r>
          <a:r>
            <a:rPr lang="en-US" sz="1400" i="0" kern="1200" dirty="0" err="1" smtClean="0">
              <a:latin typeface="Times New Roman" panose="02020603050405020304" pitchFamily="18" charset="0"/>
              <a:cs typeface="Times New Roman" panose="02020603050405020304" pitchFamily="18" charset="0"/>
            </a:rPr>
            <a:t>bugetul</a:t>
          </a:r>
          <a:r>
            <a:rPr lang="en-US" sz="1400" i="0" kern="1200" dirty="0" smtClean="0">
              <a:latin typeface="Times New Roman" panose="02020603050405020304" pitchFamily="18" charset="0"/>
              <a:cs typeface="Times New Roman" panose="02020603050405020304" pitchFamily="18" charset="0"/>
            </a:rPr>
            <a:t> local de </a:t>
          </a:r>
          <a:r>
            <a:rPr lang="en-US" sz="1400" i="0" kern="1200" dirty="0" err="1" smtClean="0">
              <a:latin typeface="Times New Roman" panose="02020603050405020304" pitchFamily="18" charset="0"/>
              <a:cs typeface="Times New Roman" panose="02020603050405020304" pitchFamily="18" charset="0"/>
            </a:rPr>
            <a:t>nivelul</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întâi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şi</a:t>
          </a:r>
          <a:r>
            <a:rPr lang="en-US" sz="1400" i="0" kern="1200" dirty="0" smtClean="0">
              <a:latin typeface="Times New Roman" panose="02020603050405020304" pitchFamily="18" charset="0"/>
              <a:cs typeface="Times New Roman" panose="02020603050405020304" pitchFamily="18" charset="0"/>
            </a:rPr>
            <a:t> 50% din </a:t>
          </a:r>
          <a:r>
            <a:rPr lang="en-US" sz="1400" i="0" kern="1200" dirty="0" err="1" smtClean="0">
              <a:latin typeface="Times New Roman" panose="02020603050405020304" pitchFamily="18" charset="0"/>
              <a:cs typeface="Times New Roman" panose="02020603050405020304" pitchFamily="18" charset="0"/>
            </a:rPr>
            <a:t>cuantumul</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taxei</a:t>
          </a:r>
          <a:r>
            <a:rPr lang="en-US" sz="1400" i="0" kern="1200" dirty="0" smtClean="0">
              <a:latin typeface="Times New Roman" panose="02020603050405020304" pitchFamily="18" charset="0"/>
              <a:cs typeface="Times New Roman" panose="02020603050405020304" pitchFamily="18" charset="0"/>
            </a:rPr>
            <a:t> se </a:t>
          </a:r>
          <a:r>
            <a:rPr lang="en-US" sz="1400" i="0" kern="1200" dirty="0" err="1" smtClean="0">
              <a:latin typeface="Times New Roman" panose="02020603050405020304" pitchFamily="18" charset="0"/>
              <a:cs typeface="Times New Roman" panose="02020603050405020304" pitchFamily="18" charset="0"/>
            </a:rPr>
            <a:t>varsă</a:t>
          </a:r>
          <a:r>
            <a:rPr lang="en-US" sz="1400" i="0" kern="1200" dirty="0" smtClean="0">
              <a:latin typeface="Times New Roman" panose="02020603050405020304" pitchFamily="18" charset="0"/>
              <a:cs typeface="Times New Roman" panose="02020603050405020304" pitchFamily="18" charset="0"/>
            </a:rPr>
            <a:t> la </a:t>
          </a:r>
          <a:r>
            <a:rPr lang="en-US" sz="1400" i="0" kern="1200" dirty="0" err="1" smtClean="0">
              <a:latin typeface="Times New Roman" panose="02020603050405020304" pitchFamily="18" charset="0"/>
              <a:cs typeface="Times New Roman" panose="02020603050405020304" pitchFamily="18" charset="0"/>
            </a:rPr>
            <a:t>bugetul</a:t>
          </a:r>
          <a:r>
            <a:rPr lang="en-US" sz="1400" i="0" kern="1200" dirty="0" smtClean="0">
              <a:latin typeface="Times New Roman" panose="02020603050405020304" pitchFamily="18" charset="0"/>
              <a:cs typeface="Times New Roman" panose="02020603050405020304" pitchFamily="18" charset="0"/>
            </a:rPr>
            <a:t> local de </a:t>
          </a:r>
          <a:r>
            <a:rPr lang="en-US" sz="1400" i="0" kern="1200" dirty="0" err="1" smtClean="0">
              <a:latin typeface="Times New Roman" panose="02020603050405020304" pitchFamily="18" charset="0"/>
              <a:cs typeface="Times New Roman" panose="02020603050405020304" pitchFamily="18" charset="0"/>
            </a:rPr>
            <a:t>nivelul</a:t>
          </a:r>
          <a:r>
            <a:rPr lang="en-US" sz="1400" i="0" kern="1200" dirty="0" smtClean="0">
              <a:latin typeface="Times New Roman" panose="02020603050405020304" pitchFamily="18" charset="0"/>
              <a:cs typeface="Times New Roman" panose="02020603050405020304" pitchFamily="18" charset="0"/>
            </a:rPr>
            <a:t> al </a:t>
          </a:r>
          <a:r>
            <a:rPr lang="en-US" sz="1400" i="0" kern="1200" dirty="0" err="1" smtClean="0">
              <a:latin typeface="Times New Roman" panose="02020603050405020304" pitchFamily="18" charset="0"/>
              <a:cs typeface="Times New Roman" panose="02020603050405020304" pitchFamily="18" charset="0"/>
            </a:rPr>
            <a:t>doilea</a:t>
          </a:r>
          <a:r>
            <a:rPr lang="en-US" sz="1400" i="0" kern="1200" dirty="0" smtClean="0">
              <a:latin typeface="Times New Roman" panose="02020603050405020304" pitchFamily="18" charset="0"/>
              <a:cs typeface="Times New Roman" panose="02020603050405020304" pitchFamily="18" charset="0"/>
            </a:rPr>
            <a:t>;</a:t>
          </a:r>
          <a:endParaRPr lang="ru-RU" sz="1400" i="0" kern="1200" dirty="0" smtClean="0">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r>
            <a:rPr lang="en-US" sz="1400" i="0" kern="1200" dirty="0" smtClean="0">
              <a:latin typeface="Times New Roman" panose="02020603050405020304" pitchFamily="18" charset="0"/>
              <a:cs typeface="Times New Roman" panose="02020603050405020304" pitchFamily="18" charset="0"/>
            </a:rPr>
            <a:t>c) taxa </a:t>
          </a:r>
          <a:r>
            <a:rPr lang="en-US" sz="1400" i="0" kern="1200" dirty="0" err="1" smtClean="0">
              <a:latin typeface="Times New Roman" panose="02020603050405020304" pitchFamily="18" charset="0"/>
              <a:cs typeface="Times New Roman" panose="02020603050405020304" pitchFamily="18" charset="0"/>
            </a:rPr>
            <a:t>pentru</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folosirea</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subsolului</a:t>
          </a:r>
          <a:r>
            <a:rPr lang="en-US" sz="1400" i="0" kern="1200" dirty="0" smtClean="0">
              <a:latin typeface="Times New Roman" panose="02020603050405020304" pitchFamily="18" charset="0"/>
              <a:cs typeface="Times New Roman" panose="02020603050405020304" pitchFamily="18" charset="0"/>
            </a:rPr>
            <a:t> – la </a:t>
          </a:r>
          <a:r>
            <a:rPr lang="en-US" sz="1400" i="0" kern="1200" dirty="0" err="1" smtClean="0">
              <a:latin typeface="Times New Roman" panose="02020603050405020304" pitchFamily="18" charset="0"/>
              <a:cs typeface="Times New Roman" panose="02020603050405020304" pitchFamily="18" charset="0"/>
            </a:rPr>
            <a:t>bugetul</a:t>
          </a:r>
          <a:r>
            <a:rPr lang="en-US" sz="1400" i="0" kern="1200" dirty="0" smtClean="0">
              <a:latin typeface="Times New Roman" panose="02020603050405020304" pitchFamily="18" charset="0"/>
              <a:cs typeface="Times New Roman" panose="02020603050405020304" pitchFamily="18" charset="0"/>
            </a:rPr>
            <a:t> local de </a:t>
          </a:r>
          <a:r>
            <a:rPr lang="en-US" sz="1400" i="0" kern="1200" dirty="0" err="1" smtClean="0">
              <a:latin typeface="Times New Roman" panose="02020603050405020304" pitchFamily="18" charset="0"/>
              <a:cs typeface="Times New Roman" panose="02020603050405020304" pitchFamily="18" charset="0"/>
            </a:rPr>
            <a:t>nivelul</a:t>
          </a:r>
          <a:r>
            <a:rPr lang="en-US" sz="1400" i="0" kern="1200" dirty="0" smtClean="0">
              <a:latin typeface="Times New Roman" panose="02020603050405020304" pitchFamily="18" charset="0"/>
              <a:cs typeface="Times New Roman" panose="02020603050405020304" pitchFamily="18" charset="0"/>
            </a:rPr>
            <a:t> al </a:t>
          </a:r>
          <a:r>
            <a:rPr lang="en-US" sz="1400" i="0" kern="1200" dirty="0" err="1" smtClean="0">
              <a:latin typeface="Times New Roman" panose="02020603050405020304" pitchFamily="18" charset="0"/>
              <a:cs typeface="Times New Roman" panose="02020603050405020304" pitchFamily="18" charset="0"/>
            </a:rPr>
            <a:t>doilea</a:t>
          </a:r>
          <a:r>
            <a:rPr lang="en-US" sz="1400" i="0" kern="1200" dirty="0" smtClean="0">
              <a:latin typeface="Times New Roman" panose="02020603050405020304" pitchFamily="18" charset="0"/>
              <a:cs typeface="Times New Roman" panose="02020603050405020304" pitchFamily="18" charset="0"/>
            </a:rPr>
            <a:t>.</a:t>
          </a:r>
          <a:endParaRPr lang="en-US" sz="1400" kern="1200" dirty="0" smtClean="0">
            <a:latin typeface="Times New Roman" panose="02020603050405020304" pitchFamily="18" charset="0"/>
            <a:cs typeface="Times New Roman" panose="02020603050405020304" pitchFamily="18" charset="0"/>
          </a:endParaRPr>
        </a:p>
      </dsp:txBody>
      <dsp:txXfrm>
        <a:off x="0" y="1708422"/>
        <a:ext cx="4104010" cy="3587686"/>
      </dsp:txXfrm>
    </dsp:sp>
    <dsp:sp modelId="{9F5AB5AF-A49A-46F4-AF5A-EF1B531C4C16}">
      <dsp:nvSpPr>
        <dsp:cNvPr id="0" name=""/>
        <dsp:cNvSpPr/>
      </dsp:nvSpPr>
      <dsp:spPr>
        <a:xfrm>
          <a:off x="0" y="5296109"/>
          <a:ext cx="4104010"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9279"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b="1" i="0" u="sng" kern="1200" dirty="0" smtClean="0">
              <a:latin typeface="Times New Roman" panose="02020603050405020304" pitchFamily="18" charset="0"/>
              <a:cs typeface="Times New Roman" panose="02020603050405020304" pitchFamily="18" charset="0"/>
            </a:rPr>
            <a:t>Articolul 301</a:t>
          </a:r>
          <a:r>
            <a:rPr lang="en-US" sz="1400" b="1" i="0" u="sng" kern="1200" dirty="0" smtClean="0">
              <a:latin typeface="Times New Roman" panose="02020603050405020304" pitchFamily="18" charset="0"/>
              <a:cs typeface="Times New Roman" panose="02020603050405020304" pitchFamily="18" charset="0"/>
            </a:rPr>
            <a:t>.</a:t>
          </a:r>
          <a:endParaRPr lang="ro-RO" sz="1400" b="1" i="0" u="sng" kern="1200" dirty="0" smtClean="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ro-RO" sz="1400" b="1" i="0" u="sng" kern="1200" dirty="0" smtClean="0">
              <a:latin typeface="Times New Roman" panose="02020603050405020304" pitchFamily="18" charset="0"/>
              <a:cs typeface="Times New Roman" panose="02020603050405020304" pitchFamily="18" charset="0"/>
            </a:rPr>
            <a:t>Termenele de achitare și prezentare a dărilor de seamă</a:t>
          </a:r>
        </a:p>
        <a:p>
          <a:pPr lvl="0" algn="ctr" defTabSz="622300">
            <a:lnSpc>
              <a:spcPct val="90000"/>
            </a:lnSpc>
            <a:spcBef>
              <a:spcPct val="0"/>
            </a:spcBef>
            <a:spcAft>
              <a:spcPct val="35000"/>
            </a:spcAft>
          </a:pPr>
          <a:r>
            <a:rPr lang="ro-RO" sz="1400" b="1" i="0" kern="1200" dirty="0" err="1" smtClean="0">
              <a:latin typeface="Times New Roman" panose="02020603050405020304" pitchFamily="18" charset="0"/>
              <a:cs typeface="Times New Roman" panose="02020603050405020304" pitchFamily="18" charset="0"/>
            </a:rPr>
            <a:t>Începînd</a:t>
          </a:r>
          <a:r>
            <a:rPr lang="ro-RO" sz="1400" b="1" i="0" kern="1200" dirty="0" smtClean="0">
              <a:latin typeface="Times New Roman" panose="02020603050405020304" pitchFamily="18" charset="0"/>
              <a:cs typeface="Times New Roman" panose="02020603050405020304" pitchFamily="18" charset="0"/>
            </a:rPr>
            <a:t> cu 01.01.2024</a:t>
          </a:r>
          <a:endParaRPr lang="ru-RU" sz="1400" b="1" i="0" kern="1200" dirty="0">
            <a:latin typeface="Times New Roman" panose="02020603050405020304" pitchFamily="18" charset="0"/>
            <a:cs typeface="Times New Roman" panose="02020603050405020304" pitchFamily="18" charset="0"/>
          </a:endParaRPr>
        </a:p>
      </dsp:txBody>
      <dsp:txXfrm>
        <a:off x="0" y="0"/>
        <a:ext cx="4109279" cy="1708422"/>
      </dsp:txXfrm>
    </dsp:sp>
    <dsp:sp modelId="{5F8C2A23-7085-4B0E-B935-77A6DC372A92}">
      <dsp:nvSpPr>
        <dsp:cNvPr id="0" name=""/>
        <dsp:cNvSpPr/>
      </dsp:nvSpPr>
      <dsp:spPr>
        <a:xfrm>
          <a:off x="0" y="1708422"/>
          <a:ext cx="4109279"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i="0" kern="1200" dirty="0" smtClean="0">
              <a:latin typeface="Times New Roman" panose="02020603050405020304" pitchFamily="18" charset="0"/>
              <a:cs typeface="Times New Roman" panose="02020603050405020304" pitchFamily="18" charset="0"/>
            </a:rPr>
            <a:t>(1) </a:t>
          </a:r>
          <a:r>
            <a:rPr lang="en-US" sz="1400" b="1" i="0" kern="1200" dirty="0" err="1" smtClean="0">
              <a:latin typeface="Times New Roman" panose="02020603050405020304" pitchFamily="18" charset="0"/>
              <a:cs typeface="Times New Roman" panose="02020603050405020304" pitchFamily="18" charset="0"/>
            </a:rPr>
            <a:t>Plătitorii</a:t>
          </a:r>
          <a:r>
            <a:rPr lang="en-US" sz="1400" b="1" i="0" kern="1200" dirty="0" smtClean="0">
              <a:latin typeface="Times New Roman" panose="02020603050405020304" pitchFamily="18" charset="0"/>
              <a:cs typeface="Times New Roman" panose="02020603050405020304" pitchFamily="18" charset="0"/>
            </a:rPr>
            <a:t> de </a:t>
          </a:r>
          <a:r>
            <a:rPr lang="en-US" sz="1400" b="1" i="0" kern="1200" dirty="0" err="1" smtClean="0">
              <a:latin typeface="Times New Roman" panose="02020603050405020304" pitchFamily="18" charset="0"/>
              <a:cs typeface="Times New Roman" panose="02020603050405020304" pitchFamily="18" charset="0"/>
            </a:rPr>
            <a:t>taxe</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pentru</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resursele</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naturale</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prezintă</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Serviciului</a:t>
          </a:r>
          <a:r>
            <a:rPr lang="en-US" sz="1400" b="1" i="0" kern="1200" dirty="0" smtClean="0">
              <a:latin typeface="Times New Roman" panose="02020603050405020304" pitchFamily="18" charset="0"/>
              <a:cs typeface="Times New Roman" panose="02020603050405020304" pitchFamily="18" charset="0"/>
            </a:rPr>
            <a:t> Fiscal de Stat </a:t>
          </a:r>
          <a:r>
            <a:rPr lang="en-US" sz="1400" b="1" i="0" kern="1200" dirty="0" err="1" smtClean="0">
              <a:latin typeface="Times New Roman" panose="02020603050405020304" pitchFamily="18" charset="0"/>
              <a:cs typeface="Times New Roman" panose="02020603050405020304" pitchFamily="18" charset="0"/>
            </a:rPr>
            <a:t>darea</a:t>
          </a:r>
          <a:r>
            <a:rPr lang="en-US" sz="1400" b="1" i="0" kern="1200" dirty="0" smtClean="0">
              <a:latin typeface="Times New Roman" panose="02020603050405020304" pitchFamily="18" charset="0"/>
              <a:cs typeface="Times New Roman" panose="02020603050405020304" pitchFamily="18" charset="0"/>
            </a:rPr>
            <a:t> de </a:t>
          </a:r>
          <a:r>
            <a:rPr lang="en-US" sz="1400" b="1" i="0" kern="1200" dirty="0" err="1" smtClean="0">
              <a:latin typeface="Times New Roman" panose="02020603050405020304" pitchFamily="18" charset="0"/>
              <a:cs typeface="Times New Roman" panose="02020603050405020304" pitchFamily="18" charset="0"/>
            </a:rPr>
            <a:t>seamă</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respectivă</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şi</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achită</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până</a:t>
          </a:r>
          <a:r>
            <a:rPr lang="en-US" sz="1400" b="1" i="0" kern="1200" dirty="0" smtClean="0">
              <a:latin typeface="Times New Roman" panose="02020603050405020304" pitchFamily="18" charset="0"/>
              <a:cs typeface="Times New Roman" panose="02020603050405020304" pitchFamily="18" charset="0"/>
            </a:rPr>
            <a:t> la data de 25 a </a:t>
          </a:r>
          <a:r>
            <a:rPr lang="en-US" sz="1400" b="1" i="0" kern="1200" dirty="0" err="1" smtClean="0">
              <a:latin typeface="Times New Roman" panose="02020603050405020304" pitchFamily="18" charset="0"/>
              <a:cs typeface="Times New Roman" panose="02020603050405020304" pitchFamily="18" charset="0"/>
            </a:rPr>
            <a:t>lunii</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următoare</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trimestrului</a:t>
          </a:r>
          <a:r>
            <a:rPr lang="en-US" sz="1400" b="1" i="0" kern="1200" dirty="0" smtClean="0">
              <a:latin typeface="Times New Roman" panose="02020603050405020304" pitchFamily="18" charset="0"/>
              <a:cs typeface="Times New Roman" panose="02020603050405020304" pitchFamily="18" charset="0"/>
            </a:rPr>
            <a:t> de </a:t>
          </a:r>
          <a:r>
            <a:rPr lang="en-US" sz="1400" b="1" i="0" kern="1200" dirty="0" err="1" smtClean="0">
              <a:latin typeface="Times New Roman" panose="02020603050405020304" pitchFamily="18" charset="0"/>
              <a:cs typeface="Times New Roman" panose="02020603050405020304" pitchFamily="18" charset="0"/>
            </a:rPr>
            <a:t>gestiune</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taxele</a:t>
          </a:r>
          <a:r>
            <a:rPr lang="en-US" sz="1400" b="1" i="0" kern="1200" dirty="0" smtClean="0">
              <a:latin typeface="Times New Roman" panose="02020603050405020304" pitchFamily="18" charset="0"/>
              <a:cs typeface="Times New Roman" panose="02020603050405020304" pitchFamily="18" charset="0"/>
            </a:rPr>
            <a:t> </a:t>
          </a:r>
          <a:r>
            <a:rPr lang="en-US" sz="1400" b="1" i="0" kern="1200" dirty="0" err="1" smtClean="0">
              <a:latin typeface="Times New Roman" panose="02020603050405020304" pitchFamily="18" charset="0"/>
              <a:cs typeface="Times New Roman" panose="02020603050405020304" pitchFamily="18" charset="0"/>
            </a:rPr>
            <a:t>după</a:t>
          </a:r>
          <a:r>
            <a:rPr lang="en-US" sz="1400" b="1" i="0" kern="1200" dirty="0" smtClean="0">
              <a:latin typeface="Times New Roman" panose="02020603050405020304" pitchFamily="18" charset="0"/>
              <a:cs typeface="Times New Roman" panose="02020603050405020304" pitchFamily="18" charset="0"/>
            </a:rPr>
            <a:t> cum </a:t>
          </a:r>
          <a:r>
            <a:rPr lang="en-US" sz="1400" b="1" i="0" kern="1200" dirty="0" err="1" smtClean="0">
              <a:latin typeface="Times New Roman" panose="02020603050405020304" pitchFamily="18" charset="0"/>
              <a:cs typeface="Times New Roman" panose="02020603050405020304" pitchFamily="18" charset="0"/>
            </a:rPr>
            <a:t>urmează</a:t>
          </a:r>
          <a:r>
            <a:rPr lang="en-US" sz="1400" b="1" i="0" kern="1200" dirty="0" smtClean="0">
              <a:latin typeface="Times New Roman" panose="02020603050405020304" pitchFamily="18" charset="0"/>
              <a:cs typeface="Times New Roman" panose="02020603050405020304" pitchFamily="18" charset="0"/>
            </a:rPr>
            <a:t>:</a:t>
          </a:r>
          <a:endParaRPr lang="ru-RU" sz="1400" b="1" i="0" kern="1200" dirty="0" smtClean="0">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r>
            <a:rPr lang="ro-MD" sz="1400" b="1" i="0" kern="1200" noProof="0" dirty="0" smtClean="0">
              <a:latin typeface="Times New Roman" panose="02020603050405020304" pitchFamily="18" charset="0"/>
              <a:cs typeface="Times New Roman" panose="02020603050405020304" pitchFamily="18" charset="0"/>
            </a:rPr>
            <a:t>a) 50% din cuantumul taxei se varsă la bugetul local de nivelul întâi;</a:t>
          </a:r>
        </a:p>
        <a:p>
          <a:pPr lvl="0" algn="just" defTabSz="622300" rtl="0">
            <a:lnSpc>
              <a:spcPct val="90000"/>
            </a:lnSpc>
            <a:spcBef>
              <a:spcPct val="0"/>
            </a:spcBef>
            <a:spcAft>
              <a:spcPct val="35000"/>
            </a:spcAft>
          </a:pPr>
          <a:r>
            <a:rPr lang="ro-MD" sz="1400" b="1" i="0" kern="1200" noProof="0" dirty="0" smtClean="0">
              <a:latin typeface="Times New Roman" panose="02020603050405020304" pitchFamily="18" charset="0"/>
              <a:cs typeface="Times New Roman" panose="02020603050405020304" pitchFamily="18" charset="0"/>
            </a:rPr>
            <a:t>b) 50% din cuantumul taxei se varsă la bugetul de stat.</a:t>
          </a:r>
          <a:endParaRPr lang="ru-RU" sz="1400" b="1" i="1" kern="1200" dirty="0">
            <a:latin typeface="Times New Roman" panose="02020603050405020304" pitchFamily="18" charset="0"/>
            <a:cs typeface="Times New Roman" panose="02020603050405020304" pitchFamily="18" charset="0"/>
          </a:endParaRPr>
        </a:p>
      </dsp:txBody>
      <dsp:txXfrm>
        <a:off x="0" y="1708422"/>
        <a:ext cx="4109279" cy="3587686"/>
      </dsp:txXfrm>
    </dsp:sp>
    <dsp:sp modelId="{9F5AB5AF-A49A-46F4-AF5A-EF1B531C4C16}">
      <dsp:nvSpPr>
        <dsp:cNvPr id="0" name=""/>
        <dsp:cNvSpPr/>
      </dsp:nvSpPr>
      <dsp:spPr>
        <a:xfrm>
          <a:off x="0" y="5296109"/>
          <a:ext cx="4109279"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6E6BD-49EF-47A0-BC57-ED7F7C73E614}">
      <dsp:nvSpPr>
        <dsp:cNvPr id="0" name=""/>
        <dsp:cNvSpPr/>
      </dsp:nvSpPr>
      <dsp:spPr>
        <a:xfrm rot="10800000">
          <a:off x="1635693" y="2324"/>
          <a:ext cx="5984747" cy="513028"/>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232" tIns="38100" rIns="71120" bIns="38100" numCol="1" spcCol="1270" anchor="ctr" anchorCtr="0">
          <a:noAutofit/>
        </a:bodyPr>
        <a:lstStyle/>
        <a:p>
          <a:pPr lvl="0" algn="ctr" defTabSz="444500">
            <a:lnSpc>
              <a:spcPct val="90000"/>
            </a:lnSpc>
            <a:spcBef>
              <a:spcPct val="0"/>
            </a:spcBef>
            <a:spcAft>
              <a:spcPct val="35000"/>
            </a:spcAft>
            <a:buNone/>
          </a:pPr>
          <a:r>
            <a:rPr lang="ro-RO" sz="1000" b="1" kern="1200" dirty="0">
              <a:solidFill>
                <a:sysClr val="window" lastClr="FFFFFF"/>
              </a:solidFill>
              <a:latin typeface="Calibri" panose="020F0502020204030204"/>
              <a:ea typeface="+mn-ea"/>
              <a:cs typeface="+mn-cs"/>
            </a:rPr>
            <a:t>taxa pentru folosirea drumurilor de către autovehiculele înmatriculate în Republica Moldova</a:t>
          </a:r>
          <a:endParaRPr lang="ru-RU" sz="1000" b="1" kern="1200" dirty="0">
            <a:solidFill>
              <a:sysClr val="window" lastClr="FFFFFF"/>
            </a:solidFill>
            <a:latin typeface="Calibri" panose="020F0502020204030204"/>
            <a:ea typeface="+mn-ea"/>
            <a:cs typeface="+mn-cs"/>
          </a:endParaRPr>
        </a:p>
      </dsp:txBody>
      <dsp:txXfrm rot="10800000">
        <a:off x="1763950" y="2324"/>
        <a:ext cx="5856490" cy="513028"/>
      </dsp:txXfrm>
    </dsp:sp>
    <dsp:sp modelId="{8B344A10-E7BA-44E7-B1D3-4259DCC00104}">
      <dsp:nvSpPr>
        <dsp:cNvPr id="0" name=""/>
        <dsp:cNvSpPr/>
      </dsp:nvSpPr>
      <dsp:spPr>
        <a:xfrm>
          <a:off x="1379179" y="2324"/>
          <a:ext cx="513028" cy="51302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2000" r="-4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D9E0FAE-FF71-495D-910A-EE5E8E1ED126}">
      <dsp:nvSpPr>
        <dsp:cNvPr id="0" name=""/>
        <dsp:cNvSpPr/>
      </dsp:nvSpPr>
      <dsp:spPr>
        <a:xfrm rot="10800000">
          <a:off x="1635693" y="668496"/>
          <a:ext cx="5984747" cy="513028"/>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232" tIns="38100" rIns="71120" bIns="38100" numCol="1" spcCol="1270" anchor="ctr" anchorCtr="0">
          <a:noAutofit/>
        </a:bodyPr>
        <a:lstStyle/>
        <a:p>
          <a:pPr lvl="0" algn="ctr" defTabSz="444500">
            <a:lnSpc>
              <a:spcPct val="90000"/>
            </a:lnSpc>
            <a:spcBef>
              <a:spcPct val="0"/>
            </a:spcBef>
            <a:spcAft>
              <a:spcPct val="35000"/>
            </a:spcAft>
            <a:buNone/>
          </a:pPr>
          <a:r>
            <a:rPr lang="ro-RO" sz="1000" b="1" kern="1200" dirty="0">
              <a:solidFill>
                <a:sysClr val="window" lastClr="FFFFFF"/>
              </a:solidFill>
              <a:latin typeface="Calibri" panose="020F0502020204030204"/>
              <a:ea typeface="+mn-ea"/>
              <a:cs typeface="+mn-cs"/>
            </a:rPr>
            <a:t>taxa pentru folosirea drumurilor Republicii Moldova de către autovehiculele neînmatriculate în Republica Moldova (vinieta)</a:t>
          </a:r>
          <a:endParaRPr lang="ru-RU" sz="1000" b="1" kern="1200" dirty="0">
            <a:solidFill>
              <a:sysClr val="window" lastClr="FFFFFF"/>
            </a:solidFill>
            <a:latin typeface="Calibri" panose="020F0502020204030204"/>
            <a:ea typeface="+mn-ea"/>
            <a:cs typeface="+mn-cs"/>
          </a:endParaRPr>
        </a:p>
      </dsp:txBody>
      <dsp:txXfrm rot="10800000">
        <a:off x="1763950" y="668496"/>
        <a:ext cx="5856490" cy="513028"/>
      </dsp:txXfrm>
    </dsp:sp>
    <dsp:sp modelId="{241E8092-53CC-4613-A98B-1118D2494AC5}">
      <dsp:nvSpPr>
        <dsp:cNvPr id="0" name=""/>
        <dsp:cNvSpPr/>
      </dsp:nvSpPr>
      <dsp:spPr>
        <a:xfrm>
          <a:off x="1379179" y="668496"/>
          <a:ext cx="513028" cy="5130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C30236A-3C16-4BFE-B0B6-79D243A996FE}">
      <dsp:nvSpPr>
        <dsp:cNvPr id="0" name=""/>
        <dsp:cNvSpPr/>
      </dsp:nvSpPr>
      <dsp:spPr>
        <a:xfrm rot="10800000">
          <a:off x="1635693" y="1334668"/>
          <a:ext cx="5984747" cy="513028"/>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232" tIns="38100" rIns="71120" bIns="38100" numCol="1" spcCol="1270" anchor="ctr" anchorCtr="0">
          <a:noAutofit/>
        </a:bodyPr>
        <a:lstStyle/>
        <a:p>
          <a:pPr lvl="0" algn="ctr" defTabSz="444500">
            <a:lnSpc>
              <a:spcPct val="90000"/>
            </a:lnSpc>
            <a:spcBef>
              <a:spcPct val="0"/>
            </a:spcBef>
            <a:spcAft>
              <a:spcPct val="35000"/>
            </a:spcAft>
            <a:buNone/>
          </a:pPr>
          <a:r>
            <a:rPr lang="ro-RO" sz="1000" b="1" kern="1200" dirty="0">
              <a:solidFill>
                <a:sysClr val="window" lastClr="FFFFFF"/>
              </a:solidFill>
              <a:latin typeface="Calibri" panose="020F0502020204030204"/>
              <a:ea typeface="+mn-ea"/>
              <a:cs typeface="+mn-cs"/>
            </a:rPr>
            <a:t>taxa pentru folosirea drumurilor de către autovehicule a căror masă totală, sarcină masică pe axă sau ale căror dimensiuni depăşesc limitele admise</a:t>
          </a:r>
          <a:endParaRPr lang="ru-RU" sz="1000" b="1" kern="1200" dirty="0">
            <a:solidFill>
              <a:sysClr val="window" lastClr="FFFFFF"/>
            </a:solidFill>
            <a:latin typeface="Calibri" panose="020F0502020204030204"/>
            <a:ea typeface="+mn-ea"/>
            <a:cs typeface="+mn-cs"/>
          </a:endParaRPr>
        </a:p>
      </dsp:txBody>
      <dsp:txXfrm rot="10800000">
        <a:off x="1763950" y="1334668"/>
        <a:ext cx="5856490" cy="513028"/>
      </dsp:txXfrm>
    </dsp:sp>
    <dsp:sp modelId="{309C6AA4-5030-41C0-94EA-90B9D25DCB0C}">
      <dsp:nvSpPr>
        <dsp:cNvPr id="0" name=""/>
        <dsp:cNvSpPr/>
      </dsp:nvSpPr>
      <dsp:spPr>
        <a:xfrm>
          <a:off x="1379179" y="1334668"/>
          <a:ext cx="513028" cy="51302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2B5C230-5A02-4D20-ABEE-BE280252A4CC}">
      <dsp:nvSpPr>
        <dsp:cNvPr id="0" name=""/>
        <dsp:cNvSpPr/>
      </dsp:nvSpPr>
      <dsp:spPr>
        <a:xfrm rot="10800000">
          <a:off x="1635693" y="2000840"/>
          <a:ext cx="5984747" cy="513028"/>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232" tIns="38100" rIns="71120" bIns="38100" numCol="1" spcCol="1270" anchor="ctr" anchorCtr="0">
          <a:noAutofit/>
        </a:bodyPr>
        <a:lstStyle/>
        <a:p>
          <a:pPr lvl="0" algn="ctr" defTabSz="444500">
            <a:lnSpc>
              <a:spcPct val="90000"/>
            </a:lnSpc>
            <a:spcBef>
              <a:spcPct val="0"/>
            </a:spcBef>
            <a:spcAft>
              <a:spcPct val="35000"/>
            </a:spcAft>
            <a:buNone/>
          </a:pPr>
          <a:r>
            <a:rPr lang="ro-RO" sz="1000" b="1" kern="1200" dirty="0">
              <a:solidFill>
                <a:sysClr val="window" lastClr="FFFFFF"/>
              </a:solidFill>
              <a:latin typeface="Calibri" panose="020F0502020204030204"/>
              <a:ea typeface="+mn-ea"/>
              <a:cs typeface="+mn-cs"/>
            </a:rPr>
            <a:t>taxa pentru folosirea zonei drumului public şi/sau zonele de protecţie a acestuia din afara perimetrului localităţilor pentru efectuarea lucrărilor de construcţie şi montaj</a:t>
          </a:r>
          <a:endParaRPr lang="ru-RU" sz="1000" b="1" kern="1200" dirty="0">
            <a:solidFill>
              <a:sysClr val="window" lastClr="FFFFFF"/>
            </a:solidFill>
            <a:latin typeface="Calibri" panose="020F0502020204030204"/>
            <a:ea typeface="+mn-ea"/>
            <a:cs typeface="+mn-cs"/>
          </a:endParaRPr>
        </a:p>
      </dsp:txBody>
      <dsp:txXfrm rot="10800000">
        <a:off x="1763950" y="2000840"/>
        <a:ext cx="5856490" cy="513028"/>
      </dsp:txXfrm>
    </dsp:sp>
    <dsp:sp modelId="{D524BBFC-8DA3-41C1-A902-FF5B89F00B30}">
      <dsp:nvSpPr>
        <dsp:cNvPr id="0" name=""/>
        <dsp:cNvSpPr/>
      </dsp:nvSpPr>
      <dsp:spPr>
        <a:xfrm>
          <a:off x="1379179" y="2000840"/>
          <a:ext cx="513028" cy="51302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7519A609-C219-4C7A-B1E3-6BCB5CE1E298}">
      <dsp:nvSpPr>
        <dsp:cNvPr id="0" name=""/>
        <dsp:cNvSpPr/>
      </dsp:nvSpPr>
      <dsp:spPr>
        <a:xfrm rot="10800000">
          <a:off x="1635693" y="2667012"/>
          <a:ext cx="5984747" cy="513028"/>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232" tIns="38100" rIns="71120" bIns="38100" numCol="1" spcCol="1270" anchor="ctr" anchorCtr="0">
          <a:noAutofit/>
        </a:bodyPr>
        <a:lstStyle/>
        <a:p>
          <a:pPr lvl="0" algn="ctr" defTabSz="444500">
            <a:lnSpc>
              <a:spcPct val="90000"/>
            </a:lnSpc>
            <a:spcBef>
              <a:spcPct val="0"/>
            </a:spcBef>
            <a:spcAft>
              <a:spcPct val="35000"/>
            </a:spcAft>
            <a:buNone/>
          </a:pPr>
          <a:r>
            <a:rPr lang="ro-RO" sz="1000" b="1" kern="1200" dirty="0">
              <a:solidFill>
                <a:sysClr val="window" lastClr="FFFFFF"/>
              </a:solidFill>
              <a:latin typeface="Calibri" panose="020F0502020204030204"/>
              <a:ea typeface="+mn-ea"/>
              <a:cs typeface="+mn-cs"/>
            </a:rPr>
            <a:t>taxa pentru folosirea zonei drumului public şi/sau zonele de protecţie a acestuia din afara perimetrului localităţilor pentru amplasarea publicităţii exterioare</a:t>
          </a:r>
          <a:endParaRPr lang="ru-RU" sz="1000" b="1" kern="1200" dirty="0">
            <a:solidFill>
              <a:sysClr val="window" lastClr="FFFFFF"/>
            </a:solidFill>
            <a:latin typeface="Calibri" panose="020F0502020204030204"/>
            <a:ea typeface="+mn-ea"/>
            <a:cs typeface="+mn-cs"/>
          </a:endParaRPr>
        </a:p>
      </dsp:txBody>
      <dsp:txXfrm rot="10800000">
        <a:off x="1763950" y="2667012"/>
        <a:ext cx="5856490" cy="513028"/>
      </dsp:txXfrm>
    </dsp:sp>
    <dsp:sp modelId="{AFD9F095-35E6-42D3-937C-7AED0FF9C095}">
      <dsp:nvSpPr>
        <dsp:cNvPr id="0" name=""/>
        <dsp:cNvSpPr/>
      </dsp:nvSpPr>
      <dsp:spPr>
        <a:xfrm>
          <a:off x="1379179" y="2667012"/>
          <a:ext cx="513028" cy="51302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999A8A1-0635-47D2-9CC1-F732D61CED0C}">
      <dsp:nvSpPr>
        <dsp:cNvPr id="0" name=""/>
        <dsp:cNvSpPr/>
      </dsp:nvSpPr>
      <dsp:spPr>
        <a:xfrm rot="10800000">
          <a:off x="1635693" y="3333184"/>
          <a:ext cx="5984747" cy="513028"/>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232" tIns="38100" rIns="71120" bIns="38100" numCol="1" spcCol="1270" anchor="ctr" anchorCtr="0">
          <a:noAutofit/>
        </a:bodyPr>
        <a:lstStyle/>
        <a:p>
          <a:pPr lvl="0" algn="ctr" defTabSz="444500">
            <a:lnSpc>
              <a:spcPct val="90000"/>
            </a:lnSpc>
            <a:spcBef>
              <a:spcPct val="0"/>
            </a:spcBef>
            <a:spcAft>
              <a:spcPct val="35000"/>
            </a:spcAft>
            <a:buNone/>
          </a:pPr>
          <a:r>
            <a:rPr lang="ro-RO" sz="1000" b="1" kern="1200" dirty="0">
              <a:solidFill>
                <a:sysClr val="window" lastClr="FFFFFF"/>
              </a:solidFill>
              <a:latin typeface="Calibri" panose="020F0502020204030204"/>
              <a:ea typeface="+mn-ea"/>
              <a:cs typeface="+mn-cs"/>
            </a:rPr>
            <a:t>taxa pentru folosirea zonei drumului public şi/sau zonele de protecţie a acestuia din afara perimetrului localităţilor pentru amplasarea obiectivelor de prestare a serviciilor </a:t>
          </a:r>
          <a:r>
            <a:rPr lang="ro-RO" sz="1000" b="1" kern="1200" dirty="0" smtClean="0">
              <a:solidFill>
                <a:sysClr val="window" lastClr="FFFFFF"/>
              </a:solidFill>
              <a:latin typeface="Calibri" panose="020F0502020204030204"/>
              <a:ea typeface="+mn-ea"/>
              <a:cs typeface="+mn-cs"/>
            </a:rPr>
            <a:t>rutiere </a:t>
          </a:r>
          <a:r>
            <a:rPr lang="ro-RO" sz="1000" b="1" kern="1200" dirty="0" smtClean="0">
              <a:solidFill>
                <a:schemeClr val="bg1"/>
              </a:solidFill>
              <a:latin typeface="Calibri" panose="020F0502020204030204"/>
              <a:ea typeface="+mn-ea"/>
              <a:cs typeface="+mn-cs"/>
            </a:rPr>
            <a:t>și a obiectivelor comercial-economice</a:t>
          </a:r>
          <a:endParaRPr lang="ru-RU" sz="1000" b="1" kern="1200" dirty="0">
            <a:solidFill>
              <a:schemeClr val="bg1"/>
            </a:solidFill>
            <a:latin typeface="Calibri" panose="020F0502020204030204"/>
            <a:ea typeface="+mn-ea"/>
            <a:cs typeface="+mn-cs"/>
          </a:endParaRPr>
        </a:p>
      </dsp:txBody>
      <dsp:txXfrm rot="10800000">
        <a:off x="1763950" y="3333184"/>
        <a:ext cx="5856490" cy="513028"/>
      </dsp:txXfrm>
    </dsp:sp>
    <dsp:sp modelId="{C1CC15E1-E39B-4F26-8BAF-23927E9671B8}">
      <dsp:nvSpPr>
        <dsp:cNvPr id="0" name=""/>
        <dsp:cNvSpPr/>
      </dsp:nvSpPr>
      <dsp:spPr>
        <a:xfrm>
          <a:off x="1379179" y="3333184"/>
          <a:ext cx="513028" cy="513028"/>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962F4F5-F5ED-4C97-810A-7C631158E2FF}">
      <dsp:nvSpPr>
        <dsp:cNvPr id="0" name=""/>
        <dsp:cNvSpPr/>
      </dsp:nvSpPr>
      <dsp:spPr>
        <a:xfrm rot="10800000">
          <a:off x="1635693" y="3999356"/>
          <a:ext cx="5984747" cy="513028"/>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232" tIns="38100" rIns="71120" bIns="38100" numCol="1" spcCol="1270" anchor="ctr" anchorCtr="0">
          <a:noAutofit/>
        </a:bodyPr>
        <a:lstStyle/>
        <a:p>
          <a:pPr lvl="0" algn="ctr" defTabSz="444500">
            <a:lnSpc>
              <a:spcPct val="90000"/>
            </a:lnSpc>
            <a:spcBef>
              <a:spcPct val="0"/>
            </a:spcBef>
            <a:spcAft>
              <a:spcPct val="35000"/>
            </a:spcAft>
            <a:buNone/>
          </a:pPr>
          <a:r>
            <a:rPr lang="ro-RO" sz="1000" b="1" kern="1200" dirty="0">
              <a:solidFill>
                <a:sysClr val="window" lastClr="FFFFFF"/>
              </a:solidFill>
              <a:latin typeface="Calibri" panose="020F0502020204030204"/>
              <a:ea typeface="+mn-ea"/>
              <a:cs typeface="+mn-cs"/>
            </a:rPr>
            <a:t>taxa pentru eliberarea autorizaţiilor pentru transporturi rutiere internaţionale, autorizaţiilor multilaterale CEMT, carnetelor de drum la autorizaţiile multilaterale CEMT, carnetelor cu foi de parcurs (Interbus)</a:t>
          </a:r>
          <a:endParaRPr lang="ru-RU" sz="1000" b="1" kern="1200" dirty="0">
            <a:solidFill>
              <a:sysClr val="window" lastClr="FFFFFF"/>
            </a:solidFill>
            <a:latin typeface="Calibri" panose="020F0502020204030204"/>
            <a:ea typeface="+mn-ea"/>
            <a:cs typeface="+mn-cs"/>
          </a:endParaRPr>
        </a:p>
      </dsp:txBody>
      <dsp:txXfrm rot="10800000">
        <a:off x="1763950" y="3999356"/>
        <a:ext cx="5856490" cy="513028"/>
      </dsp:txXfrm>
    </dsp:sp>
    <dsp:sp modelId="{76C18CDB-DF02-40D2-8CDC-1F0720CB0042}">
      <dsp:nvSpPr>
        <dsp:cNvPr id="0" name=""/>
        <dsp:cNvSpPr/>
      </dsp:nvSpPr>
      <dsp:spPr>
        <a:xfrm>
          <a:off x="1379179" y="3999356"/>
          <a:ext cx="513028" cy="513028"/>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2000" r="-1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4E8A45E-1F5F-4658-A5A2-9C7118B4510D}">
      <dsp:nvSpPr>
        <dsp:cNvPr id="0" name=""/>
        <dsp:cNvSpPr/>
      </dsp:nvSpPr>
      <dsp:spPr>
        <a:xfrm rot="10800000">
          <a:off x="1635693" y="4665528"/>
          <a:ext cx="5984747" cy="513028"/>
        </a:xfrm>
        <a:prstGeom prst="homePlat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232" tIns="38100" rIns="71120" bIns="38100" numCol="1" spcCol="1270" anchor="ctr" anchorCtr="0">
          <a:noAutofit/>
        </a:bodyPr>
        <a:lstStyle/>
        <a:p>
          <a:pPr lvl="0" algn="ctr" defTabSz="444500">
            <a:lnSpc>
              <a:spcPct val="90000"/>
            </a:lnSpc>
            <a:spcBef>
              <a:spcPct val="0"/>
            </a:spcBef>
            <a:spcAft>
              <a:spcPct val="35000"/>
            </a:spcAft>
            <a:buNone/>
          </a:pPr>
          <a:r>
            <a:rPr lang="ro-RO" sz="1000" b="1" kern="1200" dirty="0">
              <a:solidFill>
                <a:sysClr val="window" lastClr="FFFFFF"/>
              </a:solidFill>
              <a:latin typeface="Calibri" panose="020F0502020204030204"/>
              <a:ea typeface="+mn-ea"/>
              <a:cs typeface="+mn-cs"/>
            </a:rPr>
            <a:t>taxa pentru comercializarea gazelor naturale destinate utilizării în calitate de carburanţi pentru unităţile de transport auto</a:t>
          </a:r>
          <a:endParaRPr lang="ru-RU" sz="1000" b="1" kern="1200" dirty="0">
            <a:solidFill>
              <a:sysClr val="window" lastClr="FFFFFF"/>
            </a:solidFill>
            <a:latin typeface="Calibri" panose="020F0502020204030204"/>
            <a:ea typeface="+mn-ea"/>
            <a:cs typeface="+mn-cs"/>
          </a:endParaRPr>
        </a:p>
      </dsp:txBody>
      <dsp:txXfrm rot="10800000">
        <a:off x="1763950" y="4665528"/>
        <a:ext cx="5856490" cy="513028"/>
      </dsp:txXfrm>
    </dsp:sp>
    <dsp:sp modelId="{B4B1D7D2-F594-4BA9-B503-D9448FB795AB}">
      <dsp:nvSpPr>
        <dsp:cNvPr id="0" name=""/>
        <dsp:cNvSpPr/>
      </dsp:nvSpPr>
      <dsp:spPr>
        <a:xfrm>
          <a:off x="1379179" y="4665528"/>
          <a:ext cx="513028" cy="513028"/>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75000" r="-7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3816424" cy="148123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336</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Noțiuni generale</a:t>
          </a:r>
        </a:p>
        <a:p>
          <a:pPr lvl="0" algn="ctr" defTabSz="711200">
            <a:lnSpc>
              <a:spcPct val="90000"/>
            </a:lnSpc>
            <a:spcBef>
              <a:spcPct val="0"/>
            </a:spcBef>
            <a:spcAft>
              <a:spcPct val="35000"/>
            </a:spcAft>
          </a:pP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1" kern="1200" dirty="0" err="1" smtClean="0">
              <a:latin typeface="Times New Roman" panose="02020603050405020304" pitchFamily="18" charset="0"/>
              <a:cs typeface="Times New Roman" panose="02020603050405020304" pitchFamily="18" charset="0"/>
            </a:rPr>
            <a:t>Pînă</a:t>
          </a:r>
          <a:r>
            <a:rPr lang="ro-RO" sz="1600" b="1" i="1" kern="1200" dirty="0" smtClean="0">
              <a:latin typeface="Times New Roman" panose="02020603050405020304" pitchFamily="18" charset="0"/>
              <a:cs typeface="Times New Roman" panose="02020603050405020304" pitchFamily="18" charset="0"/>
            </a:rPr>
            <a:t> la 01.01.2024</a:t>
          </a:r>
          <a:endParaRPr lang="ru-RU" sz="1600" b="1" i="1" kern="1200" dirty="0">
            <a:latin typeface="Times New Roman" panose="02020603050405020304" pitchFamily="18" charset="0"/>
            <a:cs typeface="Times New Roman" panose="02020603050405020304" pitchFamily="18" charset="0"/>
          </a:endParaRPr>
        </a:p>
      </dsp:txBody>
      <dsp:txXfrm>
        <a:off x="0" y="0"/>
        <a:ext cx="3816424" cy="1481238"/>
      </dsp:txXfrm>
    </dsp:sp>
    <dsp:sp modelId="{5F8C2A23-7085-4B0E-B935-77A6DC372A92}">
      <dsp:nvSpPr>
        <dsp:cNvPr id="0" name=""/>
        <dsp:cNvSpPr/>
      </dsp:nvSpPr>
      <dsp:spPr>
        <a:xfrm>
          <a:off x="0" y="1481238"/>
          <a:ext cx="3816424" cy="311059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i="0" kern="1200" dirty="0" smtClean="0">
              <a:latin typeface="Times New Roman" panose="02020603050405020304" pitchFamily="18" charset="0"/>
              <a:cs typeface="Times New Roman" panose="02020603050405020304" pitchFamily="18" charset="0"/>
            </a:rPr>
            <a:t>10) </a:t>
          </a:r>
          <a:r>
            <a:rPr lang="en-US" sz="1400" i="0" kern="1200" dirty="0" err="1" smtClean="0">
              <a:latin typeface="Times New Roman" panose="02020603050405020304" pitchFamily="18" charset="0"/>
              <a:cs typeface="Times New Roman" panose="02020603050405020304" pitchFamily="18" charset="0"/>
            </a:rPr>
            <a:t>Motocicletă</a:t>
          </a:r>
          <a:r>
            <a:rPr lang="en-US" sz="1400" i="0" kern="1200" dirty="0" smtClean="0">
              <a:latin typeface="Times New Roman" panose="02020603050405020304" pitchFamily="18" charset="0"/>
              <a:cs typeface="Times New Roman" panose="02020603050405020304" pitchFamily="18" charset="0"/>
            </a:rPr>
            <a:t> – </a:t>
          </a:r>
          <a:r>
            <a:rPr lang="en-US" sz="1400" i="0" kern="1200" dirty="0" err="1" smtClean="0">
              <a:latin typeface="Times New Roman" panose="02020603050405020304" pitchFamily="18" charset="0"/>
              <a:cs typeface="Times New Roman" panose="02020603050405020304" pitchFamily="18" charset="0"/>
            </a:rPr>
            <a:t>autovehicul</a:t>
          </a:r>
          <a:r>
            <a:rPr lang="en-US" sz="1400" i="0" kern="1200" dirty="0" smtClean="0">
              <a:latin typeface="Times New Roman" panose="02020603050405020304" pitchFamily="18" charset="0"/>
              <a:cs typeface="Times New Roman" panose="02020603050405020304" pitchFamily="18" charset="0"/>
            </a:rPr>
            <a:t> cu </a:t>
          </a:r>
          <a:r>
            <a:rPr lang="en-US" sz="1400" i="0" kern="1200" dirty="0" err="1" smtClean="0">
              <a:latin typeface="Times New Roman" panose="02020603050405020304" pitchFamily="18" charset="0"/>
              <a:cs typeface="Times New Roman" panose="02020603050405020304" pitchFamily="18" charset="0"/>
            </a:rPr>
            <a:t>două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roţi</a:t>
          </a:r>
          <a:r>
            <a:rPr lang="en-US" sz="1400" i="0" kern="1200" dirty="0" smtClean="0">
              <a:latin typeface="Times New Roman" panose="02020603050405020304" pitchFamily="18" charset="0"/>
              <a:cs typeface="Times New Roman" panose="02020603050405020304" pitchFamily="18" charset="0"/>
            </a:rPr>
            <a:t>, cu </a:t>
          </a:r>
          <a:r>
            <a:rPr lang="en-US" sz="1400" i="0" kern="1200" dirty="0" err="1" smtClean="0">
              <a:latin typeface="Times New Roman" panose="02020603050405020304" pitchFamily="18" charset="0"/>
              <a:cs typeface="Times New Roman" panose="02020603050405020304" pitchFamily="18" charset="0"/>
            </a:rPr>
            <a:t>sau</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fără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ataş</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avînd</a:t>
          </a:r>
          <a:r>
            <a:rPr lang="en-US" sz="1400" i="0" kern="1200" dirty="0" smtClean="0">
              <a:latin typeface="Times New Roman" panose="02020603050405020304" pitchFamily="18" charset="0"/>
              <a:cs typeface="Times New Roman" panose="02020603050405020304" pitchFamily="18" charset="0"/>
            </a:rPr>
            <a:t> o capacitate </a:t>
          </a:r>
          <a:r>
            <a:rPr lang="en-US" sz="1400" i="0" kern="1200" dirty="0" err="1" smtClean="0">
              <a:latin typeface="Times New Roman" panose="02020603050405020304" pitchFamily="18" charset="0"/>
              <a:cs typeface="Times New Roman" panose="02020603050405020304" pitchFamily="18" charset="0"/>
            </a:rPr>
            <a:t>cilindrică</a:t>
          </a:r>
          <a:r>
            <a:rPr lang="en-US" sz="1400" i="0" kern="1200" dirty="0" smtClean="0">
              <a:latin typeface="Times New Roman" panose="02020603050405020304" pitchFamily="18" charset="0"/>
              <a:cs typeface="Times New Roman" panose="02020603050405020304" pitchFamily="18" charset="0"/>
            </a:rPr>
            <a:t> a </a:t>
          </a:r>
          <a:r>
            <a:rPr lang="en-US" sz="1400" i="0" kern="1200" dirty="0" err="1" smtClean="0">
              <a:latin typeface="Times New Roman" panose="02020603050405020304" pitchFamily="18" charset="0"/>
              <a:cs typeface="Times New Roman" panose="02020603050405020304" pitchFamily="18" charset="0"/>
            </a:rPr>
            <a:t>motorului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mai</a:t>
          </a:r>
          <a:r>
            <a:rPr lang="en-US" sz="1400" i="0" kern="1200" dirty="0" smtClean="0">
              <a:latin typeface="Times New Roman" panose="02020603050405020304" pitchFamily="18" charset="0"/>
              <a:cs typeface="Times New Roman" panose="02020603050405020304" pitchFamily="18" charset="0"/>
            </a:rPr>
            <a:t> mare de 50 cm</a:t>
          </a:r>
          <a:r>
            <a:rPr lang="it-IT" sz="1400" kern="1200" baseline="30000" dirty="0" smtClean="0">
              <a:latin typeface="Times New Roman" panose="02020603050405020304" pitchFamily="18" charset="0"/>
              <a:cs typeface="Times New Roman" panose="02020603050405020304" pitchFamily="18" charset="0"/>
            </a:rPr>
            <a:t>3</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precum</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şi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autovehicul</a:t>
          </a:r>
          <a:r>
            <a:rPr lang="en-US" sz="1400" i="0" kern="1200" dirty="0" smtClean="0">
              <a:latin typeface="Times New Roman" panose="02020603050405020304" pitchFamily="18" charset="0"/>
              <a:cs typeface="Times New Roman" panose="02020603050405020304" pitchFamily="18" charset="0"/>
            </a:rPr>
            <a:t> cu </a:t>
          </a:r>
          <a:r>
            <a:rPr lang="en-US" sz="1400" i="0" kern="1200" dirty="0" err="1" smtClean="0">
              <a:latin typeface="Times New Roman" panose="02020603050405020304" pitchFamily="18" charset="0"/>
              <a:cs typeface="Times New Roman" panose="02020603050405020304" pitchFamily="18" charset="0"/>
            </a:rPr>
            <a:t>trei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roţi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simetrice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faţă</a:t>
          </a:r>
          <a:r>
            <a:rPr lang="en-US" sz="1400" i="0" kern="1200" dirty="0" smtClean="0">
              <a:latin typeface="Times New Roman" panose="02020603050405020304" pitchFamily="18" charset="0"/>
              <a:cs typeface="Times New Roman" panose="02020603050405020304" pitchFamily="18" charset="0"/>
            </a:rPr>
            <a:t> de </a:t>
          </a:r>
          <a:r>
            <a:rPr lang="en-US" sz="1400" i="0" kern="1200" dirty="0" err="1" smtClean="0">
              <a:latin typeface="Times New Roman" panose="02020603050405020304" pitchFamily="18" charset="0"/>
              <a:cs typeface="Times New Roman" panose="02020603050405020304" pitchFamily="18" charset="0"/>
            </a:rPr>
            <a:t>axa</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sa</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longitudinală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motocar</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avînd</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capacitatea</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cilindrică</a:t>
          </a:r>
          <a:r>
            <a:rPr lang="en-US" sz="1400" i="0" kern="1200" dirty="0" smtClean="0">
              <a:latin typeface="Times New Roman" panose="02020603050405020304" pitchFamily="18" charset="0"/>
              <a:cs typeface="Times New Roman" panose="02020603050405020304" pitchFamily="18" charset="0"/>
            </a:rPr>
            <a:t> a </a:t>
          </a:r>
          <a:r>
            <a:rPr lang="en-US" sz="1400" i="0" kern="1200" dirty="0" err="1" smtClean="0">
              <a:latin typeface="Times New Roman" panose="02020603050405020304" pitchFamily="18" charset="0"/>
              <a:cs typeface="Times New Roman" panose="02020603050405020304" pitchFamily="18" charset="0"/>
            </a:rPr>
            <a:t>motorului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mai</a:t>
          </a:r>
          <a:r>
            <a:rPr lang="en-US" sz="1400" i="0" kern="1200" dirty="0" smtClean="0">
              <a:latin typeface="Times New Roman" panose="02020603050405020304" pitchFamily="18" charset="0"/>
              <a:cs typeface="Times New Roman" panose="02020603050405020304" pitchFamily="18" charset="0"/>
            </a:rPr>
            <a:t> mare de 50 cm</a:t>
          </a:r>
          <a:r>
            <a:rPr lang="it-IT" sz="1400" kern="1200" baseline="30000" dirty="0" smtClean="0">
              <a:latin typeface="Times New Roman" panose="02020603050405020304" pitchFamily="18" charset="0"/>
              <a:cs typeface="Times New Roman" panose="02020603050405020304" pitchFamily="18" charset="0"/>
            </a:rPr>
            <a:t>3</a:t>
          </a:r>
          <a:r>
            <a:rPr lang="ro-RO" sz="1400" kern="1200" baseline="30000" dirty="0" smtClean="0"/>
            <a:t> </a:t>
          </a:r>
          <a:r>
            <a:rPr lang="en-US" sz="1400" i="0" kern="1200" dirty="0" err="1" smtClean="0">
              <a:latin typeface="Times New Roman" panose="02020603050405020304" pitchFamily="18" charset="0"/>
              <a:cs typeface="Times New Roman" panose="02020603050405020304" pitchFamily="18" charset="0"/>
            </a:rPr>
            <a:t>şi</a:t>
          </a:r>
          <a:r>
            <a:rPr lang="en-US" sz="1400" i="0" kern="1200" dirty="0" smtClean="0">
              <a:latin typeface="Times New Roman" panose="02020603050405020304" pitchFamily="18" charset="0"/>
              <a:cs typeface="Times New Roman" panose="02020603050405020304" pitchFamily="18" charset="0"/>
            </a:rPr>
            <a:t> masa </a:t>
          </a:r>
          <a:r>
            <a:rPr lang="en-US" sz="1400" i="0" kern="1200" dirty="0" err="1" smtClean="0">
              <a:latin typeface="Times New Roman" panose="02020603050405020304" pitchFamily="18" charset="0"/>
              <a:cs typeface="Times New Roman" panose="02020603050405020304" pitchFamily="18" charset="0"/>
            </a:rPr>
            <a:t>echipată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mai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mică</a:t>
          </a:r>
          <a:r>
            <a:rPr lang="en-US" sz="1400" i="0" kern="1200" dirty="0" smtClean="0">
              <a:latin typeface="Times New Roman" panose="02020603050405020304" pitchFamily="18" charset="0"/>
              <a:cs typeface="Times New Roman" panose="02020603050405020304" pitchFamily="18" charset="0"/>
            </a:rPr>
            <a:t> de 400 kg.</a:t>
          </a:r>
          <a:endParaRPr lang="ru-RU" sz="1400" i="0" kern="1200" dirty="0" smtClean="0">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r>
            <a:rPr lang="en-US" sz="1400" i="0" kern="1200" dirty="0" smtClean="0">
              <a:latin typeface="Times New Roman" panose="02020603050405020304" pitchFamily="18" charset="0"/>
              <a:cs typeface="Times New Roman" panose="02020603050405020304" pitchFamily="18" charset="0"/>
            </a:rPr>
            <a:t>10</a:t>
          </a:r>
          <a:r>
            <a:rPr lang="en-US" sz="1400" kern="1200" baseline="30000" dirty="0" smtClean="0"/>
            <a:t>1</a:t>
          </a:r>
          <a:r>
            <a:rPr lang="en-US" sz="1400" i="0" kern="1200" dirty="0" smtClean="0">
              <a:latin typeface="Times New Roman" panose="02020603050405020304" pitchFamily="18" charset="0"/>
              <a:cs typeface="Times New Roman" panose="02020603050405020304" pitchFamily="18" charset="0"/>
            </a:rPr>
            <a:t>) Moped, </a:t>
          </a:r>
          <a:r>
            <a:rPr lang="en-US" sz="1400" i="0" kern="1200" dirty="0" err="1" smtClean="0">
              <a:latin typeface="Times New Roman" panose="02020603050405020304" pitchFamily="18" charset="0"/>
              <a:cs typeface="Times New Roman" panose="02020603050405020304" pitchFamily="18" charset="0"/>
            </a:rPr>
            <a:t>scuter</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motoretă</a:t>
          </a:r>
          <a:r>
            <a:rPr lang="en-US" sz="1400" i="0" kern="1200" dirty="0" smtClean="0">
              <a:latin typeface="Times New Roman" panose="02020603050405020304" pitchFamily="18" charset="0"/>
              <a:cs typeface="Times New Roman" panose="02020603050405020304" pitchFamily="18" charset="0"/>
            </a:rPr>
            <a:t> – </a:t>
          </a:r>
          <a:r>
            <a:rPr lang="en-US" sz="1400" i="0" kern="1200" dirty="0" err="1" smtClean="0">
              <a:latin typeface="Times New Roman" panose="02020603050405020304" pitchFamily="18" charset="0"/>
              <a:cs typeface="Times New Roman" panose="02020603050405020304" pitchFamily="18" charset="0"/>
            </a:rPr>
            <a:t>autovehicul</a:t>
          </a:r>
          <a:r>
            <a:rPr lang="en-US" sz="1400" i="0" kern="1200" dirty="0" smtClean="0">
              <a:latin typeface="Times New Roman" panose="02020603050405020304" pitchFamily="18" charset="0"/>
              <a:cs typeface="Times New Roman" panose="02020603050405020304" pitchFamily="18" charset="0"/>
            </a:rPr>
            <a:t> cu </a:t>
          </a:r>
          <a:r>
            <a:rPr lang="en-US" sz="1400" i="0" kern="1200" dirty="0" err="1" smtClean="0">
              <a:latin typeface="Times New Roman" panose="02020603050405020304" pitchFamily="18" charset="0"/>
              <a:cs typeface="Times New Roman" panose="02020603050405020304" pitchFamily="18" charset="0"/>
            </a:rPr>
            <a:t>două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sau</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trei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roţi</a:t>
          </a:r>
          <a:r>
            <a:rPr lang="en-US" sz="1400" i="0" kern="1200" dirty="0" smtClean="0">
              <a:latin typeface="Times New Roman" panose="02020603050405020304" pitchFamily="18" charset="0"/>
              <a:cs typeface="Times New Roman" panose="02020603050405020304" pitchFamily="18" charset="0"/>
            </a:rPr>
            <a:t> a </a:t>
          </a:r>
          <a:r>
            <a:rPr lang="en-US" sz="1400" i="0" kern="1200" dirty="0" err="1" smtClean="0">
              <a:latin typeface="Times New Roman" panose="02020603050405020304" pitchFamily="18" charset="0"/>
              <a:cs typeface="Times New Roman" panose="02020603050405020304" pitchFamily="18" charset="0"/>
            </a:rPr>
            <a:t>cărui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viteză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maximă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prin</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construcţie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este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mai</a:t>
          </a:r>
          <a:r>
            <a:rPr lang="en-US" sz="1400" i="0" kern="1200" dirty="0" smtClean="0">
              <a:latin typeface="Times New Roman" panose="02020603050405020304" pitchFamily="18" charset="0"/>
              <a:cs typeface="Times New Roman" panose="02020603050405020304" pitchFamily="18" charset="0"/>
            </a:rPr>
            <a:t> mare de 25 km/h, </a:t>
          </a:r>
          <a:r>
            <a:rPr lang="en-US" sz="1400" i="0" kern="1200" dirty="0" err="1" smtClean="0">
              <a:latin typeface="Times New Roman" panose="02020603050405020304" pitchFamily="18" charset="0"/>
              <a:cs typeface="Times New Roman" panose="02020603050405020304" pitchFamily="18" charset="0"/>
            </a:rPr>
            <a:t>dar</a:t>
          </a:r>
          <a:r>
            <a:rPr lang="en-US" sz="1400" i="0" kern="1200" dirty="0" smtClean="0">
              <a:latin typeface="Times New Roman" panose="02020603050405020304" pitchFamily="18" charset="0"/>
              <a:cs typeface="Times New Roman" panose="02020603050405020304" pitchFamily="18" charset="0"/>
            </a:rPr>
            <a:t> nu </a:t>
          </a:r>
          <a:r>
            <a:rPr lang="en-US" sz="1400" i="0" kern="1200" dirty="0" err="1" smtClean="0">
              <a:latin typeface="Times New Roman" panose="02020603050405020304" pitchFamily="18" charset="0"/>
              <a:cs typeface="Times New Roman" panose="02020603050405020304" pitchFamily="18" charset="0"/>
            </a:rPr>
            <a:t>depăşeşte</a:t>
          </a:r>
          <a:r>
            <a:rPr lang="en-US" sz="1400" i="0" kern="1200" dirty="0" smtClean="0">
              <a:latin typeface="Times New Roman" panose="02020603050405020304" pitchFamily="18" charset="0"/>
              <a:cs typeface="Times New Roman" panose="02020603050405020304" pitchFamily="18" charset="0"/>
            </a:rPr>
            <a:t> 45 km/h, care </a:t>
          </a:r>
          <a:r>
            <a:rPr lang="en-US" sz="1400" i="0" kern="1200" dirty="0" err="1" smtClean="0">
              <a:latin typeface="Times New Roman" panose="02020603050405020304" pitchFamily="18" charset="0"/>
              <a:cs typeface="Times New Roman" panose="02020603050405020304" pitchFamily="18" charset="0"/>
            </a:rPr>
            <a:t>este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echipat</a:t>
          </a:r>
          <a:r>
            <a:rPr lang="en-US" sz="1400" i="0" kern="1200" dirty="0" smtClean="0">
              <a:latin typeface="Times New Roman" panose="02020603050405020304" pitchFamily="18" charset="0"/>
              <a:cs typeface="Times New Roman" panose="02020603050405020304" pitchFamily="18" charset="0"/>
            </a:rPr>
            <a:t> cu un motor cu </a:t>
          </a:r>
          <a:r>
            <a:rPr lang="en-US" sz="1400" i="0" kern="1200" dirty="0" err="1" smtClean="0">
              <a:latin typeface="Times New Roman" panose="02020603050405020304" pitchFamily="18" charset="0"/>
              <a:cs typeface="Times New Roman" panose="02020603050405020304" pitchFamily="18" charset="0"/>
            </a:rPr>
            <a:t>ardere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internă</a:t>
          </a:r>
          <a:r>
            <a:rPr lang="en-US" sz="1400" i="0" kern="1200" dirty="0" smtClean="0">
              <a:latin typeface="Times New Roman" panose="02020603050405020304" pitchFamily="18" charset="0"/>
              <a:cs typeface="Times New Roman" panose="02020603050405020304" pitchFamily="18" charset="0"/>
            </a:rPr>
            <a:t>, cu </a:t>
          </a:r>
          <a:r>
            <a:rPr lang="en-US" sz="1400" i="0" kern="1200" dirty="0" err="1" smtClean="0">
              <a:latin typeface="Times New Roman" panose="02020603050405020304" pitchFamily="18" charset="0"/>
              <a:cs typeface="Times New Roman" panose="02020603050405020304" pitchFamily="18" charset="0"/>
            </a:rPr>
            <a:t>aprindere</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prin</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scânteie</a:t>
          </a:r>
          <a:r>
            <a:rPr lang="en-US" sz="1400" i="0" kern="1200" dirty="0" smtClean="0">
              <a:latin typeface="Times New Roman" panose="02020603050405020304" pitchFamily="18" charset="0"/>
              <a:cs typeface="Times New Roman" panose="02020603050405020304" pitchFamily="18" charset="0"/>
            </a:rPr>
            <a:t>, cu o capacitate </a:t>
          </a:r>
          <a:r>
            <a:rPr lang="en-US" sz="1400" i="0" kern="1200" dirty="0" err="1" smtClean="0">
              <a:latin typeface="Times New Roman" panose="02020603050405020304" pitchFamily="18" charset="0"/>
              <a:cs typeface="Times New Roman" panose="02020603050405020304" pitchFamily="18" charset="0"/>
            </a:rPr>
            <a:t>cilindrică</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ce</a:t>
          </a:r>
          <a:r>
            <a:rPr lang="en-US" sz="1400" i="0" kern="1200" dirty="0" smtClean="0">
              <a:latin typeface="Times New Roman" panose="02020603050405020304" pitchFamily="18" charset="0"/>
              <a:cs typeface="Times New Roman" panose="02020603050405020304" pitchFamily="18" charset="0"/>
            </a:rPr>
            <a:t> nu </a:t>
          </a:r>
          <a:r>
            <a:rPr lang="en-US" sz="1400" i="0" kern="1200" dirty="0" err="1" smtClean="0">
              <a:latin typeface="Times New Roman" panose="02020603050405020304" pitchFamily="18" charset="0"/>
              <a:cs typeface="Times New Roman" panose="02020603050405020304" pitchFamily="18" charset="0"/>
            </a:rPr>
            <a:t>depăşeşte</a:t>
          </a:r>
          <a:r>
            <a:rPr lang="en-US" sz="1400" i="0" kern="1200" dirty="0" smtClean="0">
              <a:latin typeface="Times New Roman" panose="02020603050405020304" pitchFamily="18" charset="0"/>
              <a:cs typeface="Times New Roman" panose="02020603050405020304" pitchFamily="18" charset="0"/>
            </a:rPr>
            <a:t> 50 cm</a:t>
          </a:r>
          <a:r>
            <a:rPr lang="it-IT" sz="1400" kern="1200" baseline="30000" dirty="0" smtClean="0">
              <a:latin typeface="Times New Roman" panose="02020603050405020304" pitchFamily="18" charset="0"/>
              <a:cs typeface="Times New Roman" panose="02020603050405020304" pitchFamily="18" charset="0"/>
            </a:rPr>
            <a:t>3</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şi</a:t>
          </a:r>
          <a:r>
            <a:rPr lang="en-US" sz="1400" i="0" kern="1200" dirty="0" smtClean="0">
              <a:latin typeface="Times New Roman" panose="02020603050405020304" pitchFamily="18" charset="0"/>
              <a:cs typeface="Times New Roman" panose="02020603050405020304" pitchFamily="18" charset="0"/>
            </a:rPr>
            <a:t> a </a:t>
          </a:r>
          <a:r>
            <a:rPr lang="en-US" sz="1400" i="0" kern="1200" dirty="0" err="1" smtClean="0">
              <a:latin typeface="Times New Roman" panose="02020603050405020304" pitchFamily="18" charset="0"/>
              <a:cs typeface="Times New Roman" panose="02020603050405020304" pitchFamily="18" charset="0"/>
            </a:rPr>
            <a:t>cărui</a:t>
          </a:r>
          <a:r>
            <a:rPr lang="en-US" sz="1400" i="0" kern="1200" dirty="0" smtClean="0">
              <a:latin typeface="Times New Roman" panose="02020603050405020304" pitchFamily="18" charset="0"/>
              <a:cs typeface="Times New Roman" panose="02020603050405020304" pitchFamily="18" charset="0"/>
            </a:rPr>
            <a:t> </a:t>
          </a:r>
          <a:r>
            <a:rPr lang="en-US" sz="1400" i="0" kern="1200" dirty="0" err="1" smtClean="0">
              <a:latin typeface="Times New Roman" panose="02020603050405020304" pitchFamily="18" charset="0"/>
              <a:cs typeface="Times New Roman" panose="02020603050405020304" pitchFamily="18" charset="0"/>
            </a:rPr>
            <a:t>masă</a:t>
          </a:r>
          <a:r>
            <a:rPr lang="en-US" sz="1400" i="0" kern="1200" dirty="0" smtClean="0">
              <a:latin typeface="Times New Roman" panose="02020603050405020304" pitchFamily="18" charset="0"/>
              <a:cs typeface="Times New Roman" panose="02020603050405020304" pitchFamily="18" charset="0"/>
            </a:rPr>
            <a:t> nu </a:t>
          </a:r>
          <a:r>
            <a:rPr lang="en-US" sz="1400" i="0" kern="1200" dirty="0" err="1" smtClean="0">
              <a:latin typeface="Times New Roman" panose="02020603050405020304" pitchFamily="18" charset="0"/>
              <a:cs typeface="Times New Roman" panose="02020603050405020304" pitchFamily="18" charset="0"/>
            </a:rPr>
            <a:t>depăşeşte</a:t>
          </a:r>
          <a:r>
            <a:rPr lang="en-US" sz="1400" i="0" kern="1200" dirty="0" smtClean="0">
              <a:latin typeface="Times New Roman" panose="02020603050405020304" pitchFamily="18" charset="0"/>
              <a:cs typeface="Times New Roman" panose="02020603050405020304" pitchFamily="18" charset="0"/>
            </a:rPr>
            <a:t> 350 kg.</a:t>
          </a:r>
          <a:endParaRPr lang="en-US" sz="1400" kern="1200" dirty="0" smtClean="0">
            <a:latin typeface="Times New Roman" panose="02020603050405020304" pitchFamily="18" charset="0"/>
            <a:cs typeface="Times New Roman" panose="02020603050405020304" pitchFamily="18" charset="0"/>
          </a:endParaRPr>
        </a:p>
      </dsp:txBody>
      <dsp:txXfrm>
        <a:off x="0" y="1481238"/>
        <a:ext cx="3816424" cy="3110599"/>
      </dsp:txXfrm>
    </dsp:sp>
    <dsp:sp modelId="{9F5AB5AF-A49A-46F4-AF5A-EF1B531C4C16}">
      <dsp:nvSpPr>
        <dsp:cNvPr id="0" name=""/>
        <dsp:cNvSpPr/>
      </dsp:nvSpPr>
      <dsp:spPr>
        <a:xfrm>
          <a:off x="0" y="4591837"/>
          <a:ext cx="3816424" cy="3456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3927296" cy="148123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336</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Noțiuni generale</a:t>
          </a:r>
        </a:p>
        <a:p>
          <a:pPr lvl="0" algn="ctr" defTabSz="711200">
            <a:lnSpc>
              <a:spcPct val="90000"/>
            </a:lnSpc>
            <a:spcBef>
              <a:spcPct val="0"/>
            </a:spcBef>
            <a:spcAft>
              <a:spcPct val="35000"/>
            </a:spcAft>
          </a:pP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1" kern="1200" dirty="0" err="1" smtClean="0">
              <a:latin typeface="Times New Roman" panose="02020603050405020304" pitchFamily="18" charset="0"/>
              <a:cs typeface="Times New Roman" panose="02020603050405020304" pitchFamily="18" charset="0"/>
            </a:rPr>
            <a:t>Începînd</a:t>
          </a:r>
          <a:r>
            <a:rPr lang="ro-RO" sz="1600" b="1" i="1" kern="1200" dirty="0" smtClean="0">
              <a:latin typeface="Times New Roman" panose="02020603050405020304" pitchFamily="18" charset="0"/>
              <a:cs typeface="Times New Roman" panose="02020603050405020304" pitchFamily="18" charset="0"/>
            </a:rPr>
            <a:t> cu 01.01.2024</a:t>
          </a:r>
          <a:endParaRPr lang="ru-RU" sz="1600" b="1" kern="1200" dirty="0">
            <a:latin typeface="Times New Roman" panose="02020603050405020304" pitchFamily="18" charset="0"/>
            <a:cs typeface="Times New Roman" panose="02020603050405020304" pitchFamily="18" charset="0"/>
          </a:endParaRPr>
        </a:p>
      </dsp:txBody>
      <dsp:txXfrm>
        <a:off x="0" y="0"/>
        <a:ext cx="3927296" cy="1481238"/>
      </dsp:txXfrm>
    </dsp:sp>
    <dsp:sp modelId="{5F8C2A23-7085-4B0E-B935-77A6DC372A92}">
      <dsp:nvSpPr>
        <dsp:cNvPr id="0" name=""/>
        <dsp:cNvSpPr/>
      </dsp:nvSpPr>
      <dsp:spPr>
        <a:xfrm>
          <a:off x="0" y="1481238"/>
          <a:ext cx="3927296" cy="311059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i="0" kern="1200" dirty="0" smtClean="0">
              <a:latin typeface="Times New Roman" panose="02020603050405020304" pitchFamily="18" charset="0"/>
              <a:cs typeface="Times New Roman" panose="02020603050405020304" pitchFamily="18" charset="0"/>
            </a:rPr>
            <a:t>21</a:t>
          </a:r>
          <a:r>
            <a:rPr lang="en-US" sz="1200" b="1" kern="1200" baseline="30000" dirty="0" smtClean="0"/>
            <a:t>1</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Autoturism</a:t>
          </a:r>
          <a:r>
            <a:rPr lang="en-US" sz="1200" b="1" i="0" kern="1200" dirty="0" smtClean="0">
              <a:latin typeface="Times New Roman" panose="02020603050405020304" pitchFamily="18" charset="0"/>
              <a:cs typeface="Times New Roman" panose="02020603050405020304" pitchFamily="18" charset="0"/>
            </a:rPr>
            <a:t> – </a:t>
          </a:r>
          <a:r>
            <a:rPr lang="en-US" sz="1200" b="1" i="0" kern="1200" dirty="0" err="1" smtClean="0">
              <a:latin typeface="Times New Roman" panose="02020603050405020304" pitchFamily="18" charset="0"/>
              <a:cs typeface="Times New Roman" panose="02020603050405020304" pitchFamily="18" charset="0"/>
            </a:rPr>
            <a:t>vehicul</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rutier</a:t>
          </a:r>
          <a:r>
            <a:rPr lang="en-US" sz="1200" b="1" i="0" kern="1200" dirty="0" smtClean="0">
              <a:latin typeface="Times New Roman" panose="02020603050405020304" pitchFamily="18" charset="0"/>
              <a:cs typeface="Times New Roman" panose="02020603050405020304" pitchFamily="18" charset="0"/>
            </a:rPr>
            <a:t> cu </a:t>
          </a:r>
          <a:r>
            <a:rPr lang="en-US" sz="1200" b="1" i="0" kern="1200" dirty="0" err="1" smtClean="0">
              <a:latin typeface="Times New Roman" panose="02020603050405020304" pitchFamily="18" charset="0"/>
              <a:cs typeface="Times New Roman" panose="02020603050405020304" pitchFamily="18" charset="0"/>
            </a:rPr>
            <a:t>cel</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puţin</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patru</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roţi</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şi</a:t>
          </a:r>
          <a:r>
            <a:rPr lang="en-US" sz="1200" b="1" i="0" kern="1200" dirty="0" smtClean="0">
              <a:latin typeface="Times New Roman" panose="02020603050405020304" pitchFamily="18" charset="0"/>
              <a:cs typeface="Times New Roman" panose="02020603050405020304" pitchFamily="18" charset="0"/>
            </a:rPr>
            <a:t> o </a:t>
          </a:r>
          <a:r>
            <a:rPr lang="en-US" sz="1200" b="1" i="0" kern="1200" dirty="0" err="1" smtClean="0">
              <a:latin typeface="Times New Roman" panose="02020603050405020304" pitchFamily="18" charset="0"/>
              <a:cs typeface="Times New Roman" panose="02020603050405020304" pitchFamily="18" charset="0"/>
            </a:rPr>
            <a:t>viteză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maximă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constructivă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mai</a:t>
          </a:r>
          <a:r>
            <a:rPr lang="en-US" sz="1200" b="1" i="0" kern="1200" dirty="0" smtClean="0">
              <a:latin typeface="Times New Roman" panose="02020603050405020304" pitchFamily="18" charset="0"/>
              <a:cs typeface="Times New Roman" panose="02020603050405020304" pitchFamily="18" charset="0"/>
            </a:rPr>
            <a:t> mare de 25 km/h, care </a:t>
          </a:r>
          <a:r>
            <a:rPr lang="en-US" sz="1200" b="1" i="0" kern="1200" dirty="0" err="1" smtClean="0">
              <a:latin typeface="Times New Roman" panose="02020603050405020304" pitchFamily="18" charset="0"/>
              <a:cs typeface="Times New Roman" panose="02020603050405020304" pitchFamily="18" charset="0"/>
            </a:rPr>
            <a:t>este</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construit</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şi</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echipat</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pentru</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transportul</a:t>
          </a:r>
          <a:r>
            <a:rPr lang="en-US" sz="1200" b="1" i="0" kern="1200" dirty="0" smtClean="0">
              <a:latin typeface="Times New Roman" panose="02020603050405020304" pitchFamily="18" charset="0"/>
              <a:cs typeface="Times New Roman" panose="02020603050405020304" pitchFamily="18" charset="0"/>
            </a:rPr>
            <a:t> de </a:t>
          </a:r>
          <a:r>
            <a:rPr lang="en-US" sz="1200" b="1" i="0" kern="1200" dirty="0" err="1" smtClean="0">
              <a:latin typeface="Times New Roman" panose="02020603050405020304" pitchFamily="18" charset="0"/>
              <a:cs typeface="Times New Roman" panose="02020603050405020304" pitchFamily="18" charset="0"/>
            </a:rPr>
            <a:t>persoane</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şi</a:t>
          </a:r>
          <a:r>
            <a:rPr lang="en-US" sz="1200" b="1" i="0" kern="1200" dirty="0" smtClean="0">
              <a:latin typeface="Times New Roman" panose="02020603050405020304" pitchFamily="18" charset="0"/>
              <a:cs typeface="Times New Roman" panose="02020603050405020304" pitchFamily="18" charset="0"/>
            </a:rPr>
            <a:t> care are </a:t>
          </a:r>
          <a:r>
            <a:rPr lang="en-US" sz="1200" b="1" i="0" kern="1200" dirty="0" err="1" smtClean="0">
              <a:latin typeface="Times New Roman" panose="02020603050405020304" pitchFamily="18" charset="0"/>
              <a:cs typeface="Times New Roman" panose="02020603050405020304" pitchFamily="18" charset="0"/>
            </a:rPr>
            <a:t>cel</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mult</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nouă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locuri</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pe</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scaune</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inclusiv</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locul</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conducătorului</a:t>
          </a:r>
          <a:r>
            <a:rPr lang="en-US" sz="1200" b="1" i="0" kern="1200" dirty="0" smtClean="0">
              <a:latin typeface="Times New Roman" panose="02020603050405020304" pitchFamily="18" charset="0"/>
              <a:cs typeface="Times New Roman" panose="02020603050405020304" pitchFamily="18" charset="0"/>
            </a:rPr>
            <a:t> auto.</a:t>
          </a:r>
          <a:endParaRPr lang="ro-RO" sz="1200" b="1" i="0" kern="1200" dirty="0" smtClean="0">
            <a:latin typeface="Times New Roman" panose="02020603050405020304" pitchFamily="18" charset="0"/>
            <a:cs typeface="Times New Roman" panose="02020603050405020304" pitchFamily="18" charset="0"/>
          </a:endParaRPr>
        </a:p>
        <a:p>
          <a:pPr lvl="0" algn="just" defTabSz="533400">
            <a:lnSpc>
              <a:spcPct val="90000"/>
            </a:lnSpc>
            <a:spcBef>
              <a:spcPct val="0"/>
            </a:spcBef>
            <a:spcAft>
              <a:spcPct val="35000"/>
            </a:spcAft>
          </a:pPr>
          <a:r>
            <a:rPr lang="en-US" sz="1200" b="1" i="0" kern="1200" dirty="0" smtClean="0">
              <a:latin typeface="Times New Roman" panose="02020603050405020304" pitchFamily="18" charset="0"/>
              <a:cs typeface="Times New Roman" panose="02020603050405020304" pitchFamily="18" charset="0"/>
            </a:rPr>
            <a:t>10) </a:t>
          </a:r>
          <a:r>
            <a:rPr lang="en-US" sz="1200" b="1" i="0" kern="1200" dirty="0" err="1" smtClean="0">
              <a:latin typeface="Times New Roman" panose="02020603050405020304" pitchFamily="18" charset="0"/>
              <a:cs typeface="Times New Roman" panose="02020603050405020304" pitchFamily="18" charset="0"/>
            </a:rPr>
            <a:t>Motocicletă</a:t>
          </a:r>
          <a:r>
            <a:rPr lang="en-US" sz="1200" b="1" i="0" kern="1200" dirty="0" smtClean="0">
              <a:latin typeface="Times New Roman" panose="02020603050405020304" pitchFamily="18" charset="0"/>
              <a:cs typeface="Times New Roman" panose="02020603050405020304" pitchFamily="18" charset="0"/>
            </a:rPr>
            <a:t> – </a:t>
          </a:r>
          <a:r>
            <a:rPr lang="en-US" sz="1200" b="1" i="0" kern="1200" dirty="0" err="1" smtClean="0">
              <a:latin typeface="Times New Roman" panose="02020603050405020304" pitchFamily="18" charset="0"/>
              <a:cs typeface="Times New Roman" panose="02020603050405020304" pitchFamily="18" charset="0"/>
            </a:rPr>
            <a:t>autovehicul</a:t>
          </a:r>
          <a:r>
            <a:rPr lang="en-US" sz="1200" b="1" i="0" kern="1200" dirty="0" smtClean="0">
              <a:latin typeface="Times New Roman" panose="02020603050405020304" pitchFamily="18" charset="0"/>
              <a:cs typeface="Times New Roman" panose="02020603050405020304" pitchFamily="18" charset="0"/>
            </a:rPr>
            <a:t> cu </a:t>
          </a:r>
          <a:r>
            <a:rPr lang="en-US" sz="1200" b="1" i="0" kern="1200" dirty="0" err="1" smtClean="0">
              <a:latin typeface="Times New Roman" panose="02020603050405020304" pitchFamily="18" charset="0"/>
              <a:cs typeface="Times New Roman" panose="02020603050405020304" pitchFamily="18" charset="0"/>
            </a:rPr>
            <a:t>două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roţi</a:t>
          </a:r>
          <a:r>
            <a:rPr lang="en-US" sz="1200" b="1" i="0" kern="1200" dirty="0" smtClean="0">
              <a:latin typeface="Times New Roman" panose="02020603050405020304" pitchFamily="18" charset="0"/>
              <a:cs typeface="Times New Roman" panose="02020603050405020304" pitchFamily="18" charset="0"/>
            </a:rPr>
            <a:t>, cu </a:t>
          </a:r>
          <a:r>
            <a:rPr lang="en-US" sz="1200" b="1" i="0" kern="1200" dirty="0" err="1" smtClean="0">
              <a:latin typeface="Times New Roman" panose="02020603050405020304" pitchFamily="18" charset="0"/>
              <a:cs typeface="Times New Roman" panose="02020603050405020304" pitchFamily="18" charset="0"/>
            </a:rPr>
            <a:t>sau</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fără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ataş</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având</a:t>
          </a:r>
          <a:r>
            <a:rPr lang="en-US" sz="1200" b="1" i="0" kern="1200" dirty="0" smtClean="0">
              <a:latin typeface="Times New Roman" panose="02020603050405020304" pitchFamily="18" charset="0"/>
              <a:cs typeface="Times New Roman" panose="02020603050405020304" pitchFamily="18" charset="0"/>
            </a:rPr>
            <a:t> motor electric </a:t>
          </a:r>
          <a:r>
            <a:rPr lang="en-US" sz="1200" b="1" i="0" kern="1200" dirty="0" err="1" smtClean="0">
              <a:latin typeface="Times New Roman" panose="02020603050405020304" pitchFamily="18" charset="0"/>
              <a:cs typeface="Times New Roman" panose="02020603050405020304" pitchFamily="18" charset="0"/>
            </a:rPr>
            <a:t>sau</a:t>
          </a:r>
          <a:r>
            <a:rPr lang="en-US" sz="1200" b="1" i="0" kern="1200" dirty="0" smtClean="0">
              <a:latin typeface="Times New Roman" panose="02020603050405020304" pitchFamily="18" charset="0"/>
              <a:cs typeface="Times New Roman" panose="02020603050405020304" pitchFamily="18" charset="0"/>
            </a:rPr>
            <a:t> motor cu capacitate </a:t>
          </a:r>
          <a:r>
            <a:rPr lang="en-US" sz="1200" b="1" i="0" kern="1200" dirty="0" err="1" smtClean="0">
              <a:latin typeface="Times New Roman" panose="02020603050405020304" pitchFamily="18" charset="0"/>
              <a:cs typeface="Times New Roman" panose="02020603050405020304" pitchFamily="18" charset="0"/>
            </a:rPr>
            <a:t>cilindrică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mai</a:t>
          </a:r>
          <a:r>
            <a:rPr lang="en-US" sz="1200" b="1" i="0" kern="1200" dirty="0" smtClean="0">
              <a:latin typeface="Times New Roman" panose="02020603050405020304" pitchFamily="18" charset="0"/>
              <a:cs typeface="Times New Roman" panose="02020603050405020304" pitchFamily="18" charset="0"/>
            </a:rPr>
            <a:t> mare de 50 cm</a:t>
          </a:r>
          <a:r>
            <a:rPr lang="it-IT" sz="1200" b="1" kern="1200" baseline="30000" dirty="0" smtClean="0">
              <a:latin typeface="Times New Roman" panose="02020603050405020304" pitchFamily="18" charset="0"/>
              <a:cs typeface="Times New Roman" panose="02020603050405020304" pitchFamily="18" charset="0"/>
            </a:rPr>
            <a:t>3</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precum</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şi</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autovehicul</a:t>
          </a:r>
          <a:r>
            <a:rPr lang="en-US" sz="1200" b="1" i="0" kern="1200" dirty="0" smtClean="0">
              <a:latin typeface="Times New Roman" panose="02020603050405020304" pitchFamily="18" charset="0"/>
              <a:cs typeface="Times New Roman" panose="02020603050405020304" pitchFamily="18" charset="0"/>
            </a:rPr>
            <a:t> cu </a:t>
          </a:r>
          <a:r>
            <a:rPr lang="en-US" sz="1200" b="1" i="0" kern="1200" dirty="0" err="1" smtClean="0">
              <a:latin typeface="Times New Roman" panose="02020603050405020304" pitchFamily="18" charset="0"/>
              <a:cs typeface="Times New Roman" panose="02020603050405020304" pitchFamily="18" charset="0"/>
            </a:rPr>
            <a:t>trei</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roţi</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simetrice</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faţă</a:t>
          </a:r>
          <a:r>
            <a:rPr lang="en-US" sz="1200" b="1" i="0" kern="1200" dirty="0" smtClean="0">
              <a:latin typeface="Times New Roman" panose="02020603050405020304" pitchFamily="18" charset="0"/>
              <a:cs typeface="Times New Roman" panose="02020603050405020304" pitchFamily="18" charset="0"/>
            </a:rPr>
            <a:t> de </a:t>
          </a:r>
          <a:r>
            <a:rPr lang="en-US" sz="1200" b="1" i="0" kern="1200" dirty="0" err="1" smtClean="0">
              <a:latin typeface="Times New Roman" panose="02020603050405020304" pitchFamily="18" charset="0"/>
              <a:cs typeface="Times New Roman" panose="02020603050405020304" pitchFamily="18" charset="0"/>
            </a:rPr>
            <a:t>axa</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sa</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longitudinală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motocar</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având</a:t>
          </a:r>
          <a:r>
            <a:rPr lang="en-US" sz="1200" b="1" i="0" kern="1200" dirty="0" smtClean="0">
              <a:latin typeface="Times New Roman" panose="02020603050405020304" pitchFamily="18" charset="0"/>
              <a:cs typeface="Times New Roman" panose="02020603050405020304" pitchFamily="18" charset="0"/>
            </a:rPr>
            <a:t> motor electric </a:t>
          </a:r>
          <a:r>
            <a:rPr lang="en-US" sz="1200" b="1" i="0" kern="1200" dirty="0" err="1" smtClean="0">
              <a:latin typeface="Times New Roman" panose="02020603050405020304" pitchFamily="18" charset="0"/>
              <a:cs typeface="Times New Roman" panose="02020603050405020304" pitchFamily="18" charset="0"/>
            </a:rPr>
            <a:t>sau</a:t>
          </a:r>
          <a:r>
            <a:rPr lang="en-US" sz="1200" b="1" i="0" kern="1200" dirty="0" smtClean="0">
              <a:latin typeface="Times New Roman" panose="02020603050405020304" pitchFamily="18" charset="0"/>
              <a:cs typeface="Times New Roman" panose="02020603050405020304" pitchFamily="18" charset="0"/>
            </a:rPr>
            <a:t> motor cu capacitate </a:t>
          </a:r>
          <a:r>
            <a:rPr lang="en-US" sz="1200" b="1" i="0" kern="1200" dirty="0" err="1" smtClean="0">
              <a:latin typeface="Times New Roman" panose="02020603050405020304" pitchFamily="18" charset="0"/>
              <a:cs typeface="Times New Roman" panose="02020603050405020304" pitchFamily="18" charset="0"/>
            </a:rPr>
            <a:t>cilindrică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mai</a:t>
          </a:r>
          <a:r>
            <a:rPr lang="en-US" sz="1200" b="1" i="0" kern="1200" dirty="0" smtClean="0">
              <a:latin typeface="Times New Roman" panose="02020603050405020304" pitchFamily="18" charset="0"/>
              <a:cs typeface="Times New Roman" panose="02020603050405020304" pitchFamily="18" charset="0"/>
            </a:rPr>
            <a:t> mare de 50 cm</a:t>
          </a:r>
          <a:r>
            <a:rPr lang="it-IT" sz="1200" b="1" kern="1200" baseline="30000" dirty="0" smtClean="0">
              <a:latin typeface="Times New Roman" panose="02020603050405020304" pitchFamily="18" charset="0"/>
              <a:cs typeface="Times New Roman" panose="02020603050405020304" pitchFamily="18" charset="0"/>
            </a:rPr>
            <a:t>3</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şi</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masă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echipată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mai</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mică</a:t>
          </a:r>
          <a:r>
            <a:rPr lang="en-US" sz="1200" b="1" i="0" kern="1200" dirty="0" smtClean="0">
              <a:latin typeface="Times New Roman" panose="02020603050405020304" pitchFamily="18" charset="0"/>
              <a:cs typeface="Times New Roman" panose="02020603050405020304" pitchFamily="18" charset="0"/>
            </a:rPr>
            <a:t> de 400 kg.</a:t>
          </a:r>
          <a:endParaRPr lang="ru-RU" sz="1200" b="1" i="0" kern="1200" dirty="0" smtClean="0">
            <a:latin typeface="Times New Roman" panose="02020603050405020304" pitchFamily="18" charset="0"/>
            <a:cs typeface="Times New Roman" panose="02020603050405020304" pitchFamily="18" charset="0"/>
          </a:endParaRPr>
        </a:p>
        <a:p>
          <a:pPr lvl="0" algn="just" defTabSz="533400">
            <a:lnSpc>
              <a:spcPct val="90000"/>
            </a:lnSpc>
            <a:spcBef>
              <a:spcPct val="0"/>
            </a:spcBef>
            <a:spcAft>
              <a:spcPct val="35000"/>
            </a:spcAft>
          </a:pPr>
          <a:r>
            <a:rPr lang="en-US" sz="1200" b="1" i="0" kern="1200" dirty="0" smtClean="0">
              <a:latin typeface="Times New Roman" panose="02020603050405020304" pitchFamily="18" charset="0"/>
              <a:cs typeface="Times New Roman" panose="02020603050405020304" pitchFamily="18" charset="0"/>
            </a:rPr>
            <a:t>10</a:t>
          </a:r>
          <a:r>
            <a:rPr lang="en-US" sz="1200" b="1" kern="1200" baseline="30000" dirty="0" smtClean="0"/>
            <a:t>1</a:t>
          </a:r>
          <a:r>
            <a:rPr lang="en-US" sz="1200" b="1" i="0" kern="1200" dirty="0" smtClean="0">
              <a:latin typeface="Times New Roman" panose="02020603050405020304" pitchFamily="18" charset="0"/>
              <a:cs typeface="Times New Roman" panose="02020603050405020304" pitchFamily="18" charset="0"/>
            </a:rPr>
            <a:t>) Moped, </a:t>
          </a:r>
          <a:r>
            <a:rPr lang="en-US" sz="1200" b="1" i="0" kern="1200" dirty="0" err="1" smtClean="0">
              <a:latin typeface="Times New Roman" panose="02020603050405020304" pitchFamily="18" charset="0"/>
              <a:cs typeface="Times New Roman" panose="02020603050405020304" pitchFamily="18" charset="0"/>
            </a:rPr>
            <a:t>scuter</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motoretă</a:t>
          </a:r>
          <a:r>
            <a:rPr lang="en-US" sz="1200" b="1" i="0" kern="1200" dirty="0" smtClean="0">
              <a:latin typeface="Times New Roman" panose="02020603050405020304" pitchFamily="18" charset="0"/>
              <a:cs typeface="Times New Roman" panose="02020603050405020304" pitchFamily="18" charset="0"/>
            </a:rPr>
            <a:t> – </a:t>
          </a:r>
          <a:r>
            <a:rPr lang="en-US" sz="1200" b="1" i="0" kern="1200" dirty="0" err="1" smtClean="0">
              <a:latin typeface="Times New Roman" panose="02020603050405020304" pitchFamily="18" charset="0"/>
              <a:cs typeface="Times New Roman" panose="02020603050405020304" pitchFamily="18" charset="0"/>
            </a:rPr>
            <a:t>autovehicul</a:t>
          </a:r>
          <a:r>
            <a:rPr lang="en-US" sz="1200" b="1" i="0" kern="1200" dirty="0" smtClean="0">
              <a:latin typeface="Times New Roman" panose="02020603050405020304" pitchFamily="18" charset="0"/>
              <a:cs typeface="Times New Roman" panose="02020603050405020304" pitchFamily="18" charset="0"/>
            </a:rPr>
            <a:t> cu </a:t>
          </a:r>
          <a:r>
            <a:rPr lang="en-US" sz="1200" b="1" i="0" kern="1200" dirty="0" err="1" smtClean="0">
              <a:latin typeface="Times New Roman" panose="02020603050405020304" pitchFamily="18" charset="0"/>
              <a:cs typeface="Times New Roman" panose="02020603050405020304" pitchFamily="18" charset="0"/>
            </a:rPr>
            <a:t>două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sau</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trei</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roţi</a:t>
          </a:r>
          <a:r>
            <a:rPr lang="en-US" sz="1200" b="1" i="0" kern="1200" dirty="0" smtClean="0">
              <a:latin typeface="Times New Roman" panose="02020603050405020304" pitchFamily="18" charset="0"/>
              <a:cs typeface="Times New Roman" panose="02020603050405020304" pitchFamily="18" charset="0"/>
            </a:rPr>
            <a:t> a </a:t>
          </a:r>
          <a:r>
            <a:rPr lang="en-US" sz="1200" b="1" i="0" kern="1200" dirty="0" err="1" smtClean="0">
              <a:latin typeface="Times New Roman" panose="02020603050405020304" pitchFamily="18" charset="0"/>
              <a:cs typeface="Times New Roman" panose="02020603050405020304" pitchFamily="18" charset="0"/>
            </a:rPr>
            <a:t>cărui</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viteză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maximă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prin</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construcţie</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este</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mai</a:t>
          </a:r>
          <a:r>
            <a:rPr lang="en-US" sz="1200" b="1" i="0" kern="1200" dirty="0" smtClean="0">
              <a:latin typeface="Times New Roman" panose="02020603050405020304" pitchFamily="18" charset="0"/>
              <a:cs typeface="Times New Roman" panose="02020603050405020304" pitchFamily="18" charset="0"/>
            </a:rPr>
            <a:t> mare de 25 km/h, </a:t>
          </a:r>
          <a:r>
            <a:rPr lang="en-US" sz="1200" b="1" i="0" kern="1200" dirty="0" err="1" smtClean="0">
              <a:latin typeface="Times New Roman" panose="02020603050405020304" pitchFamily="18" charset="0"/>
              <a:cs typeface="Times New Roman" panose="02020603050405020304" pitchFamily="18" charset="0"/>
            </a:rPr>
            <a:t>dar</a:t>
          </a:r>
          <a:r>
            <a:rPr lang="en-US" sz="1200" b="1" i="0" kern="1200" dirty="0" smtClean="0">
              <a:latin typeface="Times New Roman" panose="02020603050405020304" pitchFamily="18" charset="0"/>
              <a:cs typeface="Times New Roman" panose="02020603050405020304" pitchFamily="18" charset="0"/>
            </a:rPr>
            <a:t> nu </a:t>
          </a:r>
          <a:r>
            <a:rPr lang="en-US" sz="1200" b="1" i="0" kern="1200" dirty="0" err="1" smtClean="0">
              <a:latin typeface="Times New Roman" panose="02020603050405020304" pitchFamily="18" charset="0"/>
              <a:cs typeface="Times New Roman" panose="02020603050405020304" pitchFamily="18" charset="0"/>
            </a:rPr>
            <a:t>depăşeşte</a:t>
          </a:r>
          <a:r>
            <a:rPr lang="en-US" sz="1200" b="1" i="0" kern="1200" dirty="0" smtClean="0">
              <a:latin typeface="Times New Roman" panose="02020603050405020304" pitchFamily="18" charset="0"/>
              <a:cs typeface="Times New Roman" panose="02020603050405020304" pitchFamily="18" charset="0"/>
            </a:rPr>
            <a:t> 45 km/h, care </a:t>
          </a:r>
          <a:r>
            <a:rPr lang="en-US" sz="1200" b="1" i="0" kern="1200" dirty="0" err="1" smtClean="0">
              <a:latin typeface="Times New Roman" panose="02020603050405020304" pitchFamily="18" charset="0"/>
              <a:cs typeface="Times New Roman" panose="02020603050405020304" pitchFamily="18" charset="0"/>
            </a:rPr>
            <a:t>este</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echipat</a:t>
          </a:r>
          <a:r>
            <a:rPr lang="en-US" sz="1200" b="1" i="0" kern="1200" dirty="0" smtClean="0">
              <a:latin typeface="Times New Roman" panose="02020603050405020304" pitchFamily="18" charset="0"/>
              <a:cs typeface="Times New Roman" panose="02020603050405020304" pitchFamily="18" charset="0"/>
            </a:rPr>
            <a:t> cu un motor electric </a:t>
          </a:r>
          <a:r>
            <a:rPr lang="en-US" sz="1200" b="1" i="0" kern="1200" dirty="0" err="1" smtClean="0">
              <a:latin typeface="Times New Roman" panose="02020603050405020304" pitchFamily="18" charset="0"/>
              <a:cs typeface="Times New Roman" panose="02020603050405020304" pitchFamily="18" charset="0"/>
            </a:rPr>
            <a:t>sau</a:t>
          </a:r>
          <a:r>
            <a:rPr lang="en-US" sz="1200" b="1" i="0" kern="1200" dirty="0" smtClean="0">
              <a:latin typeface="Times New Roman" panose="02020603050405020304" pitchFamily="18" charset="0"/>
              <a:cs typeface="Times New Roman" panose="02020603050405020304" pitchFamily="18" charset="0"/>
            </a:rPr>
            <a:t> motor cu </a:t>
          </a:r>
          <a:r>
            <a:rPr lang="en-US" sz="1200" b="1" i="0" kern="1200" dirty="0" err="1" smtClean="0">
              <a:latin typeface="Times New Roman" panose="02020603050405020304" pitchFamily="18" charset="0"/>
              <a:cs typeface="Times New Roman" panose="02020603050405020304" pitchFamily="18" charset="0"/>
            </a:rPr>
            <a:t>ardere</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internă</a:t>
          </a:r>
          <a:r>
            <a:rPr lang="en-US" sz="1200" b="1" i="0" kern="1200" dirty="0" smtClean="0">
              <a:latin typeface="Times New Roman" panose="02020603050405020304" pitchFamily="18" charset="0"/>
              <a:cs typeface="Times New Roman" panose="02020603050405020304" pitchFamily="18" charset="0"/>
            </a:rPr>
            <a:t>, cu </a:t>
          </a:r>
          <a:r>
            <a:rPr lang="en-US" sz="1200" b="1" i="0" kern="1200" dirty="0" err="1" smtClean="0">
              <a:latin typeface="Times New Roman" panose="02020603050405020304" pitchFamily="18" charset="0"/>
              <a:cs typeface="Times New Roman" panose="02020603050405020304" pitchFamily="18" charset="0"/>
            </a:rPr>
            <a:t>aprindere</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prin</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scânteie</a:t>
          </a:r>
          <a:r>
            <a:rPr lang="en-US" sz="1200" b="1" i="0" kern="1200" dirty="0" smtClean="0">
              <a:latin typeface="Times New Roman" panose="02020603050405020304" pitchFamily="18" charset="0"/>
              <a:cs typeface="Times New Roman" panose="02020603050405020304" pitchFamily="18" charset="0"/>
            </a:rPr>
            <a:t>, cu o capacitate </a:t>
          </a:r>
          <a:r>
            <a:rPr lang="en-US" sz="1200" b="1" i="0" kern="1200" dirty="0" err="1" smtClean="0">
              <a:latin typeface="Times New Roman" panose="02020603050405020304" pitchFamily="18" charset="0"/>
              <a:cs typeface="Times New Roman" panose="02020603050405020304" pitchFamily="18" charset="0"/>
            </a:rPr>
            <a:t>cilindrică</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ce</a:t>
          </a:r>
          <a:r>
            <a:rPr lang="en-US" sz="1200" b="1" i="0" kern="1200" dirty="0" smtClean="0">
              <a:latin typeface="Times New Roman" panose="02020603050405020304" pitchFamily="18" charset="0"/>
              <a:cs typeface="Times New Roman" panose="02020603050405020304" pitchFamily="18" charset="0"/>
            </a:rPr>
            <a:t> nu </a:t>
          </a:r>
          <a:r>
            <a:rPr lang="en-US" sz="1200" b="1" i="0" kern="1200" dirty="0" err="1" smtClean="0">
              <a:latin typeface="Times New Roman" panose="02020603050405020304" pitchFamily="18" charset="0"/>
              <a:cs typeface="Times New Roman" panose="02020603050405020304" pitchFamily="18" charset="0"/>
            </a:rPr>
            <a:t>depăşeşte</a:t>
          </a:r>
          <a:r>
            <a:rPr lang="en-US" sz="1200" b="1" i="0" kern="1200" dirty="0" smtClean="0">
              <a:latin typeface="Times New Roman" panose="02020603050405020304" pitchFamily="18" charset="0"/>
              <a:cs typeface="Times New Roman" panose="02020603050405020304" pitchFamily="18" charset="0"/>
            </a:rPr>
            <a:t> 50 cm</a:t>
          </a:r>
          <a:r>
            <a:rPr lang="it-IT" sz="1200" b="1" kern="1200" baseline="30000" dirty="0" smtClean="0">
              <a:latin typeface="Times New Roman" panose="02020603050405020304" pitchFamily="18" charset="0"/>
              <a:cs typeface="Times New Roman" panose="02020603050405020304" pitchFamily="18" charset="0"/>
            </a:rPr>
            <a:t>3</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şi</a:t>
          </a:r>
          <a:r>
            <a:rPr lang="en-US" sz="1200" b="1" i="0" kern="1200" dirty="0" smtClean="0">
              <a:latin typeface="Times New Roman" panose="02020603050405020304" pitchFamily="18" charset="0"/>
              <a:cs typeface="Times New Roman" panose="02020603050405020304" pitchFamily="18" charset="0"/>
            </a:rPr>
            <a:t> a </a:t>
          </a:r>
          <a:r>
            <a:rPr lang="en-US" sz="1200" b="1" i="0" kern="1200" dirty="0" err="1" smtClean="0">
              <a:latin typeface="Times New Roman" panose="02020603050405020304" pitchFamily="18" charset="0"/>
              <a:cs typeface="Times New Roman" panose="02020603050405020304" pitchFamily="18" charset="0"/>
            </a:rPr>
            <a:t>cărui</a:t>
          </a:r>
          <a:r>
            <a:rPr lang="en-US" sz="1200" b="1" i="0" kern="1200" dirty="0" smtClean="0">
              <a:latin typeface="Times New Roman" panose="02020603050405020304" pitchFamily="18" charset="0"/>
              <a:cs typeface="Times New Roman" panose="02020603050405020304" pitchFamily="18" charset="0"/>
            </a:rPr>
            <a:t> </a:t>
          </a:r>
          <a:r>
            <a:rPr lang="en-US" sz="1200" b="1" i="0" kern="1200" dirty="0" err="1" smtClean="0">
              <a:latin typeface="Times New Roman" panose="02020603050405020304" pitchFamily="18" charset="0"/>
              <a:cs typeface="Times New Roman" panose="02020603050405020304" pitchFamily="18" charset="0"/>
            </a:rPr>
            <a:t>masă</a:t>
          </a:r>
          <a:r>
            <a:rPr lang="en-US" sz="1200" b="1" i="0" kern="1200" dirty="0" smtClean="0">
              <a:latin typeface="Times New Roman" panose="02020603050405020304" pitchFamily="18" charset="0"/>
              <a:cs typeface="Times New Roman" panose="02020603050405020304" pitchFamily="18" charset="0"/>
            </a:rPr>
            <a:t> nu </a:t>
          </a:r>
          <a:r>
            <a:rPr lang="en-US" sz="1200" b="1" i="0" kern="1200" dirty="0" err="1" smtClean="0">
              <a:latin typeface="Times New Roman" panose="02020603050405020304" pitchFamily="18" charset="0"/>
              <a:cs typeface="Times New Roman" panose="02020603050405020304" pitchFamily="18" charset="0"/>
            </a:rPr>
            <a:t>depăşeşte</a:t>
          </a:r>
          <a:r>
            <a:rPr lang="en-US" sz="1200" b="1" i="0" kern="1200" dirty="0" smtClean="0">
              <a:latin typeface="Times New Roman" panose="02020603050405020304" pitchFamily="18" charset="0"/>
              <a:cs typeface="Times New Roman" panose="02020603050405020304" pitchFamily="18" charset="0"/>
            </a:rPr>
            <a:t> 350 kg.</a:t>
          </a:r>
          <a:endParaRPr lang="ro-RO" sz="1200" b="1" i="0" kern="1200" dirty="0" smtClean="0">
            <a:latin typeface="Times New Roman" panose="02020603050405020304" pitchFamily="18" charset="0"/>
            <a:cs typeface="Times New Roman" panose="02020603050405020304" pitchFamily="18" charset="0"/>
          </a:endParaRPr>
        </a:p>
        <a:p>
          <a:pPr lvl="0" algn="just" defTabSz="533400">
            <a:lnSpc>
              <a:spcPct val="90000"/>
            </a:lnSpc>
            <a:spcBef>
              <a:spcPct val="0"/>
            </a:spcBef>
            <a:spcAft>
              <a:spcPct val="35000"/>
            </a:spcAft>
          </a:pPr>
          <a:endParaRPr lang="ru-RU" sz="1800" b="0" i="1" kern="1200" dirty="0">
            <a:latin typeface="Times New Roman" panose="02020603050405020304" pitchFamily="18" charset="0"/>
            <a:cs typeface="Times New Roman" panose="02020603050405020304" pitchFamily="18" charset="0"/>
          </a:endParaRPr>
        </a:p>
      </dsp:txBody>
      <dsp:txXfrm>
        <a:off x="0" y="1481238"/>
        <a:ext cx="3927296" cy="3110599"/>
      </dsp:txXfrm>
    </dsp:sp>
    <dsp:sp modelId="{9F5AB5AF-A49A-46F4-AF5A-EF1B531C4C16}">
      <dsp:nvSpPr>
        <dsp:cNvPr id="0" name=""/>
        <dsp:cNvSpPr/>
      </dsp:nvSpPr>
      <dsp:spPr>
        <a:xfrm>
          <a:off x="0" y="4591837"/>
          <a:ext cx="3927296" cy="3456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116475"/>
          <a:ext cx="8208912" cy="157697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o-RO" sz="2400" b="1" i="0" u="sng" kern="1200" dirty="0" smtClean="0">
              <a:latin typeface="Times New Roman" panose="02020603050405020304" pitchFamily="18" charset="0"/>
              <a:cs typeface="Times New Roman" panose="02020603050405020304" pitchFamily="18" charset="0"/>
            </a:rPr>
            <a:t>Anexa nr. 1</a:t>
          </a:r>
        </a:p>
        <a:p>
          <a:pPr lvl="0" algn="ctr" defTabSz="1066800">
            <a:lnSpc>
              <a:spcPct val="90000"/>
            </a:lnSpc>
            <a:spcBef>
              <a:spcPct val="0"/>
            </a:spcBef>
            <a:spcAft>
              <a:spcPct val="35000"/>
            </a:spcAft>
          </a:pPr>
          <a:r>
            <a:rPr lang="ro-RO" sz="1400" b="1" i="0" u="sng" kern="1200" dirty="0" smtClean="0">
              <a:latin typeface="Times New Roman" panose="02020603050405020304" pitchFamily="18" charset="0"/>
              <a:cs typeface="Times New Roman" panose="02020603050405020304" pitchFamily="18" charset="0"/>
            </a:rPr>
            <a:t>Taxa pentru folosirea drumurilor de către autovehiculele înmatriculate în Republica Moldova</a:t>
          </a:r>
        </a:p>
        <a:p>
          <a:pPr lvl="0" algn="ctr" defTabSz="1066800">
            <a:lnSpc>
              <a:spcPct val="90000"/>
            </a:lnSpc>
            <a:spcBef>
              <a:spcPct val="0"/>
            </a:spcBef>
            <a:spcAft>
              <a:spcPct val="35000"/>
            </a:spcAft>
          </a:pPr>
          <a:endParaRPr lang="ro-RO" sz="200" b="1" i="0" u="sng"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ro-RO" sz="2400" b="1" i="1" kern="1200" dirty="0" smtClean="0">
              <a:latin typeface="Times New Roman" panose="02020603050405020304" pitchFamily="18" charset="0"/>
              <a:cs typeface="Times New Roman" panose="02020603050405020304" pitchFamily="18" charset="0"/>
            </a:rPr>
            <a:t>după modificare</a:t>
          </a:r>
          <a:endParaRPr lang="ru-RU" sz="2400" b="1" i="1" kern="1200" dirty="0">
            <a:latin typeface="Times New Roman" panose="02020603050405020304" pitchFamily="18" charset="0"/>
            <a:cs typeface="Times New Roman" panose="02020603050405020304" pitchFamily="18" charset="0"/>
          </a:endParaRPr>
        </a:p>
      </dsp:txBody>
      <dsp:txXfrm>
        <a:off x="0" y="116475"/>
        <a:ext cx="8208912" cy="1576974"/>
      </dsp:txXfrm>
    </dsp:sp>
    <dsp:sp modelId="{5F8C2A23-7085-4B0E-B935-77A6DC372A92}">
      <dsp:nvSpPr>
        <dsp:cNvPr id="0" name=""/>
        <dsp:cNvSpPr/>
      </dsp:nvSpPr>
      <dsp:spPr>
        <a:xfrm>
          <a:off x="0" y="1576974"/>
          <a:ext cx="8208912" cy="331164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endParaRPr lang="it-IT" sz="1800" kern="1200" dirty="0" smtClean="0">
            <a:latin typeface="Times New Roman" panose="02020603050405020304" pitchFamily="18" charset="0"/>
            <a:cs typeface="Times New Roman" panose="02020603050405020304" pitchFamily="18" charset="0"/>
          </a:endParaRPr>
        </a:p>
        <a:p>
          <a:pPr lvl="0" defTabSz="800100">
            <a:lnSpc>
              <a:spcPct val="90000"/>
            </a:lnSpc>
            <a:spcBef>
              <a:spcPct val="0"/>
            </a:spcBef>
            <a:spcAft>
              <a:spcPct val="35000"/>
            </a:spcAft>
          </a:pPr>
          <a:endParaRPr lang="it-IT" sz="1800" kern="1200" dirty="0" smtClean="0">
            <a:latin typeface="Times New Roman" panose="02020603050405020304" pitchFamily="18" charset="0"/>
            <a:cs typeface="Times New Roman" panose="02020603050405020304" pitchFamily="18" charset="0"/>
          </a:endParaRPr>
        </a:p>
        <a:p>
          <a:pPr lvl="0" defTabSz="800100">
            <a:lnSpc>
              <a:spcPct val="90000"/>
            </a:lnSpc>
            <a:spcBef>
              <a:spcPct val="0"/>
            </a:spcBef>
            <a:spcAft>
              <a:spcPct val="35000"/>
            </a:spcAft>
          </a:pPr>
          <a:endParaRPr lang="en-US" sz="1800" kern="1200" dirty="0" smtClean="0">
            <a:latin typeface="Times New Roman" panose="02020603050405020304" pitchFamily="18" charset="0"/>
            <a:cs typeface="Times New Roman" panose="02020603050405020304" pitchFamily="18" charset="0"/>
          </a:endParaRPr>
        </a:p>
        <a:p>
          <a:pPr lvl="0" defTabSz="800100">
            <a:lnSpc>
              <a:spcPct val="90000"/>
            </a:lnSpc>
            <a:spcBef>
              <a:spcPct val="0"/>
            </a:spcBef>
            <a:spcAft>
              <a:spcPct val="35000"/>
            </a:spcAft>
          </a:pPr>
          <a:endParaRPr lang="en-US" sz="1800" kern="1200" dirty="0" smtClean="0">
            <a:latin typeface="Times New Roman" panose="02020603050405020304" pitchFamily="18" charset="0"/>
            <a:cs typeface="Times New Roman" panose="02020603050405020304" pitchFamily="18" charset="0"/>
          </a:endParaRPr>
        </a:p>
        <a:p>
          <a:pPr lvl="0" defTabSz="800100">
            <a:lnSpc>
              <a:spcPct val="90000"/>
            </a:lnSpc>
            <a:spcBef>
              <a:spcPct val="0"/>
            </a:spcBef>
            <a:spcAft>
              <a:spcPct val="35000"/>
            </a:spcAft>
          </a:pPr>
          <a:endParaRPr lang="ru-RU" sz="1800" kern="1200" dirty="0" smtClean="0">
            <a:latin typeface="Times New Roman" panose="02020603050405020304" pitchFamily="18" charset="0"/>
            <a:cs typeface="Times New Roman" panose="02020603050405020304" pitchFamily="18" charset="0"/>
          </a:endParaRPr>
        </a:p>
        <a:p>
          <a:pPr lvl="0" algn="just" defTabSz="800100">
            <a:lnSpc>
              <a:spcPct val="90000"/>
            </a:lnSpc>
            <a:spcBef>
              <a:spcPct val="0"/>
            </a:spcBef>
            <a:spcAft>
              <a:spcPct val="35000"/>
            </a:spcAft>
          </a:pPr>
          <a:endParaRPr lang="en-US" sz="1200" kern="1200" dirty="0" smtClean="0">
            <a:latin typeface="Times New Roman" panose="02020603050405020304" pitchFamily="18" charset="0"/>
            <a:cs typeface="Times New Roman" panose="02020603050405020304" pitchFamily="18" charset="0"/>
          </a:endParaRPr>
        </a:p>
      </dsp:txBody>
      <dsp:txXfrm>
        <a:off x="0" y="1576974"/>
        <a:ext cx="8208912" cy="3311647"/>
      </dsp:txXfrm>
    </dsp:sp>
    <dsp:sp modelId="{9F5AB5AF-A49A-46F4-AF5A-EF1B531C4C16}">
      <dsp:nvSpPr>
        <dsp:cNvPr id="0" name=""/>
        <dsp:cNvSpPr/>
      </dsp:nvSpPr>
      <dsp:spPr>
        <a:xfrm>
          <a:off x="0" y="4888622"/>
          <a:ext cx="8208912" cy="3679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032002" cy="15710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290</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Subiecții impunerii</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Pînă</a:t>
          </a:r>
          <a:r>
            <a:rPr lang="ro-RO" sz="1600" b="1" i="0" u="sng" kern="1200" dirty="0" smtClean="0">
              <a:latin typeface="Times New Roman" panose="02020603050405020304" pitchFamily="18" charset="0"/>
              <a:cs typeface="Times New Roman" panose="02020603050405020304" pitchFamily="18" charset="0"/>
            </a:rPr>
            <a:t> la 01.01.2024</a:t>
          </a:r>
          <a:endParaRPr lang="ru-RU" sz="1600" b="1" i="1" kern="1200" dirty="0">
            <a:latin typeface="Times New Roman" panose="02020603050405020304" pitchFamily="18" charset="0"/>
            <a:cs typeface="Times New Roman" panose="02020603050405020304" pitchFamily="18" charset="0"/>
          </a:endParaRPr>
        </a:p>
      </dsp:txBody>
      <dsp:txXfrm>
        <a:off x="0" y="0"/>
        <a:ext cx="4032002" cy="1571007"/>
      </dsp:txXfrm>
    </dsp:sp>
    <dsp:sp modelId="{5F8C2A23-7085-4B0E-B935-77A6DC372A92}">
      <dsp:nvSpPr>
        <dsp:cNvPr id="0" name=""/>
        <dsp:cNvSpPr/>
      </dsp:nvSpPr>
      <dsp:spPr>
        <a:xfrm>
          <a:off x="0" y="1361484"/>
          <a:ext cx="4032002" cy="387520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o-RO" sz="1600" kern="1200" dirty="0" smtClean="0">
              <a:latin typeface="Times New Roman" panose="02020603050405020304" pitchFamily="18" charset="0"/>
              <a:cs typeface="Times New Roman" panose="02020603050405020304" pitchFamily="18" charset="0"/>
            </a:rPr>
            <a:t>Subiecții impunerii sunt persoanele juridice sau persoanele fizice înregistrate în calitate de întreprinzător care plasează și/sau difuzează informații publicitare (cu excepția publicității exterioare) prin intermediul mijloacelor cinematografice, rețelelor telefonice, telegrafice, telex, </a:t>
          </a:r>
          <a:r>
            <a:rPr lang="ro-RO" sz="1600" b="1" kern="1200" dirty="0" smtClean="0">
              <a:latin typeface="Times New Roman" panose="02020603050405020304" pitchFamily="18" charset="0"/>
              <a:cs typeface="Times New Roman" panose="02020603050405020304" pitchFamily="18" charset="0"/>
            </a:rPr>
            <a:t>mijloacelor de transport</a:t>
          </a:r>
          <a:r>
            <a:rPr lang="ro-RO" sz="1600" kern="1200" dirty="0" smtClean="0">
              <a:latin typeface="Times New Roman" panose="02020603050405020304" pitchFamily="18" charset="0"/>
              <a:cs typeface="Times New Roman" panose="02020603050405020304" pitchFamily="18" charset="0"/>
            </a:rPr>
            <a:t>, altor mijloace (cu excepția TV, internetului, radioului, presei periodice, tipăriturilor)</a:t>
          </a:r>
          <a:endParaRPr lang="en-US" sz="1400" kern="1200" dirty="0" smtClean="0">
            <a:latin typeface="Times New Roman" panose="02020603050405020304" pitchFamily="18" charset="0"/>
            <a:cs typeface="Times New Roman" panose="02020603050405020304" pitchFamily="18" charset="0"/>
          </a:endParaRPr>
        </a:p>
      </dsp:txBody>
      <dsp:txXfrm>
        <a:off x="0" y="1361484"/>
        <a:ext cx="4032002" cy="3875206"/>
      </dsp:txXfrm>
    </dsp:sp>
    <dsp:sp modelId="{9F5AB5AF-A49A-46F4-AF5A-EF1B531C4C16}">
      <dsp:nvSpPr>
        <dsp:cNvPr id="0" name=""/>
        <dsp:cNvSpPr/>
      </dsp:nvSpPr>
      <dsp:spPr>
        <a:xfrm>
          <a:off x="0" y="4870122"/>
          <a:ext cx="4032002" cy="36656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4010"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352</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pt-BR" sz="1600" b="1" i="0" u="sng" kern="1200" dirty="0" smtClean="0">
              <a:latin typeface="Times New Roman" panose="02020603050405020304" pitchFamily="18" charset="0"/>
              <a:cs typeface="Times New Roman" panose="02020603050405020304" pitchFamily="18" charset="0"/>
            </a:rPr>
            <a:t>Modul de calculare şi de achitare a taxei, de prezentare a dărilor de seamă</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kern="1200" dirty="0" err="1" smtClean="0">
              <a:latin typeface="Times New Roman" panose="02020603050405020304" pitchFamily="18" charset="0"/>
              <a:cs typeface="Times New Roman" panose="02020603050405020304" pitchFamily="18" charset="0"/>
            </a:rPr>
            <a:t>Pînă</a:t>
          </a:r>
          <a:r>
            <a:rPr lang="ro-RO" sz="1600" b="1" i="0" kern="1200" dirty="0" smtClean="0">
              <a:latin typeface="Times New Roman" panose="02020603050405020304" pitchFamily="18" charset="0"/>
              <a:cs typeface="Times New Roman" panose="02020603050405020304" pitchFamily="18" charset="0"/>
            </a:rPr>
            <a:t> la 01.01.2024</a:t>
          </a:r>
          <a:endParaRPr lang="ru-RU" sz="1600" b="1" i="0" kern="1200" dirty="0">
            <a:latin typeface="Times New Roman" panose="02020603050405020304" pitchFamily="18" charset="0"/>
            <a:cs typeface="Times New Roman" panose="02020603050405020304" pitchFamily="18" charset="0"/>
          </a:endParaRPr>
        </a:p>
      </dsp:txBody>
      <dsp:txXfrm>
        <a:off x="0" y="0"/>
        <a:ext cx="4104010" cy="1708422"/>
      </dsp:txXfrm>
    </dsp:sp>
    <dsp:sp modelId="{5F8C2A23-7085-4B0E-B935-77A6DC372A92}">
      <dsp:nvSpPr>
        <dsp:cNvPr id="0" name=""/>
        <dsp:cNvSpPr/>
      </dsp:nvSpPr>
      <dsp:spPr>
        <a:xfrm>
          <a:off x="0" y="1708422"/>
          <a:ext cx="4104010"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(3) </a:t>
          </a:r>
          <a:r>
            <a:rPr lang="en-US" sz="1400" kern="1200" dirty="0" err="1" smtClean="0">
              <a:latin typeface="Times New Roman" panose="02020603050405020304" pitchFamily="18" charset="0"/>
              <a:cs typeface="Times New Roman" panose="02020603050405020304" pitchFamily="18" charset="0"/>
            </a:rPr>
            <a:t>Subiecţii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impunerii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achită</a:t>
          </a:r>
          <a:r>
            <a:rPr lang="en-US" sz="1400" kern="1200" dirty="0" smtClean="0">
              <a:latin typeface="Times New Roman" panose="02020603050405020304" pitchFamily="18" charset="0"/>
              <a:cs typeface="Times New Roman" panose="02020603050405020304" pitchFamily="18" charset="0"/>
            </a:rPr>
            <a:t> taxa, </a:t>
          </a:r>
          <a:r>
            <a:rPr lang="en-US" sz="1400" kern="1200" dirty="0" err="1" smtClean="0">
              <a:latin typeface="Times New Roman" panose="02020603050405020304" pitchFamily="18" charset="0"/>
              <a:cs typeface="Times New Roman" panose="02020603050405020304" pitchFamily="18" charset="0"/>
            </a:rPr>
            <a:t>în</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mărime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deplină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pînă</a:t>
          </a:r>
          <a:r>
            <a:rPr lang="en-US" sz="1400" kern="1200" dirty="0" smtClean="0">
              <a:latin typeface="Times New Roman" panose="02020603050405020304" pitchFamily="18" charset="0"/>
              <a:cs typeface="Times New Roman" panose="02020603050405020304" pitchFamily="18" charset="0"/>
            </a:rPr>
            <a:t> la </a:t>
          </a:r>
          <a:r>
            <a:rPr lang="en-US" sz="1400" kern="1200" dirty="0" err="1" smtClean="0">
              <a:latin typeface="Times New Roman" panose="02020603050405020304" pitchFamily="18" charset="0"/>
              <a:cs typeface="Times New Roman" panose="02020603050405020304" pitchFamily="18" charset="0"/>
            </a:rPr>
            <a:t>obţinerea</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actelor</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ce</a:t>
          </a:r>
          <a:r>
            <a:rPr lang="en-US" sz="1400" kern="1200" dirty="0" smtClean="0">
              <a:latin typeface="Times New Roman" panose="02020603050405020304" pitchFamily="18" charset="0"/>
              <a:cs typeface="Times New Roman" panose="02020603050405020304" pitchFamily="18" charset="0"/>
            </a:rPr>
            <a:t> permit </a:t>
          </a:r>
          <a:r>
            <a:rPr lang="en-US" sz="1400" kern="1200" dirty="0" err="1" smtClean="0">
              <a:latin typeface="Times New Roman" panose="02020603050405020304" pitchFamily="18" charset="0"/>
              <a:cs typeface="Times New Roman" panose="02020603050405020304" pitchFamily="18" charset="0"/>
            </a:rPr>
            <a:t>transportul</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rutier</a:t>
          </a:r>
          <a:r>
            <a:rPr lang="en-US" sz="1400" kern="1200" dirty="0" smtClean="0">
              <a:latin typeface="Times New Roman" panose="02020603050405020304" pitchFamily="18" charset="0"/>
              <a:cs typeface="Times New Roman" panose="02020603050405020304" pitchFamily="18" charset="0"/>
            </a:rPr>
            <a:t> cu </a:t>
          </a:r>
          <a:r>
            <a:rPr lang="en-US" sz="1400" kern="1200" dirty="0" err="1" smtClean="0">
              <a:latin typeface="Times New Roman" panose="02020603050405020304" pitchFamily="18" charset="0"/>
              <a:cs typeface="Times New Roman" panose="02020603050405020304" pitchFamily="18" charset="0"/>
            </a:rPr>
            <a:t>autovehicule</a:t>
          </a:r>
          <a:r>
            <a:rPr lang="en-US" sz="1400" kern="1200" dirty="0" smtClean="0">
              <a:latin typeface="Times New Roman" panose="02020603050405020304" pitchFamily="18" charset="0"/>
              <a:cs typeface="Times New Roman" panose="02020603050405020304" pitchFamily="18" charset="0"/>
            </a:rPr>
            <a:t> a </a:t>
          </a:r>
          <a:r>
            <a:rPr lang="en-US" sz="1400" kern="1200" dirty="0" err="1" smtClean="0">
              <a:latin typeface="Times New Roman" panose="02020603050405020304" pitchFamily="18" charset="0"/>
              <a:cs typeface="Times New Roman" panose="02020603050405020304" pitchFamily="18" charset="0"/>
            </a:rPr>
            <a:t>căror</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masă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totală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sarcină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masică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pe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axă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sau</a:t>
          </a:r>
          <a:r>
            <a:rPr lang="en-US" sz="1400" kern="1200" dirty="0" smtClean="0">
              <a:latin typeface="Times New Roman" panose="02020603050405020304" pitchFamily="18" charset="0"/>
              <a:cs typeface="Times New Roman" panose="02020603050405020304" pitchFamily="18" charset="0"/>
            </a:rPr>
            <a:t> ale </a:t>
          </a:r>
          <a:r>
            <a:rPr lang="en-US" sz="1400" kern="1200" dirty="0" err="1" smtClean="0">
              <a:latin typeface="Times New Roman" panose="02020603050405020304" pitchFamily="18" charset="0"/>
              <a:cs typeface="Times New Roman" panose="02020603050405020304" pitchFamily="18" charset="0"/>
            </a:rPr>
            <a:t>căror</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dimensiuni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depăşesc</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limitele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admise</a:t>
          </a:r>
          <a:r>
            <a:rPr lang="ro-RO" sz="1400" kern="1200" dirty="0" smtClean="0">
              <a:latin typeface="Times New Roman" panose="02020603050405020304" pitchFamily="18" charset="0"/>
              <a:cs typeface="Times New Roman" panose="02020603050405020304" pitchFamily="18" charset="0"/>
            </a:rPr>
            <a:t>.</a:t>
          </a:r>
        </a:p>
        <a:p>
          <a:pPr lvl="0" algn="just"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(6</a:t>
          </a:r>
          <a:r>
            <a:rPr lang="en-US" sz="1400" kern="1200" baseline="30000" dirty="0" smtClean="0">
              <a:latin typeface="Times New Roman" panose="02020603050405020304" pitchFamily="18" charset="0"/>
              <a:cs typeface="Times New Roman" panose="02020603050405020304" pitchFamily="18" charset="0"/>
            </a:rPr>
            <a:t>1</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În</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cazul</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în</a:t>
          </a:r>
          <a:r>
            <a:rPr lang="en-US" sz="1400" kern="1200" dirty="0" smtClean="0">
              <a:latin typeface="Times New Roman" panose="02020603050405020304" pitchFamily="18" charset="0"/>
              <a:cs typeface="Times New Roman" panose="02020603050405020304" pitchFamily="18" charset="0"/>
            </a:rPr>
            <a:t> care, </a:t>
          </a:r>
          <a:r>
            <a:rPr lang="en-US" sz="1400" kern="1200" dirty="0" err="1" smtClean="0">
              <a:latin typeface="Times New Roman" panose="02020603050405020304" pitchFamily="18" charset="0"/>
              <a:cs typeface="Times New Roman" panose="02020603050405020304" pitchFamily="18" charset="0"/>
            </a:rPr>
            <a:t>pe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teritoriul</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ţării</a:t>
          </a:r>
          <a:r>
            <a:rPr lang="en-US" sz="1400" kern="1200" dirty="0" smtClean="0">
              <a:latin typeface="Times New Roman" panose="02020603050405020304" pitchFamily="18" charset="0"/>
              <a:cs typeface="Times New Roman" panose="02020603050405020304" pitchFamily="18" charset="0"/>
            </a:rPr>
            <a:t>, se </a:t>
          </a:r>
          <a:r>
            <a:rPr lang="en-US" sz="1400" kern="1200" dirty="0" err="1" smtClean="0">
              <a:latin typeface="Times New Roman" panose="02020603050405020304" pitchFamily="18" charset="0"/>
              <a:cs typeface="Times New Roman" panose="02020603050405020304" pitchFamily="18" charset="0"/>
            </a:rPr>
            <a:t>depistează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autovehicule</a:t>
          </a:r>
          <a:r>
            <a:rPr lang="en-US" sz="1400" kern="1200" dirty="0" smtClean="0">
              <a:latin typeface="Times New Roman" panose="02020603050405020304" pitchFamily="18" charset="0"/>
              <a:cs typeface="Times New Roman" panose="02020603050405020304" pitchFamily="18" charset="0"/>
            </a:rPr>
            <a:t> a </a:t>
          </a:r>
          <a:r>
            <a:rPr lang="en-US" sz="1400" kern="1200" dirty="0" err="1" smtClean="0">
              <a:latin typeface="Times New Roman" panose="02020603050405020304" pitchFamily="18" charset="0"/>
              <a:cs typeface="Times New Roman" panose="02020603050405020304" pitchFamily="18" charset="0"/>
            </a:rPr>
            <a:t>căror</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masă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totală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sarcină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masică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pe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axă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sau</a:t>
          </a:r>
          <a:r>
            <a:rPr lang="en-US" sz="1400" kern="1200" dirty="0" smtClean="0">
              <a:latin typeface="Times New Roman" panose="02020603050405020304" pitchFamily="18" charset="0"/>
              <a:cs typeface="Times New Roman" panose="02020603050405020304" pitchFamily="18" charset="0"/>
            </a:rPr>
            <a:t> ale </a:t>
          </a:r>
          <a:r>
            <a:rPr lang="en-US" sz="1400" kern="1200" dirty="0" err="1" smtClean="0">
              <a:latin typeface="Times New Roman" panose="02020603050405020304" pitchFamily="18" charset="0"/>
              <a:cs typeface="Times New Roman" panose="02020603050405020304" pitchFamily="18" charset="0"/>
            </a:rPr>
            <a:t>căror</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dimensiuni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depăşesc</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limitele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admise</a:t>
          </a:r>
          <a:r>
            <a:rPr lang="en-US" sz="1400" kern="1200" dirty="0" smtClean="0">
              <a:latin typeface="Times New Roman" panose="02020603050405020304" pitchFamily="18" charset="0"/>
              <a:cs typeface="Times New Roman" panose="02020603050405020304" pitchFamily="18" charset="0"/>
            </a:rPr>
            <a:t>, care </a:t>
          </a:r>
          <a:r>
            <a:rPr lang="en-US" sz="1400" kern="1200" dirty="0" err="1" smtClean="0">
              <a:latin typeface="Times New Roman" panose="02020603050405020304" pitchFamily="18" charset="0"/>
              <a:cs typeface="Times New Roman" panose="02020603050405020304" pitchFamily="18" charset="0"/>
            </a:rPr>
            <a:t>circulă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fără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autorizaţie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specială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ori</a:t>
          </a:r>
          <a:r>
            <a:rPr lang="en-US" sz="1400" kern="1200" dirty="0" smtClean="0">
              <a:latin typeface="Times New Roman" panose="02020603050405020304" pitchFamily="18" charset="0"/>
              <a:cs typeface="Times New Roman" panose="02020603050405020304" pitchFamily="18" charset="0"/>
            </a:rPr>
            <a:t> se </a:t>
          </a:r>
          <a:r>
            <a:rPr lang="en-US" sz="1400" kern="1200" dirty="0" err="1" smtClean="0">
              <a:latin typeface="Times New Roman" panose="02020603050405020304" pitchFamily="18" charset="0"/>
              <a:cs typeface="Times New Roman" panose="02020603050405020304" pitchFamily="18" charset="0"/>
            </a:rPr>
            <a:t>constată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că</a:t>
          </a:r>
          <a:r>
            <a:rPr lang="en-US" sz="1400" kern="1200" dirty="0" smtClean="0">
              <a:latin typeface="Times New Roman" panose="02020603050405020304" pitchFamily="18" charset="0"/>
              <a:cs typeface="Times New Roman" panose="02020603050405020304" pitchFamily="18" charset="0"/>
            </a:rPr>
            <a:t> masa </a:t>
          </a:r>
          <a:r>
            <a:rPr lang="en-US" sz="1400" kern="1200" dirty="0" err="1" smtClean="0">
              <a:latin typeface="Times New Roman" panose="02020603050405020304" pitchFamily="18" charset="0"/>
              <a:cs typeface="Times New Roman" panose="02020603050405020304" pitchFamily="18" charset="0"/>
            </a:rPr>
            <a:t>totală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sarcina</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masică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pe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axă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sau</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dimensiunile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acestor</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autovehicule</a:t>
          </a:r>
          <a:r>
            <a:rPr lang="en-US" sz="1400" kern="1200" dirty="0" smtClean="0">
              <a:latin typeface="Times New Roman" panose="02020603050405020304" pitchFamily="18" charset="0"/>
              <a:cs typeface="Times New Roman" panose="02020603050405020304" pitchFamily="18" charset="0"/>
            </a:rPr>
            <a:t> nu </a:t>
          </a:r>
          <a:r>
            <a:rPr lang="en-US" sz="1400" kern="1200" dirty="0" err="1" smtClean="0">
              <a:latin typeface="Times New Roman" panose="02020603050405020304" pitchFamily="18" charset="0"/>
              <a:cs typeface="Times New Roman" panose="02020603050405020304" pitchFamily="18" charset="0"/>
            </a:rPr>
            <a:t>coincid</a:t>
          </a:r>
          <a:r>
            <a:rPr lang="en-US" sz="1400" kern="1200" dirty="0" smtClean="0">
              <a:latin typeface="Times New Roman" panose="02020603050405020304" pitchFamily="18" charset="0"/>
              <a:cs typeface="Times New Roman" panose="02020603050405020304" pitchFamily="18" charset="0"/>
            </a:rPr>
            <a:t> cu </a:t>
          </a:r>
          <a:r>
            <a:rPr lang="en-US" sz="1400" kern="1200" dirty="0" err="1" smtClean="0">
              <a:latin typeface="Times New Roman" panose="02020603050405020304" pitchFamily="18" charset="0"/>
              <a:cs typeface="Times New Roman" panose="02020603050405020304" pitchFamily="18" charset="0"/>
            </a:rPr>
            <a:t>cele</a:t>
          </a:r>
          <a:r>
            <a:rPr lang="en-US" sz="1400" kern="1200" dirty="0" smtClean="0">
              <a:latin typeface="Times New Roman" panose="02020603050405020304" pitchFamily="18" charset="0"/>
              <a:cs typeface="Times New Roman" panose="02020603050405020304" pitchFamily="18" charset="0"/>
            </a:rPr>
            <a:t> indicate </a:t>
          </a:r>
          <a:r>
            <a:rPr lang="en-US" sz="1400" kern="1200" dirty="0" err="1" smtClean="0">
              <a:latin typeface="Times New Roman" panose="02020603050405020304" pitchFamily="18" charset="0"/>
              <a:cs typeface="Times New Roman" panose="02020603050405020304" pitchFamily="18" charset="0"/>
            </a:rPr>
            <a:t>în</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autorizaţie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Agenţia</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Naţională</a:t>
          </a:r>
          <a:r>
            <a:rPr lang="en-US" sz="1400" kern="1200" dirty="0" smtClean="0">
              <a:latin typeface="Times New Roman" panose="02020603050405020304" pitchFamily="18" charset="0"/>
              <a:cs typeface="Times New Roman" panose="02020603050405020304" pitchFamily="18" charset="0"/>
            </a:rPr>
            <a:t> Transport Auto </a:t>
          </a:r>
          <a:r>
            <a:rPr lang="en-US" sz="1400" kern="1200" dirty="0" err="1" smtClean="0">
              <a:latin typeface="Times New Roman" panose="02020603050405020304" pitchFamily="18" charset="0"/>
              <a:cs typeface="Times New Roman" panose="02020603050405020304" pitchFamily="18" charset="0"/>
            </a:rPr>
            <a:t>întocmeşte</a:t>
          </a:r>
          <a:r>
            <a:rPr lang="en-US" sz="1400" kern="1200" dirty="0" smtClean="0">
              <a:latin typeface="Times New Roman" panose="02020603050405020304" pitchFamily="18" charset="0"/>
              <a:cs typeface="Times New Roman" panose="02020603050405020304" pitchFamily="18" charset="0"/>
            </a:rPr>
            <a:t> un </a:t>
          </a:r>
          <a:r>
            <a:rPr lang="en-US" sz="1400" kern="1200" dirty="0" err="1" smtClean="0">
              <a:latin typeface="Times New Roman" panose="02020603050405020304" pitchFamily="18" charset="0"/>
              <a:cs typeface="Times New Roman" panose="02020603050405020304" pitchFamily="18" charset="0"/>
            </a:rPr>
            <a:t>proces</a:t>
          </a:r>
          <a:r>
            <a:rPr lang="en-US" sz="1400" kern="1200" dirty="0" smtClean="0">
              <a:latin typeface="Times New Roman" panose="02020603050405020304" pitchFamily="18" charset="0"/>
              <a:cs typeface="Times New Roman" panose="02020603050405020304" pitchFamily="18" charset="0"/>
            </a:rPr>
            <a:t>-verbal </a:t>
          </a:r>
          <a:r>
            <a:rPr lang="en-US" sz="1400" kern="1200" dirty="0" err="1" smtClean="0">
              <a:latin typeface="Times New Roman" panose="02020603050405020304" pitchFamily="18" charset="0"/>
              <a:cs typeface="Times New Roman" panose="02020603050405020304" pitchFamily="18" charset="0"/>
            </a:rPr>
            <a:t>privind</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calculul</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taxei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pentru</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folosirea</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drumurilor</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în</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cadrul</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controlului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masei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totale</a:t>
          </a:r>
          <a:r>
            <a:rPr lang="en-US" sz="1400" kern="1200" dirty="0" smtClean="0">
              <a:latin typeface="Times New Roman" panose="02020603050405020304" pitchFamily="18" charset="0"/>
              <a:cs typeface="Times New Roman" panose="02020603050405020304" pitchFamily="18" charset="0"/>
            </a:rPr>
            <a:t>, al </a:t>
          </a:r>
          <a:r>
            <a:rPr lang="en-US" sz="1400" kern="1200" dirty="0" err="1" smtClean="0">
              <a:latin typeface="Times New Roman" panose="02020603050405020304" pitchFamily="18" charset="0"/>
              <a:cs typeface="Times New Roman" panose="02020603050405020304" pitchFamily="18" charset="0"/>
            </a:rPr>
            <a:t>sarcinii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masice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pe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osii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şi</a:t>
          </a:r>
          <a:r>
            <a:rPr lang="en-US" sz="1400" kern="1200" dirty="0" smtClean="0">
              <a:latin typeface="Times New Roman" panose="02020603050405020304" pitchFamily="18" charset="0"/>
              <a:cs typeface="Times New Roman" panose="02020603050405020304" pitchFamily="18" charset="0"/>
            </a:rPr>
            <a:t> al </a:t>
          </a:r>
          <a:r>
            <a:rPr lang="en-US" sz="1400" kern="1200" dirty="0" err="1" smtClean="0">
              <a:latin typeface="Times New Roman" panose="02020603050405020304" pitchFamily="18" charset="0"/>
              <a:cs typeface="Times New Roman" panose="02020603050405020304" pitchFamily="18" charset="0"/>
            </a:rPr>
            <a:t>dimensiunilor</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şi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calculează</a:t>
          </a:r>
          <a:r>
            <a:rPr lang="en-US" sz="1400" kern="1200" dirty="0" smtClean="0">
              <a:latin typeface="Times New Roman" panose="02020603050405020304" pitchFamily="18" charset="0"/>
              <a:cs typeface="Times New Roman" panose="02020603050405020304" pitchFamily="18" charset="0"/>
            </a:rPr>
            <a:t> taxa conform art.351 </a:t>
          </a:r>
          <a:r>
            <a:rPr lang="en-US" sz="1400" kern="1200" dirty="0" err="1" smtClean="0">
              <a:latin typeface="Times New Roman" panose="02020603050405020304" pitchFamily="18" charset="0"/>
              <a:cs typeface="Times New Roman" panose="02020603050405020304" pitchFamily="18" charset="0"/>
            </a:rPr>
            <a:t>alin</a:t>
          </a:r>
          <a:r>
            <a:rPr lang="en-US" sz="1400" kern="1200" dirty="0" smtClean="0">
              <a:latin typeface="Times New Roman" panose="02020603050405020304" pitchFamily="18" charset="0"/>
              <a:cs typeface="Times New Roman" panose="02020603050405020304" pitchFamily="18" charset="0"/>
            </a:rPr>
            <a:t>.(4).</a:t>
          </a:r>
          <a:endParaRPr lang="ru-RU" sz="1800" kern="1200" dirty="0" smtClean="0">
            <a:latin typeface="Times New Roman" panose="02020603050405020304" pitchFamily="18" charset="0"/>
            <a:cs typeface="Times New Roman" panose="02020603050405020304" pitchFamily="18" charset="0"/>
          </a:endParaRPr>
        </a:p>
      </dsp:txBody>
      <dsp:txXfrm>
        <a:off x="0" y="1708422"/>
        <a:ext cx="4104010" cy="3587686"/>
      </dsp:txXfrm>
    </dsp:sp>
    <dsp:sp modelId="{9F5AB5AF-A49A-46F4-AF5A-EF1B531C4C16}">
      <dsp:nvSpPr>
        <dsp:cNvPr id="0" name=""/>
        <dsp:cNvSpPr/>
      </dsp:nvSpPr>
      <dsp:spPr>
        <a:xfrm>
          <a:off x="0" y="5296109"/>
          <a:ext cx="4104010"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001775"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352</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pt-BR" sz="1600" b="1" i="0" u="sng" kern="1200" dirty="0" smtClean="0">
              <a:latin typeface="Times New Roman" panose="02020603050405020304" pitchFamily="18" charset="0"/>
              <a:cs typeface="Times New Roman" panose="02020603050405020304" pitchFamily="18" charset="0"/>
            </a:rPr>
            <a:t>Modul de calculare şi de achitare a taxei, de prezentare a dărilor de seamă</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none" kern="1200" dirty="0" err="1" smtClean="0">
              <a:latin typeface="Times New Roman" panose="02020603050405020304" pitchFamily="18" charset="0"/>
              <a:cs typeface="Times New Roman" panose="02020603050405020304" pitchFamily="18" charset="0"/>
            </a:rPr>
            <a:t>Începînd</a:t>
          </a:r>
          <a:r>
            <a:rPr lang="ro-RO" sz="1600" b="1" i="0" u="none" kern="1200" dirty="0" smtClean="0">
              <a:latin typeface="Times New Roman" panose="02020603050405020304" pitchFamily="18" charset="0"/>
              <a:cs typeface="Times New Roman" panose="02020603050405020304" pitchFamily="18" charset="0"/>
            </a:rPr>
            <a:t> cu 01.01.2024</a:t>
          </a:r>
        </a:p>
      </dsp:txBody>
      <dsp:txXfrm>
        <a:off x="0" y="0"/>
        <a:ext cx="4001775" cy="1708422"/>
      </dsp:txXfrm>
    </dsp:sp>
    <dsp:sp modelId="{5F8C2A23-7085-4B0E-B935-77A6DC372A92}">
      <dsp:nvSpPr>
        <dsp:cNvPr id="0" name=""/>
        <dsp:cNvSpPr/>
      </dsp:nvSpPr>
      <dsp:spPr>
        <a:xfrm>
          <a:off x="0" y="1708422"/>
          <a:ext cx="4001775"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00075">
            <a:lnSpc>
              <a:spcPct val="90000"/>
            </a:lnSpc>
            <a:spcBef>
              <a:spcPct val="0"/>
            </a:spcBef>
            <a:spcAft>
              <a:spcPct val="35000"/>
            </a:spcAft>
          </a:pPr>
          <a:r>
            <a:rPr lang="ro-RO" sz="1350" b="1" i="0" kern="1200" dirty="0" smtClean="0">
              <a:latin typeface="Times New Roman" panose="02020603050405020304" pitchFamily="18" charset="0"/>
              <a:cs typeface="Times New Roman" panose="02020603050405020304" pitchFamily="18" charset="0"/>
            </a:rPr>
            <a:t>(3) </a:t>
          </a:r>
          <a:r>
            <a:rPr lang="en-US" sz="1350" b="1" i="0" kern="1200" dirty="0" err="1" smtClean="0">
              <a:latin typeface="Times New Roman" panose="02020603050405020304" pitchFamily="18" charset="0"/>
              <a:cs typeface="Times New Roman" panose="02020603050405020304" pitchFamily="18" charset="0"/>
            </a:rPr>
            <a:t>Subiecţii</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impunerii</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achită</a:t>
          </a:r>
          <a:r>
            <a:rPr lang="en-US" sz="1350" b="1" i="0" kern="1200" dirty="0" smtClean="0">
              <a:latin typeface="Times New Roman" panose="02020603050405020304" pitchFamily="18" charset="0"/>
              <a:cs typeface="Times New Roman" panose="02020603050405020304" pitchFamily="18" charset="0"/>
            </a:rPr>
            <a:t> taxa </a:t>
          </a:r>
          <a:r>
            <a:rPr lang="en-US" sz="1350" b="1" i="0" kern="1200" dirty="0" err="1" smtClean="0">
              <a:latin typeface="Times New Roman" panose="02020603050405020304" pitchFamily="18" charset="0"/>
              <a:cs typeface="Times New Roman" panose="02020603050405020304" pitchFamily="18" charset="0"/>
            </a:rPr>
            <a:t>pentru</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eliberarea</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avizului</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preliminar</a:t>
          </a:r>
          <a:r>
            <a:rPr lang="en-US" sz="1350" b="1" i="0" kern="1200" dirty="0" smtClean="0">
              <a:latin typeface="Times New Roman" panose="02020603050405020304" pitchFamily="18" charset="0"/>
              <a:cs typeface="Times New Roman" panose="02020603050405020304" pitchFamily="18" charset="0"/>
            </a:rPr>
            <a:t> la </a:t>
          </a:r>
          <a:r>
            <a:rPr lang="en-US" sz="1350" b="1" i="0" kern="1200" dirty="0" err="1" smtClean="0">
              <a:latin typeface="Times New Roman" panose="02020603050405020304" pitchFamily="18" charset="0"/>
              <a:cs typeface="Times New Roman" panose="02020603050405020304" pitchFamily="18" charset="0"/>
            </a:rPr>
            <a:t>depunerea</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cererii</a:t>
          </a:r>
          <a:r>
            <a:rPr lang="en-US" sz="1350" b="1" i="0" kern="1200" dirty="0" smtClean="0">
              <a:latin typeface="Times New Roman" panose="02020603050405020304" pitchFamily="18" charset="0"/>
              <a:cs typeface="Times New Roman" panose="02020603050405020304" pitchFamily="18" charset="0"/>
            </a:rPr>
            <a:t>. Taxa </a:t>
          </a:r>
          <a:r>
            <a:rPr lang="en-US" sz="1350" b="1" i="0" kern="1200" dirty="0" err="1" smtClean="0">
              <a:latin typeface="Times New Roman" panose="02020603050405020304" pitchFamily="18" charset="0"/>
              <a:cs typeface="Times New Roman" panose="02020603050405020304" pitchFamily="18" charset="0"/>
            </a:rPr>
            <a:t>pentru</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autorizaţie</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în</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mărime</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deplină</a:t>
          </a:r>
          <a:r>
            <a:rPr lang="en-US" sz="1350" b="1" i="0" kern="1200" dirty="0" smtClean="0">
              <a:latin typeface="Times New Roman" panose="02020603050405020304" pitchFamily="18" charset="0"/>
              <a:cs typeface="Times New Roman" panose="02020603050405020304" pitchFamily="18" charset="0"/>
            </a:rPr>
            <a:t>, se </a:t>
          </a:r>
          <a:r>
            <a:rPr lang="en-US" sz="1350" b="1" i="0" kern="1200" dirty="0" err="1" smtClean="0">
              <a:latin typeface="Times New Roman" panose="02020603050405020304" pitchFamily="18" charset="0"/>
              <a:cs typeface="Times New Roman" panose="02020603050405020304" pitchFamily="18" charset="0"/>
            </a:rPr>
            <a:t>achită</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până</a:t>
          </a:r>
          <a:r>
            <a:rPr lang="en-US" sz="1350" b="1" i="0" kern="1200" dirty="0" smtClean="0">
              <a:latin typeface="Times New Roman" panose="02020603050405020304" pitchFamily="18" charset="0"/>
              <a:cs typeface="Times New Roman" panose="02020603050405020304" pitchFamily="18" charset="0"/>
            </a:rPr>
            <a:t> la </a:t>
          </a:r>
          <a:r>
            <a:rPr lang="en-US" sz="1350" b="1" i="0" kern="1200" dirty="0" err="1" smtClean="0">
              <a:latin typeface="Times New Roman" panose="02020603050405020304" pitchFamily="18" charset="0"/>
              <a:cs typeface="Times New Roman" panose="02020603050405020304" pitchFamily="18" charset="0"/>
            </a:rPr>
            <a:t>obţinerea</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actelor</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ce</a:t>
          </a:r>
          <a:r>
            <a:rPr lang="en-US" sz="1350" b="1" i="0" kern="1200" dirty="0" smtClean="0">
              <a:latin typeface="Times New Roman" panose="02020603050405020304" pitchFamily="18" charset="0"/>
              <a:cs typeface="Times New Roman" panose="02020603050405020304" pitchFamily="18" charset="0"/>
            </a:rPr>
            <a:t> permit </a:t>
          </a:r>
          <a:r>
            <a:rPr lang="en-US" sz="1350" b="1" i="0" kern="1200" dirty="0" err="1" smtClean="0">
              <a:latin typeface="Times New Roman" panose="02020603050405020304" pitchFamily="18" charset="0"/>
              <a:cs typeface="Times New Roman" panose="02020603050405020304" pitchFamily="18" charset="0"/>
            </a:rPr>
            <a:t>transportul</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rutier</a:t>
          </a:r>
          <a:r>
            <a:rPr lang="en-US" sz="1350" b="1" i="0" kern="1200" dirty="0" smtClean="0">
              <a:latin typeface="Times New Roman" panose="02020603050405020304" pitchFamily="18" charset="0"/>
              <a:cs typeface="Times New Roman" panose="02020603050405020304" pitchFamily="18" charset="0"/>
            </a:rPr>
            <a:t> cu </a:t>
          </a:r>
          <a:r>
            <a:rPr lang="en-US" sz="1350" b="1" i="0" kern="1200" dirty="0" err="1" smtClean="0">
              <a:latin typeface="Times New Roman" panose="02020603050405020304" pitchFamily="18" charset="0"/>
              <a:cs typeface="Times New Roman" panose="02020603050405020304" pitchFamily="18" charset="0"/>
            </a:rPr>
            <a:t>autovehicule</a:t>
          </a:r>
          <a:r>
            <a:rPr lang="en-US" sz="1350" b="1" i="0" kern="1200" dirty="0" smtClean="0">
              <a:latin typeface="Times New Roman" panose="02020603050405020304" pitchFamily="18" charset="0"/>
              <a:cs typeface="Times New Roman" panose="02020603050405020304" pitchFamily="18" charset="0"/>
            </a:rPr>
            <a:t> a </a:t>
          </a:r>
          <a:r>
            <a:rPr lang="en-US" sz="1350" b="1" i="0" kern="1200" dirty="0" err="1" smtClean="0">
              <a:latin typeface="Times New Roman" panose="02020603050405020304" pitchFamily="18" charset="0"/>
              <a:cs typeface="Times New Roman" panose="02020603050405020304" pitchFamily="18" charset="0"/>
            </a:rPr>
            <a:t>căror</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masă</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totală</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sarcină</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masică</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pe</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axă</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sau</a:t>
          </a:r>
          <a:r>
            <a:rPr lang="en-US" sz="1350" b="1" i="0" kern="1200" dirty="0" smtClean="0">
              <a:latin typeface="Times New Roman" panose="02020603050405020304" pitchFamily="18" charset="0"/>
              <a:cs typeface="Times New Roman" panose="02020603050405020304" pitchFamily="18" charset="0"/>
            </a:rPr>
            <a:t> ale </a:t>
          </a:r>
          <a:r>
            <a:rPr lang="en-US" sz="1350" b="1" i="0" kern="1200" dirty="0" err="1" smtClean="0">
              <a:latin typeface="Times New Roman" panose="02020603050405020304" pitchFamily="18" charset="0"/>
              <a:cs typeface="Times New Roman" panose="02020603050405020304" pitchFamily="18" charset="0"/>
            </a:rPr>
            <a:t>căror</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dimensiuni</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depăşesc</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limitele</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admise</a:t>
          </a:r>
          <a:r>
            <a:rPr lang="ro-RO" sz="1350" b="1" i="0" kern="1200" dirty="0" smtClean="0">
              <a:latin typeface="Times New Roman" panose="02020603050405020304" pitchFamily="18" charset="0"/>
              <a:cs typeface="Times New Roman" panose="02020603050405020304" pitchFamily="18" charset="0"/>
            </a:rPr>
            <a:t>.</a:t>
          </a:r>
        </a:p>
        <a:p>
          <a:pPr lvl="0" algn="just" defTabSz="600075">
            <a:lnSpc>
              <a:spcPct val="90000"/>
            </a:lnSpc>
            <a:spcBef>
              <a:spcPct val="0"/>
            </a:spcBef>
            <a:spcAft>
              <a:spcPct val="35000"/>
            </a:spcAft>
          </a:pPr>
          <a:r>
            <a:rPr lang="en-US" sz="1350" b="0" i="0" kern="1200" dirty="0" smtClean="0">
              <a:latin typeface="Times New Roman" panose="02020603050405020304" pitchFamily="18" charset="0"/>
              <a:cs typeface="Times New Roman" panose="02020603050405020304" pitchFamily="18" charset="0"/>
            </a:rPr>
            <a:t>(6</a:t>
          </a:r>
          <a:r>
            <a:rPr lang="en-US" sz="1350" kern="1200" baseline="30000" dirty="0" smtClean="0">
              <a:latin typeface="Times New Roman" panose="02020603050405020304" pitchFamily="18" charset="0"/>
              <a:cs typeface="Times New Roman" panose="02020603050405020304" pitchFamily="18" charset="0"/>
            </a:rPr>
            <a:t>1</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În</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cazul</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în</a:t>
          </a:r>
          <a:r>
            <a:rPr lang="en-US" sz="1350" b="0" i="0" kern="1200" dirty="0" smtClean="0">
              <a:latin typeface="Times New Roman" panose="02020603050405020304" pitchFamily="18" charset="0"/>
              <a:cs typeface="Times New Roman" panose="02020603050405020304" pitchFamily="18" charset="0"/>
            </a:rPr>
            <a:t> care, </a:t>
          </a:r>
          <a:r>
            <a:rPr lang="en-US" sz="1350" b="0" i="0" kern="1200" dirty="0" err="1" smtClean="0">
              <a:latin typeface="Times New Roman" panose="02020603050405020304" pitchFamily="18" charset="0"/>
              <a:cs typeface="Times New Roman" panose="02020603050405020304" pitchFamily="18" charset="0"/>
            </a:rPr>
            <a:t>pe</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teritoriul</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ţării</a:t>
          </a:r>
          <a:r>
            <a:rPr lang="en-US" sz="1350" b="0" i="0" kern="1200" dirty="0" smtClean="0">
              <a:latin typeface="Times New Roman" panose="02020603050405020304" pitchFamily="18" charset="0"/>
              <a:cs typeface="Times New Roman" panose="02020603050405020304" pitchFamily="18" charset="0"/>
            </a:rPr>
            <a:t>, se </a:t>
          </a:r>
          <a:r>
            <a:rPr lang="en-US" sz="1350" b="0" i="0" kern="1200" dirty="0" err="1" smtClean="0">
              <a:latin typeface="Times New Roman" panose="02020603050405020304" pitchFamily="18" charset="0"/>
              <a:cs typeface="Times New Roman" panose="02020603050405020304" pitchFamily="18" charset="0"/>
            </a:rPr>
            <a:t>depistează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autovehicule</a:t>
          </a:r>
          <a:r>
            <a:rPr lang="en-US" sz="1350" b="0" i="0" kern="1200" dirty="0" smtClean="0">
              <a:latin typeface="Times New Roman" panose="02020603050405020304" pitchFamily="18" charset="0"/>
              <a:cs typeface="Times New Roman" panose="02020603050405020304" pitchFamily="18" charset="0"/>
            </a:rPr>
            <a:t> a </a:t>
          </a:r>
          <a:r>
            <a:rPr lang="en-US" sz="1350" b="0" i="0" kern="1200" dirty="0" err="1" smtClean="0">
              <a:latin typeface="Times New Roman" panose="02020603050405020304" pitchFamily="18" charset="0"/>
              <a:cs typeface="Times New Roman" panose="02020603050405020304" pitchFamily="18" charset="0"/>
            </a:rPr>
            <a:t>căror</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masă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totală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sarcină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masică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pe</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axă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sau</a:t>
          </a:r>
          <a:r>
            <a:rPr lang="en-US" sz="1350" b="0" i="0" kern="1200" dirty="0" smtClean="0">
              <a:latin typeface="Times New Roman" panose="02020603050405020304" pitchFamily="18" charset="0"/>
              <a:cs typeface="Times New Roman" panose="02020603050405020304" pitchFamily="18" charset="0"/>
            </a:rPr>
            <a:t> ale </a:t>
          </a:r>
          <a:r>
            <a:rPr lang="en-US" sz="1350" b="0" i="0" kern="1200" dirty="0" err="1" smtClean="0">
              <a:latin typeface="Times New Roman" panose="02020603050405020304" pitchFamily="18" charset="0"/>
              <a:cs typeface="Times New Roman" panose="02020603050405020304" pitchFamily="18" charset="0"/>
            </a:rPr>
            <a:t>căror</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dimensiuni</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depăşesc</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limitele</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admise</a:t>
          </a:r>
          <a:r>
            <a:rPr lang="en-US" sz="1350" b="0" i="0" kern="1200" dirty="0" smtClean="0">
              <a:latin typeface="Times New Roman" panose="02020603050405020304" pitchFamily="18" charset="0"/>
              <a:cs typeface="Times New Roman" panose="02020603050405020304" pitchFamily="18" charset="0"/>
            </a:rPr>
            <a:t>, care </a:t>
          </a:r>
          <a:r>
            <a:rPr lang="en-US" sz="1350" b="0" i="0" kern="1200" dirty="0" err="1" smtClean="0">
              <a:latin typeface="Times New Roman" panose="02020603050405020304" pitchFamily="18" charset="0"/>
              <a:cs typeface="Times New Roman" panose="02020603050405020304" pitchFamily="18" charset="0"/>
            </a:rPr>
            <a:t>circulă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fără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autorizaţie</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specială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ori</a:t>
          </a:r>
          <a:r>
            <a:rPr lang="en-US" sz="1350" b="0" i="0" kern="1200" dirty="0" smtClean="0">
              <a:latin typeface="Times New Roman" panose="02020603050405020304" pitchFamily="18" charset="0"/>
              <a:cs typeface="Times New Roman" panose="02020603050405020304" pitchFamily="18" charset="0"/>
            </a:rPr>
            <a:t> se </a:t>
          </a:r>
          <a:r>
            <a:rPr lang="en-US" sz="1350" b="0" i="0" kern="1200" dirty="0" err="1" smtClean="0">
              <a:latin typeface="Times New Roman" panose="02020603050405020304" pitchFamily="18" charset="0"/>
              <a:cs typeface="Times New Roman" panose="02020603050405020304" pitchFamily="18" charset="0"/>
            </a:rPr>
            <a:t>constată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că</a:t>
          </a:r>
          <a:r>
            <a:rPr lang="en-US" sz="1350" b="0" i="0" kern="1200" dirty="0" smtClean="0">
              <a:latin typeface="Times New Roman" panose="02020603050405020304" pitchFamily="18" charset="0"/>
              <a:cs typeface="Times New Roman" panose="02020603050405020304" pitchFamily="18" charset="0"/>
            </a:rPr>
            <a:t> masa </a:t>
          </a:r>
          <a:r>
            <a:rPr lang="en-US" sz="1350" b="0" i="0" kern="1200" dirty="0" err="1" smtClean="0">
              <a:latin typeface="Times New Roman" panose="02020603050405020304" pitchFamily="18" charset="0"/>
              <a:cs typeface="Times New Roman" panose="02020603050405020304" pitchFamily="18" charset="0"/>
            </a:rPr>
            <a:t>totală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sarcina</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masică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pe</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axă</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sau</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dimensiunile</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acestor</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autovehicule</a:t>
          </a:r>
          <a:r>
            <a:rPr lang="en-US" sz="1350" b="0" i="0" kern="1200" dirty="0" smtClean="0">
              <a:latin typeface="Times New Roman" panose="02020603050405020304" pitchFamily="18" charset="0"/>
              <a:cs typeface="Times New Roman" panose="02020603050405020304" pitchFamily="18" charset="0"/>
            </a:rPr>
            <a:t> nu </a:t>
          </a:r>
          <a:r>
            <a:rPr lang="en-US" sz="1350" b="0" i="0" kern="1200" dirty="0" err="1" smtClean="0">
              <a:latin typeface="Times New Roman" panose="02020603050405020304" pitchFamily="18" charset="0"/>
              <a:cs typeface="Times New Roman" panose="02020603050405020304" pitchFamily="18" charset="0"/>
            </a:rPr>
            <a:t>coincid</a:t>
          </a:r>
          <a:r>
            <a:rPr lang="en-US" sz="1350" b="0" i="0" kern="1200" dirty="0" smtClean="0">
              <a:latin typeface="Times New Roman" panose="02020603050405020304" pitchFamily="18" charset="0"/>
              <a:cs typeface="Times New Roman" panose="02020603050405020304" pitchFamily="18" charset="0"/>
            </a:rPr>
            <a:t> cu </a:t>
          </a:r>
          <a:r>
            <a:rPr lang="en-US" sz="1350" b="0" i="0" kern="1200" dirty="0" err="1" smtClean="0">
              <a:latin typeface="Times New Roman" panose="02020603050405020304" pitchFamily="18" charset="0"/>
              <a:cs typeface="Times New Roman" panose="02020603050405020304" pitchFamily="18" charset="0"/>
            </a:rPr>
            <a:t>cele</a:t>
          </a:r>
          <a:r>
            <a:rPr lang="en-US" sz="1350" b="0" i="0" kern="1200" dirty="0" smtClean="0">
              <a:latin typeface="Times New Roman" panose="02020603050405020304" pitchFamily="18" charset="0"/>
              <a:cs typeface="Times New Roman" panose="02020603050405020304" pitchFamily="18" charset="0"/>
            </a:rPr>
            <a:t> indicate </a:t>
          </a:r>
          <a:r>
            <a:rPr lang="en-US" sz="1350" b="0" i="0" kern="1200" dirty="0" err="1" smtClean="0">
              <a:latin typeface="Times New Roman" panose="02020603050405020304" pitchFamily="18" charset="0"/>
              <a:cs typeface="Times New Roman" panose="02020603050405020304" pitchFamily="18" charset="0"/>
            </a:rPr>
            <a:t>în</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autorizaţie</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Agenţia</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Naţională</a:t>
          </a:r>
          <a:r>
            <a:rPr lang="en-US" sz="1350" b="0" i="0" kern="1200" dirty="0" smtClean="0">
              <a:latin typeface="Times New Roman" panose="02020603050405020304" pitchFamily="18" charset="0"/>
              <a:cs typeface="Times New Roman" panose="02020603050405020304" pitchFamily="18" charset="0"/>
            </a:rPr>
            <a:t> Transport Auto </a:t>
          </a:r>
          <a:r>
            <a:rPr lang="en-US" sz="1350" b="0" i="0" kern="1200" dirty="0" err="1" smtClean="0">
              <a:latin typeface="Times New Roman" panose="02020603050405020304" pitchFamily="18" charset="0"/>
              <a:cs typeface="Times New Roman" panose="02020603050405020304" pitchFamily="18" charset="0"/>
            </a:rPr>
            <a:t>întocmeşte</a:t>
          </a:r>
          <a:r>
            <a:rPr lang="en-US" sz="1350" b="0" i="0" kern="1200" dirty="0" smtClean="0">
              <a:latin typeface="Times New Roman" panose="02020603050405020304" pitchFamily="18" charset="0"/>
              <a:cs typeface="Times New Roman" panose="02020603050405020304" pitchFamily="18" charset="0"/>
            </a:rPr>
            <a:t> un </a:t>
          </a:r>
          <a:r>
            <a:rPr lang="en-US" sz="1350" b="0" i="0" kern="1200" dirty="0" err="1" smtClean="0">
              <a:latin typeface="Times New Roman" panose="02020603050405020304" pitchFamily="18" charset="0"/>
              <a:cs typeface="Times New Roman" panose="02020603050405020304" pitchFamily="18" charset="0"/>
            </a:rPr>
            <a:t>proces</a:t>
          </a:r>
          <a:r>
            <a:rPr lang="en-US" sz="1350" b="0" i="0" kern="1200" dirty="0" smtClean="0">
              <a:latin typeface="Times New Roman" panose="02020603050405020304" pitchFamily="18" charset="0"/>
              <a:cs typeface="Times New Roman" panose="02020603050405020304" pitchFamily="18" charset="0"/>
            </a:rPr>
            <a:t>-verbal </a:t>
          </a:r>
          <a:r>
            <a:rPr lang="en-US" sz="1350" b="0" i="0" kern="1200" dirty="0" err="1" smtClean="0">
              <a:latin typeface="Times New Roman" panose="02020603050405020304" pitchFamily="18" charset="0"/>
              <a:cs typeface="Times New Roman" panose="02020603050405020304" pitchFamily="18" charset="0"/>
            </a:rPr>
            <a:t>privind</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calculul</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taxei</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pentru</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folosirea</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drumurilor</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în</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cadrul</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controlului</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masei</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totale</a:t>
          </a:r>
          <a:r>
            <a:rPr lang="en-US" sz="1350" b="0" i="0" kern="1200" dirty="0" smtClean="0">
              <a:latin typeface="Times New Roman" panose="02020603050405020304" pitchFamily="18" charset="0"/>
              <a:cs typeface="Times New Roman" panose="02020603050405020304" pitchFamily="18" charset="0"/>
            </a:rPr>
            <a:t>, al </a:t>
          </a:r>
          <a:r>
            <a:rPr lang="en-US" sz="1350" b="0" i="0" kern="1200" dirty="0" err="1" smtClean="0">
              <a:latin typeface="Times New Roman" panose="02020603050405020304" pitchFamily="18" charset="0"/>
              <a:cs typeface="Times New Roman" panose="02020603050405020304" pitchFamily="18" charset="0"/>
            </a:rPr>
            <a:t>sarcinii</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masice</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pe</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osii</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şi</a:t>
          </a:r>
          <a:r>
            <a:rPr lang="en-US" sz="1350" b="0" i="0" kern="1200" dirty="0" smtClean="0">
              <a:latin typeface="Times New Roman" panose="02020603050405020304" pitchFamily="18" charset="0"/>
              <a:cs typeface="Times New Roman" panose="02020603050405020304" pitchFamily="18" charset="0"/>
            </a:rPr>
            <a:t> al </a:t>
          </a:r>
          <a:r>
            <a:rPr lang="en-US" sz="1350" b="0" i="0" kern="1200" dirty="0" err="1" smtClean="0">
              <a:latin typeface="Times New Roman" panose="02020603050405020304" pitchFamily="18" charset="0"/>
              <a:cs typeface="Times New Roman" panose="02020603050405020304" pitchFamily="18" charset="0"/>
            </a:rPr>
            <a:t>dimensiunilor</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şi</a:t>
          </a:r>
          <a:r>
            <a:rPr lang="en-US" sz="1350" b="0" i="0" kern="1200" dirty="0" smtClean="0">
              <a:latin typeface="Times New Roman" panose="02020603050405020304" pitchFamily="18" charset="0"/>
              <a:cs typeface="Times New Roman" panose="02020603050405020304" pitchFamily="18" charset="0"/>
            </a:rPr>
            <a:t> </a:t>
          </a:r>
          <a:r>
            <a:rPr lang="en-US" sz="1350" b="0" i="0" kern="1200" dirty="0" err="1" smtClean="0">
              <a:latin typeface="Times New Roman" panose="02020603050405020304" pitchFamily="18" charset="0"/>
              <a:cs typeface="Times New Roman" panose="02020603050405020304" pitchFamily="18" charset="0"/>
            </a:rPr>
            <a:t>calculează</a:t>
          </a:r>
          <a:r>
            <a:rPr lang="en-US" sz="1350" b="0" i="0" kern="1200" dirty="0" smtClean="0">
              <a:latin typeface="Times New Roman" panose="02020603050405020304" pitchFamily="18" charset="0"/>
              <a:cs typeface="Times New Roman" panose="02020603050405020304" pitchFamily="18" charset="0"/>
            </a:rPr>
            <a:t> taxa conform art.351 </a:t>
          </a:r>
          <a:r>
            <a:rPr lang="en-US" sz="1350" b="0" i="0" kern="1200" dirty="0" err="1" smtClean="0">
              <a:latin typeface="Times New Roman" panose="02020603050405020304" pitchFamily="18" charset="0"/>
              <a:cs typeface="Times New Roman" panose="02020603050405020304" pitchFamily="18" charset="0"/>
            </a:rPr>
            <a:t>alin</a:t>
          </a:r>
          <a:r>
            <a:rPr lang="en-US" sz="1350" b="0" i="0" kern="1200" dirty="0" smtClean="0">
              <a:latin typeface="Times New Roman" panose="02020603050405020304" pitchFamily="18" charset="0"/>
              <a:cs typeface="Times New Roman" panose="02020603050405020304" pitchFamily="18" charset="0"/>
            </a:rPr>
            <a:t>.(4</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inclusiv</a:t>
          </a:r>
          <a:r>
            <a:rPr lang="en-US" sz="1350" b="1" i="0" kern="1200" dirty="0" smtClean="0">
              <a:latin typeface="Times New Roman" panose="02020603050405020304" pitchFamily="18" charset="0"/>
              <a:cs typeface="Times New Roman" panose="02020603050405020304" pitchFamily="18" charset="0"/>
            </a:rPr>
            <a:t> taxa </a:t>
          </a:r>
          <a:r>
            <a:rPr lang="en-US" sz="1350" b="1" i="0" kern="1200" dirty="0" err="1" smtClean="0">
              <a:latin typeface="Times New Roman" panose="02020603050405020304" pitchFamily="18" charset="0"/>
              <a:cs typeface="Times New Roman" panose="02020603050405020304" pitchFamily="18" charset="0"/>
            </a:rPr>
            <a:t>pentru</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cântărirea</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autovehiculului</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sau</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măsurarea</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dimensiunilor</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prevăzută</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în</a:t>
          </a:r>
          <a:r>
            <a:rPr lang="en-US" sz="1350" b="1" i="0" kern="1200" dirty="0" smtClean="0">
              <a:latin typeface="Times New Roman" panose="02020603050405020304" pitchFamily="18" charset="0"/>
              <a:cs typeface="Times New Roman" panose="02020603050405020304" pitchFamily="18" charset="0"/>
            </a:rPr>
            <a:t> </a:t>
          </a:r>
          <a:r>
            <a:rPr lang="en-US" sz="1350" b="1" i="0" kern="1200" dirty="0" err="1" smtClean="0">
              <a:latin typeface="Times New Roman" panose="02020603050405020304" pitchFamily="18" charset="0"/>
              <a:cs typeface="Times New Roman" panose="02020603050405020304" pitchFamily="18" charset="0"/>
            </a:rPr>
            <a:t>anexa</a:t>
          </a:r>
          <a:r>
            <a:rPr lang="en-US" sz="1350" b="1" i="0" kern="1200" dirty="0" smtClean="0">
              <a:latin typeface="Times New Roman" panose="02020603050405020304" pitchFamily="18" charset="0"/>
              <a:cs typeface="Times New Roman" panose="02020603050405020304" pitchFamily="18" charset="0"/>
            </a:rPr>
            <a:t> nr.3</a:t>
          </a:r>
          <a:r>
            <a:rPr lang="en-US" sz="1400" b="0" i="0" kern="1200" dirty="0" smtClean="0">
              <a:latin typeface="Times New Roman" panose="02020603050405020304" pitchFamily="18" charset="0"/>
              <a:cs typeface="Times New Roman" panose="02020603050405020304" pitchFamily="18" charset="0"/>
            </a:rPr>
            <a:t>.</a:t>
          </a:r>
          <a:endParaRPr lang="ro-RO" sz="1400" b="0" i="0" kern="1200" dirty="0" smtClean="0">
            <a:latin typeface="Times New Roman" panose="02020603050405020304" pitchFamily="18" charset="0"/>
            <a:cs typeface="Times New Roman" panose="02020603050405020304" pitchFamily="18" charset="0"/>
          </a:endParaRPr>
        </a:p>
      </dsp:txBody>
      <dsp:txXfrm>
        <a:off x="0" y="1708422"/>
        <a:ext cx="4001775" cy="3587686"/>
      </dsp:txXfrm>
    </dsp:sp>
    <dsp:sp modelId="{9F5AB5AF-A49A-46F4-AF5A-EF1B531C4C16}">
      <dsp:nvSpPr>
        <dsp:cNvPr id="0" name=""/>
        <dsp:cNvSpPr/>
      </dsp:nvSpPr>
      <dsp:spPr>
        <a:xfrm>
          <a:off x="0" y="5296109"/>
          <a:ext cx="4001775"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3888432" cy="157100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290</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Subiecții impunerii</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Incepînd</a:t>
          </a:r>
          <a:r>
            <a:rPr lang="ro-RO" sz="1600" b="1" i="0" u="sng" kern="1200" dirty="0" smtClean="0">
              <a:latin typeface="Times New Roman" panose="02020603050405020304" pitchFamily="18" charset="0"/>
              <a:cs typeface="Times New Roman" panose="02020603050405020304" pitchFamily="18" charset="0"/>
            </a:rPr>
            <a:t> cu 01.01.2024</a:t>
          </a:r>
          <a:endParaRPr lang="ro-RO" sz="1400" b="1" i="0" u="sng" kern="1200" dirty="0" smtClean="0">
            <a:latin typeface="Times New Roman" panose="02020603050405020304" pitchFamily="18" charset="0"/>
            <a:cs typeface="Times New Roman" panose="02020603050405020304" pitchFamily="18" charset="0"/>
          </a:endParaRPr>
        </a:p>
      </dsp:txBody>
      <dsp:txXfrm>
        <a:off x="0" y="0"/>
        <a:ext cx="3888432" cy="1571007"/>
      </dsp:txXfrm>
    </dsp:sp>
    <dsp:sp modelId="{5F8C2A23-7085-4B0E-B935-77A6DC372A92}">
      <dsp:nvSpPr>
        <dsp:cNvPr id="0" name=""/>
        <dsp:cNvSpPr/>
      </dsp:nvSpPr>
      <dsp:spPr>
        <a:xfrm>
          <a:off x="474" y="1571007"/>
          <a:ext cx="185118" cy="32991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endParaRPr lang="ru-RU" sz="1400" b="1" i="1" kern="1200" dirty="0">
            <a:latin typeface="Times New Roman" panose="02020603050405020304" pitchFamily="18" charset="0"/>
            <a:cs typeface="Times New Roman" panose="02020603050405020304" pitchFamily="18" charset="0"/>
          </a:endParaRPr>
        </a:p>
      </dsp:txBody>
      <dsp:txXfrm>
        <a:off x="474" y="1571007"/>
        <a:ext cx="185118" cy="3299115"/>
      </dsp:txXfrm>
    </dsp:sp>
    <dsp:sp modelId="{DEFE91F9-B935-4E86-9121-05425A4812A6}">
      <dsp:nvSpPr>
        <dsp:cNvPr id="0" name=""/>
        <dsp:cNvSpPr/>
      </dsp:nvSpPr>
      <dsp:spPr>
        <a:xfrm>
          <a:off x="185592" y="1571007"/>
          <a:ext cx="3702364" cy="32991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ro-RO" sz="160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ro-RO" sz="1600" kern="1200" dirty="0" smtClean="0">
              <a:latin typeface="Times New Roman" panose="02020603050405020304" pitchFamily="18" charset="0"/>
              <a:cs typeface="Times New Roman" panose="02020603050405020304" pitchFamily="18" charset="0"/>
            </a:rPr>
            <a:t>Subiecții impunerii sunt persoanele juridice sau persoanele fizice înregistrate în calitate de întreprinzător care plasează și/sau difuzează informații publicitare (cu excepția publicității exterioare) prin intermediul mijloacelor cinematografice, rețelelor telefonice, telegrafice, telex, altor mijloace (cu excepția TV, internetului, radioului, presei periodice, tipăriturilor)</a:t>
          </a:r>
          <a:endParaRPr lang="en-US" sz="1600" kern="1200" dirty="0" smtClean="0">
            <a:latin typeface="Times New Roman" panose="02020603050405020304" pitchFamily="18" charset="0"/>
            <a:cs typeface="Times New Roman" panose="02020603050405020304" pitchFamily="18" charset="0"/>
          </a:endParaRPr>
        </a:p>
      </dsp:txBody>
      <dsp:txXfrm>
        <a:off x="185592" y="1571007"/>
        <a:ext cx="3702364" cy="3299115"/>
      </dsp:txXfrm>
    </dsp:sp>
    <dsp:sp modelId="{9F5AB5AF-A49A-46F4-AF5A-EF1B531C4C16}">
      <dsp:nvSpPr>
        <dsp:cNvPr id="0" name=""/>
        <dsp:cNvSpPr/>
      </dsp:nvSpPr>
      <dsp:spPr>
        <a:xfrm>
          <a:off x="0" y="4870122"/>
          <a:ext cx="3888432" cy="36656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4010"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290</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Obiectul impunerii</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Pînă</a:t>
          </a:r>
          <a:r>
            <a:rPr lang="ro-RO" sz="1600" b="1" i="0" u="sng" kern="1200" dirty="0" smtClean="0">
              <a:latin typeface="Times New Roman" panose="02020603050405020304" pitchFamily="18" charset="0"/>
              <a:cs typeface="Times New Roman" panose="02020603050405020304" pitchFamily="18" charset="0"/>
            </a:rPr>
            <a:t> la 01.01.2024</a:t>
          </a:r>
          <a:endParaRPr lang="ru-RU" sz="1600" b="1" i="1" kern="1200" dirty="0">
            <a:latin typeface="Times New Roman" panose="02020603050405020304" pitchFamily="18" charset="0"/>
            <a:cs typeface="Times New Roman" panose="02020603050405020304" pitchFamily="18" charset="0"/>
          </a:endParaRPr>
        </a:p>
      </dsp:txBody>
      <dsp:txXfrm>
        <a:off x="0" y="0"/>
        <a:ext cx="4104010" cy="1708422"/>
      </dsp:txXfrm>
    </dsp:sp>
    <dsp:sp modelId="{5F8C2A23-7085-4B0E-B935-77A6DC372A92}">
      <dsp:nvSpPr>
        <dsp:cNvPr id="0" name=""/>
        <dsp:cNvSpPr/>
      </dsp:nvSpPr>
      <dsp:spPr>
        <a:xfrm>
          <a:off x="0" y="1708422"/>
          <a:ext cx="4104010"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i="0" kern="1200" dirty="0" smtClean="0">
              <a:latin typeface="Times New Roman" panose="02020603050405020304" pitchFamily="18" charset="0"/>
              <a:cs typeface="Times New Roman" panose="02020603050405020304" pitchFamily="18" charset="0"/>
            </a:rPr>
            <a:t>(</a:t>
          </a:r>
          <a:r>
            <a:rPr lang="en-US" sz="1600" i="0" kern="1200" dirty="0" err="1" smtClean="0">
              <a:latin typeface="Times New Roman" panose="02020603050405020304" pitchFamily="18" charset="0"/>
              <a:cs typeface="Times New Roman" panose="02020603050405020304" pitchFamily="18" charset="0"/>
            </a:rPr>
            <a:t>Obiectul</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impunerii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îl</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constituie</a:t>
          </a:r>
          <a:r>
            <a:rPr lang="ro-RO"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serviciile</a:t>
          </a:r>
          <a:r>
            <a:rPr lang="en-US" sz="1600" i="0" kern="1200" dirty="0" smtClean="0">
              <a:latin typeface="Times New Roman" panose="02020603050405020304" pitchFamily="18" charset="0"/>
              <a:cs typeface="Times New Roman" panose="02020603050405020304" pitchFamily="18" charset="0"/>
            </a:rPr>
            <a:t> de </a:t>
          </a:r>
          <a:r>
            <a:rPr lang="en-US" sz="1600" i="0" kern="1200" dirty="0" err="1" smtClean="0">
              <a:latin typeface="Times New Roman" panose="02020603050405020304" pitchFamily="18" charset="0"/>
              <a:cs typeface="Times New Roman" panose="02020603050405020304" pitchFamily="18" charset="0"/>
            </a:rPr>
            <a:t>plasare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a:t>
          </a:r>
          <a:r>
            <a:rPr lang="en-US" sz="1600" i="0" kern="1200" dirty="0" err="1" smtClean="0">
              <a:latin typeface="Times New Roman" panose="02020603050405020304" pitchFamily="18" charset="0"/>
              <a:cs typeface="Times New Roman" panose="02020603050405020304" pitchFamily="18" charset="0"/>
            </a:rPr>
            <a:t>sau</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difuzare</a:t>
          </a:r>
          <a:r>
            <a:rPr lang="en-US" sz="1600" i="0" kern="1200" dirty="0" smtClean="0">
              <a:latin typeface="Times New Roman" panose="02020603050405020304" pitchFamily="18" charset="0"/>
              <a:cs typeface="Times New Roman" panose="02020603050405020304" pitchFamily="18" charset="0"/>
            </a:rPr>
            <a:t> a </a:t>
          </a:r>
          <a:r>
            <a:rPr lang="en-US" sz="1600" i="0" kern="1200" dirty="0" err="1" smtClean="0">
              <a:latin typeface="Times New Roman" panose="02020603050405020304" pitchFamily="18" charset="0"/>
              <a:cs typeface="Times New Roman" panose="02020603050405020304" pitchFamily="18" charset="0"/>
            </a:rPr>
            <a:t>anunţurilor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publicitare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intermediul</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serviciilor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cinematografice</a:t>
          </a:r>
          <a:r>
            <a:rPr lang="en-US" sz="1600" i="0" kern="1200" dirty="0" smtClean="0">
              <a:latin typeface="Times New Roman" panose="02020603050405020304" pitchFamily="18" charset="0"/>
              <a:cs typeface="Times New Roman" panose="02020603050405020304" pitchFamily="18" charset="0"/>
            </a:rPr>
            <a:t>, video,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reţelele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telefonice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telegrafice</a:t>
          </a:r>
          <a:r>
            <a:rPr lang="en-US" sz="1600" i="0" kern="1200" dirty="0" smtClean="0">
              <a:latin typeface="Times New Roman" panose="02020603050405020304" pitchFamily="18" charset="0"/>
              <a:cs typeface="Times New Roman" panose="02020603050405020304" pitchFamily="18" charset="0"/>
            </a:rPr>
            <a:t>, telex, </a:t>
          </a:r>
          <a:r>
            <a:rPr lang="en-US" sz="1600" b="1" i="0" kern="1200" dirty="0" err="1" smtClean="0">
              <a:latin typeface="Times New Roman" panose="02020603050405020304" pitchFamily="18" charset="0"/>
              <a:cs typeface="Times New Roman" panose="02020603050405020304" pitchFamily="18" charset="0"/>
            </a:rPr>
            <a:t>prin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mijloacele</a:t>
          </a:r>
          <a:r>
            <a:rPr lang="en-US" sz="1600" b="1" i="0" kern="1200" dirty="0" smtClean="0">
              <a:latin typeface="Times New Roman" panose="02020603050405020304" pitchFamily="18" charset="0"/>
              <a:cs typeface="Times New Roman" panose="02020603050405020304" pitchFamily="18" charset="0"/>
            </a:rPr>
            <a:t> de transport</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alte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mijloace</a:t>
          </a:r>
          <a:r>
            <a:rPr lang="en-US" sz="1600" i="0" kern="1200" dirty="0" smtClean="0">
              <a:latin typeface="Times New Roman" panose="02020603050405020304" pitchFamily="18" charset="0"/>
              <a:cs typeface="Times New Roman" panose="02020603050405020304" pitchFamily="18" charset="0"/>
            </a:rPr>
            <a:t> (cu </a:t>
          </a:r>
          <a:r>
            <a:rPr lang="en-US" sz="1600" i="0" kern="1200" dirty="0" err="1" smtClean="0">
              <a:latin typeface="Times New Roman" panose="02020603050405020304" pitchFamily="18" charset="0"/>
              <a:cs typeface="Times New Roman" panose="02020603050405020304" pitchFamily="18" charset="0"/>
            </a:rPr>
            <a:t>excepţia</a:t>
          </a:r>
          <a:r>
            <a:rPr lang="en-US" sz="1600" i="0" kern="1200" dirty="0" smtClean="0">
              <a:latin typeface="Times New Roman" panose="02020603050405020304" pitchFamily="18" charset="0"/>
              <a:cs typeface="Times New Roman" panose="02020603050405020304" pitchFamily="18" charset="0"/>
            </a:rPr>
            <a:t> TV, </a:t>
          </a:r>
          <a:r>
            <a:rPr lang="en-US" sz="1600" i="0" kern="1200" dirty="0" err="1" smtClean="0">
              <a:latin typeface="Times New Roman" panose="02020603050405020304" pitchFamily="18" charset="0"/>
              <a:cs typeface="Times New Roman" panose="02020603050405020304" pitchFamily="18" charset="0"/>
            </a:rPr>
            <a:t>internetului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radioului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presei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periodice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tipăriturilor</a:t>
          </a:r>
          <a:r>
            <a:rPr lang="en-US" sz="1600" i="0" kern="1200" dirty="0" smtClean="0">
              <a:latin typeface="Times New Roman" panose="02020603050405020304" pitchFamily="18" charset="0"/>
              <a:cs typeface="Times New Roman" panose="02020603050405020304" pitchFamily="18" charset="0"/>
            </a:rPr>
            <a:t>);</a:t>
          </a: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endParaRPr lang="en-US" sz="2800" kern="1200" dirty="0" smtClean="0">
            <a:latin typeface="Times New Roman" panose="02020603050405020304" pitchFamily="18" charset="0"/>
            <a:cs typeface="Times New Roman" panose="02020603050405020304" pitchFamily="18" charset="0"/>
          </a:endParaRPr>
        </a:p>
      </dsp:txBody>
      <dsp:txXfrm>
        <a:off x="0" y="1708422"/>
        <a:ext cx="4104010" cy="3587686"/>
      </dsp:txXfrm>
    </dsp:sp>
    <dsp:sp modelId="{9F5AB5AF-A49A-46F4-AF5A-EF1B531C4C16}">
      <dsp:nvSpPr>
        <dsp:cNvPr id="0" name=""/>
        <dsp:cNvSpPr/>
      </dsp:nvSpPr>
      <dsp:spPr>
        <a:xfrm>
          <a:off x="0" y="5296109"/>
          <a:ext cx="4104010"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069365"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290</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Obiectul impunerii</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Începînd</a:t>
          </a:r>
          <a:r>
            <a:rPr lang="ro-RO" sz="1600" b="1" i="0" u="sng" kern="1200" dirty="0" smtClean="0">
              <a:latin typeface="Times New Roman" panose="02020603050405020304" pitchFamily="18" charset="0"/>
              <a:cs typeface="Times New Roman" panose="02020603050405020304" pitchFamily="18" charset="0"/>
            </a:rPr>
            <a:t> cu 01.01.2024</a:t>
          </a:r>
          <a:endParaRPr lang="ru-RU" sz="1600" b="1" kern="1200" dirty="0">
            <a:latin typeface="Times New Roman" panose="02020603050405020304" pitchFamily="18" charset="0"/>
            <a:cs typeface="Times New Roman" panose="02020603050405020304" pitchFamily="18" charset="0"/>
          </a:endParaRPr>
        </a:p>
      </dsp:txBody>
      <dsp:txXfrm>
        <a:off x="0" y="0"/>
        <a:ext cx="4069365" cy="1708422"/>
      </dsp:txXfrm>
    </dsp:sp>
    <dsp:sp modelId="{5F8C2A23-7085-4B0E-B935-77A6DC372A92}">
      <dsp:nvSpPr>
        <dsp:cNvPr id="0" name=""/>
        <dsp:cNvSpPr/>
      </dsp:nvSpPr>
      <dsp:spPr>
        <a:xfrm>
          <a:off x="0" y="1708422"/>
          <a:ext cx="4069365"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i="0" kern="1200" dirty="0" err="1" smtClean="0">
              <a:latin typeface="Times New Roman" panose="02020603050405020304" pitchFamily="18" charset="0"/>
              <a:cs typeface="Times New Roman" panose="02020603050405020304" pitchFamily="18" charset="0"/>
            </a:rPr>
            <a:t>Obiectul</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impunerii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îl</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constituie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serviciile</a:t>
          </a:r>
          <a:r>
            <a:rPr lang="en-US" sz="1600" i="0" kern="1200" dirty="0" smtClean="0">
              <a:latin typeface="Times New Roman" panose="02020603050405020304" pitchFamily="18" charset="0"/>
              <a:cs typeface="Times New Roman" panose="02020603050405020304" pitchFamily="18" charset="0"/>
            </a:rPr>
            <a:t> de </a:t>
          </a:r>
          <a:r>
            <a:rPr lang="en-US" sz="1600" i="0" kern="1200" dirty="0" err="1" smtClean="0">
              <a:latin typeface="Times New Roman" panose="02020603050405020304" pitchFamily="18" charset="0"/>
              <a:cs typeface="Times New Roman" panose="02020603050405020304" pitchFamily="18" charset="0"/>
            </a:rPr>
            <a:t>plasare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a:t>
          </a:r>
          <a:r>
            <a:rPr lang="en-US" sz="1600" i="0" kern="1200" dirty="0" err="1" smtClean="0">
              <a:latin typeface="Times New Roman" panose="02020603050405020304" pitchFamily="18" charset="0"/>
              <a:cs typeface="Times New Roman" panose="02020603050405020304" pitchFamily="18" charset="0"/>
            </a:rPr>
            <a:t>sau</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difuzare</a:t>
          </a:r>
          <a:r>
            <a:rPr lang="en-US" sz="1600" i="0" kern="1200" dirty="0" smtClean="0">
              <a:latin typeface="Times New Roman" panose="02020603050405020304" pitchFamily="18" charset="0"/>
              <a:cs typeface="Times New Roman" panose="02020603050405020304" pitchFamily="18" charset="0"/>
            </a:rPr>
            <a:t> a </a:t>
          </a:r>
          <a:r>
            <a:rPr lang="en-US" sz="1600" i="0" kern="1200" dirty="0" err="1" smtClean="0">
              <a:latin typeface="Times New Roman" panose="02020603050405020304" pitchFamily="18" charset="0"/>
              <a:cs typeface="Times New Roman" panose="02020603050405020304" pitchFamily="18" charset="0"/>
            </a:rPr>
            <a:t>anunţurilor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publicitare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intermediul</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serviciilor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cinematografice</a:t>
          </a:r>
          <a:r>
            <a:rPr lang="en-US" sz="1600" i="0" kern="1200" dirty="0" smtClean="0">
              <a:latin typeface="Times New Roman" panose="02020603050405020304" pitchFamily="18" charset="0"/>
              <a:cs typeface="Times New Roman" panose="02020603050405020304" pitchFamily="18" charset="0"/>
            </a:rPr>
            <a:t>, video,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reţelele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telefonice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telegrafice</a:t>
          </a:r>
          <a:r>
            <a:rPr lang="en-US" sz="1600" i="0" kern="1200" dirty="0" smtClean="0">
              <a:latin typeface="Times New Roman" panose="02020603050405020304" pitchFamily="18" charset="0"/>
              <a:cs typeface="Times New Roman" panose="02020603050405020304" pitchFamily="18" charset="0"/>
            </a:rPr>
            <a:t>, telex, </a:t>
          </a:r>
          <a:r>
            <a:rPr lang="en-US" sz="1600" b="1" i="0" kern="1200" dirty="0" err="1" smtClean="0">
              <a:latin typeface="Times New Roman" panose="02020603050405020304" pitchFamily="18" charset="0"/>
              <a:cs typeface="Times New Roman" panose="02020603050405020304" pitchFamily="18" charset="0"/>
            </a:rPr>
            <a:t>prin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dispozitivele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difuzorului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publicitate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exterioară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alte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mijloace</a:t>
          </a:r>
          <a:r>
            <a:rPr lang="en-US" sz="1600" i="0" kern="1200" dirty="0" smtClean="0">
              <a:latin typeface="Times New Roman" panose="02020603050405020304" pitchFamily="18" charset="0"/>
              <a:cs typeface="Times New Roman" panose="02020603050405020304" pitchFamily="18" charset="0"/>
            </a:rPr>
            <a:t> (cu </a:t>
          </a:r>
          <a:r>
            <a:rPr lang="en-US" sz="1600" i="0" kern="1200" dirty="0" err="1" smtClean="0">
              <a:latin typeface="Times New Roman" panose="02020603050405020304" pitchFamily="18" charset="0"/>
              <a:cs typeface="Times New Roman" panose="02020603050405020304" pitchFamily="18" charset="0"/>
            </a:rPr>
            <a:t>excepţia</a:t>
          </a:r>
          <a:r>
            <a:rPr lang="en-US" sz="1600" i="0" kern="1200" dirty="0" smtClean="0">
              <a:latin typeface="Times New Roman" panose="02020603050405020304" pitchFamily="18" charset="0"/>
              <a:cs typeface="Times New Roman" panose="02020603050405020304" pitchFamily="18" charset="0"/>
            </a:rPr>
            <a:t> TV, </a:t>
          </a:r>
          <a:r>
            <a:rPr lang="en-US" sz="1600" i="0" kern="1200" dirty="0" err="1" smtClean="0">
              <a:latin typeface="Times New Roman" panose="02020603050405020304" pitchFamily="18" charset="0"/>
              <a:cs typeface="Times New Roman" panose="02020603050405020304" pitchFamily="18" charset="0"/>
            </a:rPr>
            <a:t>internetului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radioului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presei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periodice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tipăriturilor</a:t>
          </a:r>
          <a:r>
            <a:rPr lang="en-US" sz="1600" i="0" kern="1200" dirty="0" smtClean="0">
              <a:latin typeface="Times New Roman" panose="02020603050405020304" pitchFamily="18" charset="0"/>
              <a:cs typeface="Times New Roman" panose="02020603050405020304" pitchFamily="18" charset="0"/>
            </a:rPr>
            <a:t>)</a:t>
          </a:r>
          <a:endParaRPr lang="ro-RO" sz="1600" i="0" kern="1200" dirty="0" smtClean="0">
            <a:latin typeface="Times New Roman" panose="02020603050405020304" pitchFamily="18" charset="0"/>
            <a:cs typeface="Times New Roman" panose="02020603050405020304" pitchFamily="18" charset="0"/>
          </a:endParaRPr>
        </a:p>
      </dsp:txBody>
      <dsp:txXfrm>
        <a:off x="0" y="1708422"/>
        <a:ext cx="4069365" cy="3587686"/>
      </dsp:txXfrm>
    </dsp:sp>
    <dsp:sp modelId="{9F5AB5AF-A49A-46F4-AF5A-EF1B531C4C16}">
      <dsp:nvSpPr>
        <dsp:cNvPr id="0" name=""/>
        <dsp:cNvSpPr/>
      </dsp:nvSpPr>
      <dsp:spPr>
        <a:xfrm>
          <a:off x="0" y="5296109"/>
          <a:ext cx="4069365"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4010"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Anexa la titlul VII al Codului fiscal</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Baza impozabilă</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Pînă</a:t>
          </a:r>
          <a:r>
            <a:rPr lang="ro-RO" sz="1600" b="1" i="0" u="sng" kern="1200" dirty="0" smtClean="0">
              <a:latin typeface="Times New Roman" panose="02020603050405020304" pitchFamily="18" charset="0"/>
              <a:cs typeface="Times New Roman" panose="02020603050405020304" pitchFamily="18" charset="0"/>
            </a:rPr>
            <a:t> la 01.01.2024</a:t>
          </a:r>
          <a:endParaRPr lang="ru-RU" sz="1600" b="1" i="1" kern="1200" dirty="0">
            <a:latin typeface="Times New Roman" panose="02020603050405020304" pitchFamily="18" charset="0"/>
            <a:cs typeface="Times New Roman" panose="02020603050405020304" pitchFamily="18" charset="0"/>
          </a:endParaRPr>
        </a:p>
      </dsp:txBody>
      <dsp:txXfrm>
        <a:off x="0" y="0"/>
        <a:ext cx="4104010" cy="1708422"/>
      </dsp:txXfrm>
    </dsp:sp>
    <dsp:sp modelId="{5F8C2A23-7085-4B0E-B935-77A6DC372A92}">
      <dsp:nvSpPr>
        <dsp:cNvPr id="0" name=""/>
        <dsp:cNvSpPr/>
      </dsp:nvSpPr>
      <dsp:spPr>
        <a:xfrm>
          <a:off x="0" y="1708422"/>
          <a:ext cx="4104010"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ro-RO" sz="1600" i="0" kern="1200" dirty="0" smtClean="0">
              <a:latin typeface="Times New Roman" panose="02020603050405020304" pitchFamily="18" charset="0"/>
              <a:cs typeface="Times New Roman" panose="02020603050405020304" pitchFamily="18" charset="0"/>
            </a:rPr>
            <a:t>Baza impozabilă </a:t>
          </a:r>
          <a:r>
            <a:rPr lang="en-US" sz="1600" i="0" kern="1200" dirty="0" err="1" smtClean="0">
              <a:latin typeface="Times New Roman" panose="02020603050405020304" pitchFamily="18" charset="0"/>
              <a:cs typeface="Times New Roman" panose="02020603050405020304" pitchFamily="18" charset="0"/>
            </a:rPr>
            <a:t>constituie</a:t>
          </a:r>
          <a:r>
            <a:rPr lang="ro-RO" sz="1600" i="0" kern="1200" dirty="0" smtClean="0">
              <a:latin typeface="Times New Roman" panose="02020603050405020304" pitchFamily="18" charset="0"/>
              <a:cs typeface="Times New Roman" panose="02020603050405020304" pitchFamily="18" charset="0"/>
            </a:rPr>
            <a:t> venitul din </a:t>
          </a:r>
          <a:r>
            <a:rPr lang="ro-RO" sz="1600" i="0" kern="1200" dirty="0" err="1" smtClean="0">
              <a:latin typeface="Times New Roman" panose="02020603050405020304" pitchFamily="18" charset="0"/>
              <a:cs typeface="Times New Roman" panose="02020603050405020304" pitchFamily="18" charset="0"/>
            </a:rPr>
            <a:t>vînzări</a:t>
          </a:r>
          <a:r>
            <a:rPr lang="ro-RO" sz="1600" i="0" kern="1200" dirty="0" smtClean="0">
              <a:latin typeface="Times New Roman" panose="02020603050405020304" pitchFamily="18" charset="0"/>
              <a:cs typeface="Times New Roman" panose="02020603050405020304" pitchFamily="18" charset="0"/>
            </a:rPr>
            <a:t> ale </a:t>
          </a:r>
          <a:r>
            <a:rPr lang="en-US" sz="1600" i="0" kern="1200" dirty="0" err="1" smtClean="0">
              <a:latin typeface="Times New Roman" panose="02020603050405020304" pitchFamily="18" charset="0"/>
              <a:cs typeface="Times New Roman" panose="02020603050405020304" pitchFamily="18" charset="0"/>
            </a:rPr>
            <a:t>serviciil</a:t>
          </a:r>
          <a:r>
            <a:rPr lang="ro-RO" sz="1600" i="0" kern="1200" dirty="0" smtClean="0">
              <a:latin typeface="Times New Roman" panose="02020603050405020304" pitchFamily="18" charset="0"/>
              <a:cs typeface="Times New Roman" panose="02020603050405020304" pitchFamily="18" charset="0"/>
            </a:rPr>
            <a:t>or</a:t>
          </a:r>
          <a:r>
            <a:rPr lang="en-US" sz="1600" i="0" kern="1200" dirty="0" smtClean="0">
              <a:latin typeface="Times New Roman" panose="02020603050405020304" pitchFamily="18" charset="0"/>
              <a:cs typeface="Times New Roman" panose="02020603050405020304" pitchFamily="18" charset="0"/>
            </a:rPr>
            <a:t> de </a:t>
          </a:r>
          <a:r>
            <a:rPr lang="en-US" sz="1600" i="0" kern="1200" dirty="0" err="1" smtClean="0">
              <a:latin typeface="Times New Roman" panose="02020603050405020304" pitchFamily="18" charset="0"/>
              <a:cs typeface="Times New Roman" panose="02020603050405020304" pitchFamily="18" charset="0"/>
            </a:rPr>
            <a:t>plasare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a:t>
          </a:r>
          <a:r>
            <a:rPr lang="en-US" sz="1600" i="0" kern="1200" dirty="0" err="1" smtClean="0">
              <a:latin typeface="Times New Roman" panose="02020603050405020304" pitchFamily="18" charset="0"/>
              <a:cs typeface="Times New Roman" panose="02020603050405020304" pitchFamily="18" charset="0"/>
            </a:rPr>
            <a:t>sau</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difuzare</a:t>
          </a:r>
          <a:r>
            <a:rPr lang="en-US" sz="1600" i="0" kern="1200" dirty="0" smtClean="0">
              <a:latin typeface="Times New Roman" panose="02020603050405020304" pitchFamily="18" charset="0"/>
              <a:cs typeface="Times New Roman" panose="02020603050405020304" pitchFamily="18" charset="0"/>
            </a:rPr>
            <a:t> a </a:t>
          </a:r>
          <a:r>
            <a:rPr lang="en-US" sz="1600" i="0" kern="1200" dirty="0" err="1" smtClean="0">
              <a:latin typeface="Times New Roman" panose="02020603050405020304" pitchFamily="18" charset="0"/>
              <a:cs typeface="Times New Roman" panose="02020603050405020304" pitchFamily="18" charset="0"/>
            </a:rPr>
            <a:t>anunţurilor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publicitare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intermediul</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serviciilor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cinematografice</a:t>
          </a:r>
          <a:r>
            <a:rPr lang="en-US" sz="1600" i="0" kern="1200" dirty="0" smtClean="0">
              <a:latin typeface="Times New Roman" panose="02020603050405020304" pitchFamily="18" charset="0"/>
              <a:cs typeface="Times New Roman" panose="02020603050405020304" pitchFamily="18" charset="0"/>
            </a:rPr>
            <a:t>, video,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reţelele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telefonice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telegrafice</a:t>
          </a:r>
          <a:r>
            <a:rPr lang="en-US" sz="1600" i="0" kern="1200" dirty="0" smtClean="0">
              <a:latin typeface="Times New Roman" panose="02020603050405020304" pitchFamily="18" charset="0"/>
              <a:cs typeface="Times New Roman" panose="02020603050405020304" pitchFamily="18" charset="0"/>
            </a:rPr>
            <a:t>, telex, </a:t>
          </a:r>
          <a:r>
            <a:rPr lang="en-US" sz="1600" b="1" i="0" kern="1200" dirty="0" err="1" smtClean="0">
              <a:latin typeface="Times New Roman" panose="02020603050405020304" pitchFamily="18" charset="0"/>
              <a:cs typeface="Times New Roman" panose="02020603050405020304" pitchFamily="18" charset="0"/>
            </a:rPr>
            <a:t>prin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mijloacele</a:t>
          </a:r>
          <a:r>
            <a:rPr lang="en-US" sz="1600" b="1" i="0" kern="1200" dirty="0" smtClean="0">
              <a:latin typeface="Times New Roman" panose="02020603050405020304" pitchFamily="18" charset="0"/>
              <a:cs typeface="Times New Roman" panose="02020603050405020304" pitchFamily="18" charset="0"/>
            </a:rPr>
            <a:t> de transport</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alte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mijloace</a:t>
          </a:r>
          <a:r>
            <a:rPr lang="en-US" sz="1600" i="0" kern="1200" dirty="0" smtClean="0">
              <a:latin typeface="Times New Roman" panose="02020603050405020304" pitchFamily="18" charset="0"/>
              <a:cs typeface="Times New Roman" panose="02020603050405020304" pitchFamily="18" charset="0"/>
            </a:rPr>
            <a:t> (cu </a:t>
          </a:r>
          <a:r>
            <a:rPr lang="en-US" sz="1600" i="0" kern="1200" dirty="0" err="1" smtClean="0">
              <a:latin typeface="Times New Roman" panose="02020603050405020304" pitchFamily="18" charset="0"/>
              <a:cs typeface="Times New Roman" panose="02020603050405020304" pitchFamily="18" charset="0"/>
            </a:rPr>
            <a:t>excepţia</a:t>
          </a:r>
          <a:r>
            <a:rPr lang="en-US" sz="1600" i="0" kern="1200" dirty="0" smtClean="0">
              <a:latin typeface="Times New Roman" panose="02020603050405020304" pitchFamily="18" charset="0"/>
              <a:cs typeface="Times New Roman" panose="02020603050405020304" pitchFamily="18" charset="0"/>
            </a:rPr>
            <a:t> TV, </a:t>
          </a:r>
          <a:r>
            <a:rPr lang="en-US" sz="1600" i="0" kern="1200" dirty="0" err="1" smtClean="0">
              <a:latin typeface="Times New Roman" panose="02020603050405020304" pitchFamily="18" charset="0"/>
              <a:cs typeface="Times New Roman" panose="02020603050405020304" pitchFamily="18" charset="0"/>
            </a:rPr>
            <a:t>internetului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radioului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presei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periodice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tipăriturilor</a:t>
          </a:r>
          <a:r>
            <a:rPr lang="en-US" sz="1600" i="0" kern="1200" dirty="0" smtClean="0">
              <a:latin typeface="Times New Roman" panose="02020603050405020304" pitchFamily="18" charset="0"/>
              <a:cs typeface="Times New Roman" panose="02020603050405020304" pitchFamily="18" charset="0"/>
            </a:rPr>
            <a:t>);</a:t>
          </a:r>
          <a:endParaRPr lang="ro-RO" sz="1600" i="0" kern="1200" dirty="0" smtClean="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endParaRPr lang="en-US" sz="2800" kern="1200" dirty="0" smtClean="0">
            <a:latin typeface="Times New Roman" panose="02020603050405020304" pitchFamily="18" charset="0"/>
            <a:cs typeface="Times New Roman" panose="02020603050405020304" pitchFamily="18" charset="0"/>
          </a:endParaRPr>
        </a:p>
      </dsp:txBody>
      <dsp:txXfrm>
        <a:off x="0" y="1708422"/>
        <a:ext cx="4104010" cy="3587686"/>
      </dsp:txXfrm>
    </dsp:sp>
    <dsp:sp modelId="{9F5AB5AF-A49A-46F4-AF5A-EF1B531C4C16}">
      <dsp:nvSpPr>
        <dsp:cNvPr id="0" name=""/>
        <dsp:cNvSpPr/>
      </dsp:nvSpPr>
      <dsp:spPr>
        <a:xfrm>
          <a:off x="0" y="5296109"/>
          <a:ext cx="4104010"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069365"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Anexa la titlul VII al Codului fiscal</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Baza impozabilă</a:t>
          </a:r>
        </a:p>
        <a:p>
          <a:pPr lvl="0" algn="ctr" defTabSz="711200">
            <a:lnSpc>
              <a:spcPct val="90000"/>
            </a:lnSpc>
            <a:spcBef>
              <a:spcPct val="0"/>
            </a:spcBef>
            <a:spcAft>
              <a:spcPct val="35000"/>
            </a:spcAft>
          </a:pPr>
          <a:r>
            <a:rPr lang="ro-RO" sz="1600" b="1" i="0" u="sng" kern="1200" dirty="0" err="1" smtClean="0">
              <a:latin typeface="Times New Roman" panose="02020603050405020304" pitchFamily="18" charset="0"/>
              <a:cs typeface="Times New Roman" panose="02020603050405020304" pitchFamily="18" charset="0"/>
            </a:rPr>
            <a:t>Începînd</a:t>
          </a:r>
          <a:r>
            <a:rPr lang="ro-RO" sz="1600" b="1" i="0" u="sng" kern="1200" dirty="0" smtClean="0">
              <a:latin typeface="Times New Roman" panose="02020603050405020304" pitchFamily="18" charset="0"/>
              <a:cs typeface="Times New Roman" panose="02020603050405020304" pitchFamily="18" charset="0"/>
            </a:rPr>
            <a:t> cu 01.01.2024</a:t>
          </a:r>
          <a:endParaRPr lang="ru-RU" sz="1600" b="1" kern="1200" dirty="0">
            <a:latin typeface="Times New Roman" panose="02020603050405020304" pitchFamily="18" charset="0"/>
            <a:cs typeface="Times New Roman" panose="02020603050405020304" pitchFamily="18" charset="0"/>
          </a:endParaRPr>
        </a:p>
      </dsp:txBody>
      <dsp:txXfrm>
        <a:off x="0" y="0"/>
        <a:ext cx="4069365" cy="1708422"/>
      </dsp:txXfrm>
    </dsp:sp>
    <dsp:sp modelId="{5F8C2A23-7085-4B0E-B935-77A6DC372A92}">
      <dsp:nvSpPr>
        <dsp:cNvPr id="0" name=""/>
        <dsp:cNvSpPr/>
      </dsp:nvSpPr>
      <dsp:spPr>
        <a:xfrm>
          <a:off x="0" y="1708422"/>
          <a:ext cx="4069365"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o-RO" sz="1600" i="0" kern="1200" dirty="0" smtClean="0">
              <a:latin typeface="Times New Roman" panose="02020603050405020304" pitchFamily="18" charset="0"/>
              <a:cs typeface="Times New Roman" panose="02020603050405020304" pitchFamily="18" charset="0"/>
            </a:rPr>
            <a:t>Baza impozabilă constituie venitul din </a:t>
          </a:r>
          <a:r>
            <a:rPr lang="ro-RO" sz="1600" i="0" kern="1200" dirty="0" err="1" smtClean="0">
              <a:latin typeface="Times New Roman" panose="02020603050405020304" pitchFamily="18" charset="0"/>
              <a:cs typeface="Times New Roman" panose="02020603050405020304" pitchFamily="18" charset="0"/>
            </a:rPr>
            <a:t>vînzări</a:t>
          </a:r>
          <a:r>
            <a:rPr lang="ro-RO" sz="1600" i="0" kern="1200" dirty="0" smtClean="0">
              <a:latin typeface="Times New Roman" panose="02020603050405020304" pitchFamily="18" charset="0"/>
              <a:cs typeface="Times New Roman" panose="02020603050405020304" pitchFamily="18" charset="0"/>
            </a:rPr>
            <a:t> ale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serviciil</a:t>
          </a:r>
          <a:r>
            <a:rPr lang="ro-RO" sz="1600" i="0" kern="1200" dirty="0" smtClean="0">
              <a:latin typeface="Times New Roman" panose="02020603050405020304" pitchFamily="18" charset="0"/>
              <a:cs typeface="Times New Roman" panose="02020603050405020304" pitchFamily="18" charset="0"/>
            </a:rPr>
            <a:t>or</a:t>
          </a:r>
          <a:r>
            <a:rPr lang="en-US" sz="1600" i="0" kern="1200" dirty="0" smtClean="0">
              <a:latin typeface="Times New Roman" panose="02020603050405020304" pitchFamily="18" charset="0"/>
              <a:cs typeface="Times New Roman" panose="02020603050405020304" pitchFamily="18" charset="0"/>
            </a:rPr>
            <a:t> de </a:t>
          </a:r>
          <a:r>
            <a:rPr lang="en-US" sz="1600" i="0" kern="1200" dirty="0" err="1" smtClean="0">
              <a:latin typeface="Times New Roman" panose="02020603050405020304" pitchFamily="18" charset="0"/>
              <a:cs typeface="Times New Roman" panose="02020603050405020304" pitchFamily="18" charset="0"/>
            </a:rPr>
            <a:t>plasare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şi</a:t>
          </a:r>
          <a:r>
            <a:rPr lang="en-US" sz="1600" i="0" kern="1200" dirty="0" smtClean="0">
              <a:latin typeface="Times New Roman" panose="02020603050405020304" pitchFamily="18" charset="0"/>
              <a:cs typeface="Times New Roman" panose="02020603050405020304" pitchFamily="18" charset="0"/>
            </a:rPr>
            <a:t>/</a:t>
          </a:r>
          <a:r>
            <a:rPr lang="en-US" sz="1600" i="0" kern="1200" dirty="0" err="1" smtClean="0">
              <a:latin typeface="Times New Roman" panose="02020603050405020304" pitchFamily="18" charset="0"/>
              <a:cs typeface="Times New Roman" panose="02020603050405020304" pitchFamily="18" charset="0"/>
            </a:rPr>
            <a:t>sau</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difuzare</a:t>
          </a:r>
          <a:r>
            <a:rPr lang="en-US" sz="1600" i="0" kern="1200" dirty="0" smtClean="0">
              <a:latin typeface="Times New Roman" panose="02020603050405020304" pitchFamily="18" charset="0"/>
              <a:cs typeface="Times New Roman" panose="02020603050405020304" pitchFamily="18" charset="0"/>
            </a:rPr>
            <a:t> a </a:t>
          </a:r>
          <a:r>
            <a:rPr lang="en-US" sz="1600" i="0" kern="1200" dirty="0" err="1" smtClean="0">
              <a:latin typeface="Times New Roman" panose="02020603050405020304" pitchFamily="18" charset="0"/>
              <a:cs typeface="Times New Roman" panose="02020603050405020304" pitchFamily="18" charset="0"/>
            </a:rPr>
            <a:t>anunţurilor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publicitare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intermediul</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serviciilor</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cinematografice</a:t>
          </a:r>
          <a:r>
            <a:rPr lang="en-US" sz="1600" i="0" kern="1200" dirty="0" smtClean="0">
              <a:latin typeface="Times New Roman" panose="02020603050405020304" pitchFamily="18" charset="0"/>
              <a:cs typeface="Times New Roman" panose="02020603050405020304" pitchFamily="18" charset="0"/>
            </a:rPr>
            <a:t>, video,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reţelele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telefonice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telegrafice</a:t>
          </a:r>
          <a:r>
            <a:rPr lang="en-US" sz="1600" i="0" kern="1200" dirty="0" smtClean="0">
              <a:latin typeface="Times New Roman" panose="02020603050405020304" pitchFamily="18" charset="0"/>
              <a:cs typeface="Times New Roman" panose="02020603050405020304" pitchFamily="18" charset="0"/>
            </a:rPr>
            <a:t>, telex, </a:t>
          </a:r>
          <a:r>
            <a:rPr lang="en-US" sz="1600" b="1" i="0" kern="1200" dirty="0" err="1" smtClean="0">
              <a:latin typeface="Times New Roman" panose="02020603050405020304" pitchFamily="18" charset="0"/>
              <a:cs typeface="Times New Roman" panose="02020603050405020304" pitchFamily="18" charset="0"/>
            </a:rPr>
            <a:t>prin</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dispozitivele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difuzorului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publicitate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exterioară</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prin</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alte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mijloace</a:t>
          </a:r>
          <a:r>
            <a:rPr lang="en-US" sz="1600" i="0" kern="1200" dirty="0" smtClean="0">
              <a:latin typeface="Times New Roman" panose="02020603050405020304" pitchFamily="18" charset="0"/>
              <a:cs typeface="Times New Roman" panose="02020603050405020304" pitchFamily="18" charset="0"/>
            </a:rPr>
            <a:t> (cu </a:t>
          </a:r>
          <a:r>
            <a:rPr lang="en-US" sz="1600" i="0" kern="1200" dirty="0" err="1" smtClean="0">
              <a:latin typeface="Times New Roman" panose="02020603050405020304" pitchFamily="18" charset="0"/>
              <a:cs typeface="Times New Roman" panose="02020603050405020304" pitchFamily="18" charset="0"/>
            </a:rPr>
            <a:t>excepţia</a:t>
          </a:r>
          <a:r>
            <a:rPr lang="en-US" sz="1600" i="0" kern="1200" dirty="0" smtClean="0">
              <a:latin typeface="Times New Roman" panose="02020603050405020304" pitchFamily="18" charset="0"/>
              <a:cs typeface="Times New Roman" panose="02020603050405020304" pitchFamily="18" charset="0"/>
            </a:rPr>
            <a:t> TV, </a:t>
          </a:r>
          <a:r>
            <a:rPr lang="en-US" sz="1600" i="0" kern="1200" dirty="0" err="1" smtClean="0">
              <a:latin typeface="Times New Roman" panose="02020603050405020304" pitchFamily="18" charset="0"/>
              <a:cs typeface="Times New Roman" panose="02020603050405020304" pitchFamily="18" charset="0"/>
            </a:rPr>
            <a:t>internetului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radioului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presei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periodice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tipăriturilor</a:t>
          </a:r>
          <a:r>
            <a:rPr lang="en-US" sz="1600" i="0" kern="1200" dirty="0" smtClean="0">
              <a:latin typeface="Times New Roman" panose="02020603050405020304" pitchFamily="18" charset="0"/>
              <a:cs typeface="Times New Roman" panose="02020603050405020304" pitchFamily="18" charset="0"/>
            </a:rPr>
            <a:t>)</a:t>
          </a:r>
          <a:r>
            <a:rPr lang="ro-RO" sz="1600" i="0" kern="1200" dirty="0" smtClean="0">
              <a:latin typeface="Times New Roman" panose="02020603050405020304" pitchFamily="18" charset="0"/>
              <a:cs typeface="Times New Roman" panose="02020603050405020304" pitchFamily="18" charset="0"/>
            </a:rPr>
            <a:t>, cu excepția amplasării publicității exterioare.</a:t>
          </a:r>
        </a:p>
      </dsp:txBody>
      <dsp:txXfrm>
        <a:off x="0" y="1708422"/>
        <a:ext cx="4069365" cy="3587686"/>
      </dsp:txXfrm>
    </dsp:sp>
    <dsp:sp modelId="{9F5AB5AF-A49A-46F4-AF5A-EF1B531C4C16}">
      <dsp:nvSpPr>
        <dsp:cNvPr id="0" name=""/>
        <dsp:cNvSpPr/>
      </dsp:nvSpPr>
      <dsp:spPr>
        <a:xfrm>
          <a:off x="0" y="5296109"/>
          <a:ext cx="4069365"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DB74-3B87-46BF-B0B1-D16F8CEF026B}">
      <dsp:nvSpPr>
        <dsp:cNvPr id="0" name=""/>
        <dsp:cNvSpPr/>
      </dsp:nvSpPr>
      <dsp:spPr>
        <a:xfrm>
          <a:off x="0" y="0"/>
          <a:ext cx="4104010" cy="17084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Articolul 295</a:t>
          </a:r>
          <a:r>
            <a:rPr lang="en-US" sz="1600" b="1" i="0" u="sng" kern="1200" dirty="0" smtClean="0">
              <a:latin typeface="Times New Roman" panose="02020603050405020304" pitchFamily="18" charset="0"/>
              <a:cs typeface="Times New Roman" panose="02020603050405020304" pitchFamily="18" charset="0"/>
            </a:rPr>
            <a:t>.</a:t>
          </a: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0" u="sng" kern="1200" dirty="0" smtClean="0">
              <a:latin typeface="Times New Roman" panose="02020603050405020304" pitchFamily="18" charset="0"/>
              <a:cs typeface="Times New Roman" panose="02020603050405020304" pitchFamily="18" charset="0"/>
            </a:rPr>
            <a:t>Scutirea de taxe</a:t>
          </a:r>
        </a:p>
        <a:p>
          <a:pPr lvl="0" algn="ctr" defTabSz="711200">
            <a:lnSpc>
              <a:spcPct val="90000"/>
            </a:lnSpc>
            <a:spcBef>
              <a:spcPct val="0"/>
            </a:spcBef>
            <a:spcAft>
              <a:spcPct val="35000"/>
            </a:spcAft>
          </a:pPr>
          <a:endParaRPr lang="ro-RO" sz="1600" b="1" i="0" u="sng"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o-RO" sz="1600" b="1" i="1" kern="1200" dirty="0" err="1" smtClean="0">
              <a:latin typeface="Times New Roman" panose="02020603050405020304" pitchFamily="18" charset="0"/>
              <a:cs typeface="Times New Roman" panose="02020603050405020304" pitchFamily="18" charset="0"/>
            </a:rPr>
            <a:t>Pînă</a:t>
          </a:r>
          <a:r>
            <a:rPr lang="ro-RO" sz="1600" b="1" i="1" kern="1200" dirty="0" smtClean="0">
              <a:latin typeface="Times New Roman" panose="02020603050405020304" pitchFamily="18" charset="0"/>
              <a:cs typeface="Times New Roman" panose="02020603050405020304" pitchFamily="18" charset="0"/>
            </a:rPr>
            <a:t> la 01.01.2024</a:t>
          </a:r>
          <a:endParaRPr lang="ru-RU" sz="1600" b="1" i="1" kern="1200" dirty="0">
            <a:latin typeface="Times New Roman" panose="02020603050405020304" pitchFamily="18" charset="0"/>
            <a:cs typeface="Times New Roman" panose="02020603050405020304" pitchFamily="18" charset="0"/>
          </a:endParaRPr>
        </a:p>
      </dsp:txBody>
      <dsp:txXfrm>
        <a:off x="0" y="0"/>
        <a:ext cx="4104010" cy="1708422"/>
      </dsp:txXfrm>
    </dsp:sp>
    <dsp:sp modelId="{5F8C2A23-7085-4B0E-B935-77A6DC372A92}">
      <dsp:nvSpPr>
        <dsp:cNvPr id="0" name=""/>
        <dsp:cNvSpPr/>
      </dsp:nvSpPr>
      <dsp:spPr>
        <a:xfrm>
          <a:off x="0" y="1708422"/>
          <a:ext cx="4104010" cy="3587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i="0" kern="1200" dirty="0" smtClean="0">
              <a:latin typeface="Times New Roman" panose="02020603050405020304" pitchFamily="18" charset="0"/>
              <a:cs typeface="Times New Roman" panose="02020603050405020304" pitchFamily="18" charset="0"/>
            </a:rPr>
            <a:t>e) </a:t>
          </a:r>
          <a:r>
            <a:rPr lang="en-US" sz="1600" i="0" kern="1200" dirty="0" err="1" smtClean="0">
              <a:latin typeface="Times New Roman" panose="02020603050405020304" pitchFamily="18" charset="0"/>
              <a:cs typeface="Times New Roman" panose="02020603050405020304" pitchFamily="18" charset="0"/>
            </a:rPr>
            <a:t>taxei</a:t>
          </a:r>
          <a:r>
            <a:rPr lang="en-US" sz="1600" i="0" kern="1200" dirty="0" smtClean="0">
              <a:latin typeface="Times New Roman" panose="02020603050405020304" pitchFamily="18" charset="0"/>
              <a:cs typeface="Times New Roman" panose="02020603050405020304" pitchFamily="18" charset="0"/>
            </a:rPr>
            <a:t> de </a:t>
          </a:r>
          <a:r>
            <a:rPr lang="en-US" sz="1600" i="0" kern="1200" dirty="0" err="1" smtClean="0">
              <a:latin typeface="Times New Roman" panose="02020603050405020304" pitchFamily="18" charset="0"/>
              <a:cs typeface="Times New Roman" panose="02020603050405020304" pitchFamily="18" charset="0"/>
            </a:rPr>
            <a:t>plasare</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amplasare</a:t>
          </a:r>
          <a:r>
            <a:rPr lang="en-US" sz="1600" i="0" kern="1200" dirty="0" smtClean="0">
              <a:latin typeface="Times New Roman" panose="02020603050405020304" pitchFamily="18" charset="0"/>
              <a:cs typeface="Times New Roman" panose="02020603050405020304" pitchFamily="18" charset="0"/>
            </a:rPr>
            <a:t>) a </a:t>
          </a:r>
          <a:r>
            <a:rPr lang="en-US" sz="1600" i="0" kern="1200" dirty="0" err="1" smtClean="0">
              <a:latin typeface="Times New Roman" panose="02020603050405020304" pitchFamily="18" charset="0"/>
              <a:cs typeface="Times New Roman" panose="02020603050405020304" pitchFamily="18" charset="0"/>
            </a:rPr>
            <a:t>publicităţii</a:t>
          </a:r>
          <a:r>
            <a:rPr lang="en-US" sz="1600" i="0" kern="1200" dirty="0" smtClean="0">
              <a:latin typeface="Times New Roman" panose="02020603050405020304" pitchFamily="18" charset="0"/>
              <a:cs typeface="Times New Roman" panose="02020603050405020304" pitchFamily="18" charset="0"/>
            </a:rPr>
            <a:t> (</a:t>
          </a:r>
          <a:r>
            <a:rPr lang="en-US" sz="1600" i="0" kern="1200" dirty="0" err="1" smtClean="0">
              <a:latin typeface="Times New Roman" panose="02020603050405020304" pitchFamily="18" charset="0"/>
              <a:cs typeface="Times New Roman" panose="02020603050405020304" pitchFamily="18" charset="0"/>
            </a:rPr>
            <a:t>reclamei</a:t>
          </a:r>
          <a:r>
            <a:rPr lang="en-US" sz="1600" i="0" kern="1200" dirty="0" smtClean="0">
              <a:latin typeface="Times New Roman" panose="02020603050405020304" pitchFamily="18" charset="0"/>
              <a:cs typeface="Times New Roman" panose="02020603050405020304" pitchFamily="18" charset="0"/>
            </a:rPr>
            <a:t>) – </a:t>
          </a:r>
          <a:r>
            <a:rPr lang="en-US" sz="1600" b="1" i="0" kern="1200" dirty="0" err="1" smtClean="0">
              <a:latin typeface="Times New Roman" panose="02020603050405020304" pitchFamily="18" charset="0"/>
              <a:cs typeface="Times New Roman" panose="02020603050405020304" pitchFamily="18" charset="0"/>
            </a:rPr>
            <a:t>producătorii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şi</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difuzorii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publicitate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socială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şi</a:t>
          </a:r>
          <a:r>
            <a:rPr lang="en-US" sz="1600" b="1" i="0" kern="1200" dirty="0" smtClean="0">
              <a:latin typeface="Times New Roman" panose="02020603050405020304" pitchFamily="18" charset="0"/>
              <a:cs typeface="Times New Roman" panose="02020603050405020304" pitchFamily="18" charset="0"/>
            </a:rPr>
            <a:t> de </a:t>
          </a:r>
          <a:r>
            <a:rPr lang="en-US" sz="1600" b="1" i="0" kern="1200" dirty="0" err="1" smtClean="0">
              <a:latin typeface="Times New Roman" panose="02020603050405020304" pitchFamily="18" charset="0"/>
              <a:cs typeface="Times New Roman" panose="02020603050405020304" pitchFamily="18" charset="0"/>
            </a:rPr>
            <a:t>publicitate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plasată</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trimiterile</a:t>
          </a:r>
          <a:r>
            <a:rPr lang="en-US" sz="1600" b="1" i="0" kern="1200" dirty="0" smtClean="0">
              <a:latin typeface="Times New Roman" panose="02020603050405020304" pitchFamily="18" charset="0"/>
              <a:cs typeface="Times New Roman" panose="02020603050405020304" pitchFamily="18" charset="0"/>
            </a:rPr>
            <a:t> </a:t>
          </a:r>
          <a:r>
            <a:rPr lang="en-US" sz="1600" b="1" i="0" kern="1200" dirty="0" err="1" smtClean="0">
              <a:latin typeface="Times New Roman" panose="02020603050405020304" pitchFamily="18" charset="0"/>
              <a:cs typeface="Times New Roman" panose="02020603050405020304" pitchFamily="18" charset="0"/>
            </a:rPr>
            <a:t>poştale</a:t>
          </a:r>
          <a:r>
            <a:rPr lang="en-US" sz="1600" i="0" kern="1200" dirty="0" smtClean="0">
              <a:latin typeface="Times New Roman" panose="02020603050405020304" pitchFamily="18" charset="0"/>
              <a:cs typeface="Times New Roman" panose="02020603050405020304" pitchFamily="18" charset="0"/>
            </a:rPr>
            <a:t>;</a:t>
          </a:r>
          <a:endParaRPr lang="ro-RO" sz="1600" i="0" kern="1200" dirty="0" smtClean="0">
            <a:latin typeface="Times New Roman" panose="02020603050405020304" pitchFamily="18" charset="0"/>
            <a:cs typeface="Times New Roman" panose="02020603050405020304" pitchFamily="18" charset="0"/>
          </a:endParaRPr>
        </a:p>
      </dsp:txBody>
      <dsp:txXfrm>
        <a:off x="0" y="1708422"/>
        <a:ext cx="4104010" cy="3587686"/>
      </dsp:txXfrm>
    </dsp:sp>
    <dsp:sp modelId="{9F5AB5AF-A49A-46F4-AF5A-EF1B531C4C16}">
      <dsp:nvSpPr>
        <dsp:cNvPr id="0" name=""/>
        <dsp:cNvSpPr/>
      </dsp:nvSpPr>
      <dsp:spPr>
        <a:xfrm>
          <a:off x="0" y="5296109"/>
          <a:ext cx="4104010" cy="3986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890665" cy="490364"/>
          </a:xfrm>
          <a:prstGeom prst="rect">
            <a:avLst/>
          </a:prstGeom>
        </p:spPr>
        <p:txBody>
          <a:bodyPr vert="horz" lIns="90187" tIns="45094" rIns="90187" bIns="45094" rtlCol="0"/>
          <a:lstStyle>
            <a:lvl1pPr algn="l">
              <a:defRPr sz="1200"/>
            </a:lvl1pPr>
          </a:lstStyle>
          <a:p>
            <a:endParaRPr lang="en-US"/>
          </a:p>
        </p:txBody>
      </p:sp>
      <p:sp>
        <p:nvSpPr>
          <p:cNvPr id="3" name="Date Placeholder 2"/>
          <p:cNvSpPr>
            <a:spLocks noGrp="1"/>
          </p:cNvSpPr>
          <p:nvPr>
            <p:ph type="dt" sz="quarter" idx="1"/>
          </p:nvPr>
        </p:nvSpPr>
        <p:spPr>
          <a:xfrm>
            <a:off x="3776866" y="3"/>
            <a:ext cx="2890665" cy="490364"/>
          </a:xfrm>
          <a:prstGeom prst="rect">
            <a:avLst/>
          </a:prstGeom>
        </p:spPr>
        <p:txBody>
          <a:bodyPr vert="horz" lIns="90187" tIns="45094" rIns="90187" bIns="45094" rtlCol="0"/>
          <a:lstStyle>
            <a:lvl1pPr algn="r">
              <a:defRPr sz="1200"/>
            </a:lvl1pPr>
          </a:lstStyle>
          <a:p>
            <a:fld id="{6F6B6A2F-6D07-4625-A82B-46757E9AFC84}" type="datetimeFigureOut">
              <a:rPr lang="en-US" smtClean="0"/>
              <a:t>2/2/2024</a:t>
            </a:fld>
            <a:endParaRPr lang="en-US"/>
          </a:p>
        </p:txBody>
      </p:sp>
      <p:sp>
        <p:nvSpPr>
          <p:cNvPr id="4" name="Footer Placeholder 3"/>
          <p:cNvSpPr>
            <a:spLocks noGrp="1"/>
          </p:cNvSpPr>
          <p:nvPr>
            <p:ph type="ftr" sz="quarter" idx="2"/>
          </p:nvPr>
        </p:nvSpPr>
        <p:spPr>
          <a:xfrm>
            <a:off x="0" y="9285465"/>
            <a:ext cx="2890665" cy="490364"/>
          </a:xfrm>
          <a:prstGeom prst="rect">
            <a:avLst/>
          </a:prstGeom>
        </p:spPr>
        <p:txBody>
          <a:bodyPr vert="horz" lIns="90187" tIns="45094" rIns="90187" bIns="45094" rtlCol="0" anchor="b"/>
          <a:lstStyle>
            <a:lvl1pPr algn="l">
              <a:defRPr sz="1200"/>
            </a:lvl1pPr>
          </a:lstStyle>
          <a:p>
            <a:endParaRPr lang="en-US"/>
          </a:p>
        </p:txBody>
      </p:sp>
      <p:sp>
        <p:nvSpPr>
          <p:cNvPr id="5" name="Slide Number Placeholder 4"/>
          <p:cNvSpPr>
            <a:spLocks noGrp="1"/>
          </p:cNvSpPr>
          <p:nvPr>
            <p:ph type="sldNum" sz="quarter" idx="3"/>
          </p:nvPr>
        </p:nvSpPr>
        <p:spPr>
          <a:xfrm>
            <a:off x="3776866" y="9285465"/>
            <a:ext cx="2890665" cy="490364"/>
          </a:xfrm>
          <a:prstGeom prst="rect">
            <a:avLst/>
          </a:prstGeom>
        </p:spPr>
        <p:txBody>
          <a:bodyPr vert="horz" lIns="90187" tIns="45094" rIns="90187" bIns="45094" rtlCol="0" anchor="b"/>
          <a:lstStyle>
            <a:lvl1pPr algn="r">
              <a:defRPr sz="1200"/>
            </a:lvl1pPr>
          </a:lstStyle>
          <a:p>
            <a:fld id="{2FC23A3D-B8A9-4427-8447-5AC1499A967E}" type="slidenum">
              <a:rPr lang="en-US" smtClean="0"/>
              <a:t>‹#›</a:t>
            </a:fld>
            <a:endParaRPr lang="en-US"/>
          </a:p>
        </p:txBody>
      </p:sp>
    </p:spTree>
    <p:extLst>
      <p:ext uri="{BB962C8B-B14F-4D97-AF65-F5344CB8AC3E}">
        <p14:creationId xmlns:p14="http://schemas.microsoft.com/office/powerpoint/2010/main" val="3419210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890665" cy="490364"/>
          </a:xfrm>
          <a:prstGeom prst="rect">
            <a:avLst/>
          </a:prstGeom>
        </p:spPr>
        <p:txBody>
          <a:bodyPr vert="horz" lIns="90187" tIns="45094" rIns="90187" bIns="45094" rtlCol="0"/>
          <a:lstStyle>
            <a:lvl1pPr algn="l">
              <a:defRPr sz="1200"/>
            </a:lvl1pPr>
          </a:lstStyle>
          <a:p>
            <a:endParaRPr lang="en-US"/>
          </a:p>
        </p:txBody>
      </p:sp>
      <p:sp>
        <p:nvSpPr>
          <p:cNvPr id="3" name="Date Placeholder 2"/>
          <p:cNvSpPr>
            <a:spLocks noGrp="1"/>
          </p:cNvSpPr>
          <p:nvPr>
            <p:ph type="dt" idx="1"/>
          </p:nvPr>
        </p:nvSpPr>
        <p:spPr>
          <a:xfrm>
            <a:off x="3776866" y="3"/>
            <a:ext cx="2890665" cy="490364"/>
          </a:xfrm>
          <a:prstGeom prst="rect">
            <a:avLst/>
          </a:prstGeom>
        </p:spPr>
        <p:txBody>
          <a:bodyPr vert="horz" lIns="90187" tIns="45094" rIns="90187" bIns="45094" rtlCol="0"/>
          <a:lstStyle>
            <a:lvl1pPr algn="r">
              <a:defRPr sz="1200"/>
            </a:lvl1pPr>
          </a:lstStyle>
          <a:p>
            <a:fld id="{65A07024-C89B-43E5-9F3C-2262B77BFAC4}" type="datetimeFigureOut">
              <a:rPr lang="en-US" smtClean="0"/>
              <a:t>2/2/2024</a:t>
            </a:fld>
            <a:endParaRPr lang="en-US"/>
          </a:p>
        </p:txBody>
      </p:sp>
      <p:sp>
        <p:nvSpPr>
          <p:cNvPr id="4" name="Slide Image Placeholder 3"/>
          <p:cNvSpPr>
            <a:spLocks noGrp="1" noRot="1" noChangeAspect="1"/>
          </p:cNvSpPr>
          <p:nvPr>
            <p:ph type="sldImg" idx="2"/>
          </p:nvPr>
        </p:nvSpPr>
        <p:spPr>
          <a:xfrm>
            <a:off x="1136650" y="1223963"/>
            <a:ext cx="4395788" cy="3298825"/>
          </a:xfrm>
          <a:prstGeom prst="rect">
            <a:avLst/>
          </a:prstGeom>
          <a:noFill/>
          <a:ln w="12700">
            <a:solidFill>
              <a:prstClr val="black"/>
            </a:solidFill>
          </a:ln>
        </p:spPr>
        <p:txBody>
          <a:bodyPr vert="horz" lIns="90187" tIns="45094" rIns="90187" bIns="45094" rtlCol="0" anchor="ctr"/>
          <a:lstStyle/>
          <a:p>
            <a:endParaRPr lang="en-US"/>
          </a:p>
        </p:txBody>
      </p:sp>
      <p:sp>
        <p:nvSpPr>
          <p:cNvPr id="5" name="Notes Placeholder 4"/>
          <p:cNvSpPr>
            <a:spLocks noGrp="1"/>
          </p:cNvSpPr>
          <p:nvPr>
            <p:ph type="body" sz="quarter" idx="3"/>
          </p:nvPr>
        </p:nvSpPr>
        <p:spPr>
          <a:xfrm>
            <a:off x="666599" y="4704032"/>
            <a:ext cx="5335893" cy="3850606"/>
          </a:xfrm>
          <a:prstGeom prst="rect">
            <a:avLst/>
          </a:prstGeom>
        </p:spPr>
        <p:txBody>
          <a:bodyPr vert="horz" lIns="90187" tIns="45094" rIns="90187" bIns="450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85465"/>
            <a:ext cx="2890665" cy="490364"/>
          </a:xfrm>
          <a:prstGeom prst="rect">
            <a:avLst/>
          </a:prstGeom>
        </p:spPr>
        <p:txBody>
          <a:bodyPr vert="horz" lIns="90187" tIns="45094" rIns="90187" bIns="45094" rtlCol="0" anchor="b"/>
          <a:lstStyle>
            <a:lvl1pPr algn="l">
              <a:defRPr sz="1200"/>
            </a:lvl1pPr>
          </a:lstStyle>
          <a:p>
            <a:endParaRPr lang="en-US"/>
          </a:p>
        </p:txBody>
      </p:sp>
      <p:sp>
        <p:nvSpPr>
          <p:cNvPr id="7" name="Slide Number Placeholder 6"/>
          <p:cNvSpPr>
            <a:spLocks noGrp="1"/>
          </p:cNvSpPr>
          <p:nvPr>
            <p:ph type="sldNum" sz="quarter" idx="5"/>
          </p:nvPr>
        </p:nvSpPr>
        <p:spPr>
          <a:xfrm>
            <a:off x="3776866" y="9285465"/>
            <a:ext cx="2890665" cy="490364"/>
          </a:xfrm>
          <a:prstGeom prst="rect">
            <a:avLst/>
          </a:prstGeom>
        </p:spPr>
        <p:txBody>
          <a:bodyPr vert="horz" lIns="90187" tIns="45094" rIns="90187" bIns="45094" rtlCol="0" anchor="b"/>
          <a:lstStyle>
            <a:lvl1pPr algn="r">
              <a:defRPr sz="1200"/>
            </a:lvl1pPr>
          </a:lstStyle>
          <a:p>
            <a:fld id="{7A629CF6-3CC4-4C04-89BB-5FD6FD33A87F}" type="slidenum">
              <a:rPr lang="en-US" smtClean="0"/>
              <a:t>‹#›</a:t>
            </a:fld>
            <a:endParaRPr lang="en-US"/>
          </a:p>
        </p:txBody>
      </p:sp>
    </p:spTree>
    <p:extLst>
      <p:ext uri="{BB962C8B-B14F-4D97-AF65-F5344CB8AC3E}">
        <p14:creationId xmlns:p14="http://schemas.microsoft.com/office/powerpoint/2010/main" val="169024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ctelocale.gov.m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ctelocale.gov.md/"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29CF6-3CC4-4C04-89BB-5FD6FD33A87F}" type="slidenum">
              <a:rPr lang="en-US" smtClean="0"/>
              <a:t>1</a:t>
            </a:fld>
            <a:endParaRPr lang="en-US" dirty="0"/>
          </a:p>
        </p:txBody>
      </p:sp>
    </p:spTree>
    <p:extLst>
      <p:ext uri="{BB962C8B-B14F-4D97-AF65-F5344CB8AC3E}">
        <p14:creationId xmlns:p14="http://schemas.microsoft.com/office/powerpoint/2010/main" val="235050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159" algn="just" defTabSz="914400" rtl="0" eaLnBrk="1" fontAlgn="auto" latinLnBrk="0" hangingPunct="1">
              <a:lnSpc>
                <a:spcPct val="114000"/>
              </a:lnSpc>
              <a:spcBef>
                <a:spcPts val="0"/>
              </a:spcBef>
              <a:spcAft>
                <a:spcPts val="0"/>
              </a:spcAft>
              <a:buClrTx/>
              <a:buSzTx/>
              <a:buFontTx/>
              <a:buNone/>
              <a:tabLst/>
              <a:defRPr/>
            </a:pPr>
            <a:endParaRPr kumimoji="0" lang="ro-RO" sz="1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srgbClr val="181818"/>
                </a:solidFill>
                <a:effectLst/>
                <a:uLnTx/>
                <a:uFillTx/>
                <a:latin typeface="Arial" panose="020B0604020202020204" pitchFamily="34" charset="0"/>
                <a:ea typeface="+mn-ea"/>
                <a:cs typeface="+mn-cs"/>
              </a:rPr>
              <a:t>Deciziile consiliilor locale din cadrul administrației publice locale privind aprobarea cotelor impozitelor și taxelor locale </a:t>
            </a:r>
            <a:r>
              <a:rPr kumimoji="0" lang="x-none" sz="1200" b="0" i="0" u="none" strike="noStrike" kern="1200" cap="none" spc="0" normalizeH="0" baseline="0" noProof="0">
                <a:ln>
                  <a:noFill/>
                </a:ln>
                <a:solidFill>
                  <a:srgbClr val="181818"/>
                </a:solidFill>
                <a:effectLst/>
                <a:uLnTx/>
                <a:uFillTx/>
                <a:latin typeface="Arial" panose="020B0604020202020204" pitchFamily="34" charset="0"/>
                <a:ea typeface="+mn-ea"/>
                <a:cs typeface="+mn-cs"/>
              </a:rPr>
              <a:t>sunt </a:t>
            </a:r>
            <a:r>
              <a:rPr kumimoji="0" lang="x-none" sz="1200" b="0" i="0" u="none" strike="noStrike" kern="1200" cap="none" spc="0" normalizeH="0" baseline="0" noProof="0" smtClean="0">
                <a:ln>
                  <a:noFill/>
                </a:ln>
                <a:solidFill>
                  <a:srgbClr val="181818"/>
                </a:solidFill>
                <a:effectLst/>
                <a:uLnTx/>
                <a:uFillTx/>
                <a:latin typeface="Arial" panose="020B0604020202020204" pitchFamily="34" charset="0"/>
                <a:ea typeface="+mn-ea"/>
                <a:cs typeface="+mn-cs"/>
              </a:rPr>
              <a:t>publicate </a:t>
            </a:r>
            <a:r>
              <a:rPr kumimoji="0" lang="x-none" sz="1200" b="0" i="0" u="none" strike="noStrike" kern="1200" cap="none" spc="0" normalizeH="0" baseline="0" noProof="0" dirty="0">
                <a:ln>
                  <a:noFill/>
                </a:ln>
                <a:solidFill>
                  <a:srgbClr val="181818"/>
                </a:solidFill>
                <a:effectLst/>
                <a:uLnTx/>
                <a:uFillTx/>
                <a:latin typeface="Arial" panose="020B0604020202020204" pitchFamily="34" charset="0"/>
                <a:ea typeface="+mn-ea"/>
                <a:cs typeface="+mn-cs"/>
              </a:rPr>
              <a:t>în Registrul de stat al actelor locale: </a:t>
            </a:r>
            <a:r>
              <a:rPr kumimoji="0" lang="x-none" sz="1200" b="0" i="0" u="sng" strike="noStrike" kern="1200" cap="none" spc="0" normalizeH="0" baseline="0" noProof="0" dirty="0">
                <a:ln>
                  <a:noFill/>
                </a:ln>
                <a:solidFill>
                  <a:srgbClr val="166CA7"/>
                </a:solidFill>
                <a:effectLst/>
                <a:uLnTx/>
                <a:uFillTx/>
                <a:latin typeface="Arial" panose="020B0604020202020204" pitchFamily="34" charset="0"/>
                <a:ea typeface="+mn-ea"/>
                <a:cs typeface="+mn-cs"/>
                <a:hlinkClick r:id="rId3"/>
              </a:rPr>
              <a:t>www.actelocale.gov.md</a:t>
            </a:r>
            <a:r>
              <a:rPr kumimoji="0" lang="x-none" sz="1200" b="0" i="0" u="none" strike="noStrike" kern="1200" cap="none" spc="0" normalizeH="0" baseline="0" noProof="0" dirty="0">
                <a:ln>
                  <a:noFill/>
                </a:ln>
                <a:solidFill>
                  <a:srgbClr val="181818"/>
                </a:solidFill>
                <a:effectLst/>
                <a:uLnTx/>
                <a:uFillTx/>
                <a:latin typeface="Arial" panose="020B0604020202020204" pitchFamily="34" charset="0"/>
                <a:ea typeface="+mn-ea"/>
                <a:cs typeface="+mn-cs"/>
              </a:rPr>
              <a:t>.</a:t>
            </a:r>
          </a:p>
          <a:p>
            <a:pPr indent="457159" algn="just">
              <a:lnSpc>
                <a:spcPct val="114000"/>
              </a:lnSpc>
            </a:pPr>
            <a:endParaRPr lang="ro-RO" b="1"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70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29CF6-3CC4-4C04-89BB-5FD6FD33A87F}" type="slidenum">
              <a:rPr lang="en-US" smtClean="0"/>
              <a:t>11</a:t>
            </a:fld>
            <a:endParaRPr lang="en-US"/>
          </a:p>
        </p:txBody>
      </p:sp>
    </p:spTree>
    <p:extLst>
      <p:ext uri="{BB962C8B-B14F-4D97-AF65-F5344CB8AC3E}">
        <p14:creationId xmlns:p14="http://schemas.microsoft.com/office/powerpoint/2010/main" val="73377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defTabSz="901873"/>
            <a:r>
              <a:rPr lang="ro-RO" dirty="0" smtClean="0">
                <a:latin typeface="Times New Roman" panose="02020603050405020304" pitchFamily="18" charset="0"/>
                <a:cs typeface="Times New Roman" panose="02020603050405020304" pitchFamily="18" charset="0"/>
              </a:rPr>
              <a:t>*Pentru terenurile neevaluate de către organele</a:t>
            </a:r>
            <a:r>
              <a:rPr lang="ro-RO" baseline="0" dirty="0" smtClean="0">
                <a:latin typeface="Times New Roman" panose="02020603050405020304" pitchFamily="18" charset="0"/>
                <a:cs typeface="Times New Roman" panose="02020603050405020304" pitchFamily="18" charset="0"/>
              </a:rPr>
              <a:t> cadastrale în scopul impozitării</a:t>
            </a:r>
            <a:r>
              <a:rPr lang="en-US" baseline="0" dirty="0" smtClean="0">
                <a:latin typeface="Times New Roman" panose="02020603050405020304" pitchFamily="18" charset="0"/>
                <a:cs typeface="Times New Roman" panose="02020603050405020304" pitchFamily="18" charset="0"/>
              </a:rPr>
              <a:t>,</a:t>
            </a:r>
            <a:r>
              <a:rPr lang="ro-RO" baseline="0" dirty="0" smtClean="0">
                <a:latin typeface="Times New Roman" panose="02020603050405020304" pitchFamily="18" charset="0"/>
                <a:cs typeface="Times New Roman" panose="02020603050405020304" pitchFamily="18" charset="0"/>
              </a:rPr>
              <a:t> a</a:t>
            </a:r>
            <a:r>
              <a:rPr lang="en-US" baseline="0" dirty="0" err="1" smtClean="0">
                <a:latin typeface="Times New Roman" panose="02020603050405020304" pitchFamily="18" charset="0"/>
                <a:cs typeface="Times New Roman" panose="02020603050405020304" pitchFamily="18" charset="0"/>
              </a:rPr>
              <a:t>i</a:t>
            </a:r>
            <a:r>
              <a:rPr lang="ro-RO" baseline="0" dirty="0" smtClean="0">
                <a:latin typeface="Times New Roman" panose="02020603050405020304" pitchFamily="18" charset="0"/>
                <a:cs typeface="Times New Roman" panose="02020603050405020304" pitchFamily="18" charset="0"/>
              </a:rPr>
              <a:t> căror subiecți ai impunerii sunt gospodăriile țărănești (de fermier), calcularea impozitului funciar se realizează de către </a:t>
            </a:r>
            <a:r>
              <a:rPr lang="ro-RO" sz="1200" dirty="0" smtClean="0">
                <a:latin typeface="Times New Roman" panose="02020603050405020304" pitchFamily="18" charset="0"/>
                <a:cs typeface="Times New Roman" panose="02020603050405020304" pitchFamily="18" charset="0"/>
              </a:rPr>
              <a:t>Serviciile de colectare a impozitelor şi taxelor locale.</a:t>
            </a:r>
          </a:p>
          <a:p>
            <a:pPr marL="0" marR="0" indent="457200" algn="l" defTabSz="901873" rtl="0" eaLnBrk="1" fontAlgn="auto" latinLnBrk="0" hangingPunct="1">
              <a:lnSpc>
                <a:spcPct val="100000"/>
              </a:lnSpc>
              <a:spcBef>
                <a:spcPts val="0"/>
              </a:spcBef>
              <a:spcAft>
                <a:spcPts val="0"/>
              </a:spcAft>
              <a:buClrTx/>
              <a:buSzTx/>
              <a:buFontTx/>
              <a:buNone/>
              <a:tabLst/>
              <a:defRPr/>
            </a:pPr>
            <a:r>
              <a:rPr lang="ro-RO" dirty="0" smtClean="0">
                <a:latin typeface="Times New Roman" panose="02020603050405020304" pitchFamily="18" charset="0"/>
                <a:cs typeface="Times New Roman" panose="02020603050405020304" pitchFamily="18" charset="0"/>
              </a:rPr>
              <a:t>În cazul în care, după începerea</a:t>
            </a:r>
            <a:r>
              <a:rPr lang="ro-RO" baseline="0" dirty="0" smtClean="0">
                <a:latin typeface="Times New Roman" panose="02020603050405020304" pitchFamily="18" charset="0"/>
                <a:cs typeface="Times New Roman" panose="02020603050405020304" pitchFamily="18" charset="0"/>
              </a:rPr>
              <a:t> anului fiscal,</a:t>
            </a:r>
            <a:r>
              <a:rPr lang="ro-RO" dirty="0" smtClean="0">
                <a:latin typeface="Times New Roman" panose="02020603050405020304" pitchFamily="18" charset="0"/>
                <a:cs typeface="Times New Roman" panose="02020603050405020304" pitchFamily="18" charset="0"/>
              </a:rPr>
              <a:t> subiectul impunerii</a:t>
            </a:r>
            <a:r>
              <a:rPr lang="ro-RO" baseline="0" dirty="0" smtClean="0">
                <a:latin typeface="Times New Roman" panose="02020603050405020304" pitchFamily="18" charset="0"/>
                <a:cs typeface="Times New Roman" panose="02020603050405020304" pitchFamily="18" charset="0"/>
              </a:rPr>
              <a:t> dobîndește noi </a:t>
            </a:r>
            <a:r>
              <a:rPr lang="ro-RO" dirty="0" smtClean="0">
                <a:latin typeface="Times New Roman" panose="02020603050405020304" pitchFamily="18" charset="0"/>
                <a:cs typeface="Times New Roman" panose="02020603050405020304" pitchFamily="18" charset="0"/>
              </a:rPr>
              <a:t>bunuri imobiliare sau înstrăinează /lichidează/demolează/distruge</a:t>
            </a:r>
            <a:r>
              <a:rPr lang="ro-RO" baseline="0" dirty="0" smtClean="0">
                <a:latin typeface="Times New Roman" panose="02020603050405020304" pitchFamily="18" charset="0"/>
                <a:cs typeface="Times New Roman" panose="02020603050405020304" pitchFamily="18" charset="0"/>
              </a:rPr>
              <a:t> bunuri imobiliare existente,</a:t>
            </a:r>
            <a:r>
              <a:rPr lang="ro-RO" dirty="0" smtClean="0">
                <a:latin typeface="Times New Roman" panose="02020603050405020304" pitchFamily="18" charset="0"/>
                <a:cs typeface="Times New Roman" panose="02020603050405020304" pitchFamily="18" charset="0"/>
              </a:rPr>
              <a:t> acesta este</a:t>
            </a:r>
            <a:r>
              <a:rPr lang="ro-RO" baseline="0" dirty="0" smtClean="0">
                <a:latin typeface="Times New Roman" panose="02020603050405020304" pitchFamily="18" charset="0"/>
                <a:cs typeface="Times New Roman" panose="02020603050405020304" pitchFamily="18" charset="0"/>
              </a:rPr>
              <a:t> în drept să</a:t>
            </a:r>
            <a:r>
              <a:rPr lang="ro-RO" dirty="0" smtClean="0">
                <a:latin typeface="Times New Roman" panose="02020603050405020304" pitchFamily="18" charset="0"/>
                <a:cs typeface="Times New Roman" panose="02020603050405020304" pitchFamily="18" charset="0"/>
              </a:rPr>
              <a:t> calculeze/recalculeze impozitul proporțional perioadei în care deţine dreptul de proprietate</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sau</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după</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caz</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dreptul</a:t>
            </a:r>
            <a:r>
              <a:rPr lang="en-US" baseline="0"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de posesie, de folosinţă şi/sau de dispoziţie.</a:t>
            </a:r>
          </a:p>
          <a:p>
            <a:pPr indent="457200" defTabSz="901873"/>
            <a:endParaRPr lang="ro-RO"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A629CF6-3CC4-4C04-89BB-5FD6FD33A87F}" type="slidenum">
              <a:rPr lang="en-US" smtClean="0"/>
              <a:t>12</a:t>
            </a:fld>
            <a:endParaRPr lang="en-US"/>
          </a:p>
        </p:txBody>
      </p:sp>
    </p:spTree>
    <p:extLst>
      <p:ext uri="{BB962C8B-B14F-4D97-AF65-F5344CB8AC3E}">
        <p14:creationId xmlns:p14="http://schemas.microsoft.com/office/powerpoint/2010/main" val="258241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Întreprinzătorii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individuali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gospodăriile</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ţărăneşti</a:t>
            </a:r>
            <a:r>
              <a:rPr lang="en-US" sz="1200" i="1" dirty="0">
                <a:latin typeface="Times New Roman" panose="02020603050405020304" pitchFamily="18" charset="0"/>
                <a:cs typeface="Times New Roman" panose="02020603050405020304" pitchFamily="18" charset="0"/>
              </a:rPr>
              <a:t> (de </a:t>
            </a:r>
            <a:r>
              <a:rPr lang="en-US" sz="1200" i="1" dirty="0" err="1">
                <a:latin typeface="Times New Roman" panose="02020603050405020304" pitchFamily="18" charset="0"/>
                <a:cs typeface="Times New Roman" panose="02020603050405020304" pitchFamily="18" charset="0"/>
              </a:rPr>
              <a:t>fermier</a:t>
            </a:r>
            <a:r>
              <a:rPr lang="en-US" sz="1200" i="1" dirty="0">
                <a:latin typeface="Times New Roman" panose="02020603050405020304" pitchFamily="18" charset="0"/>
                <a:cs typeface="Times New Roman" panose="02020603050405020304" pitchFamily="18" charset="0"/>
              </a:rPr>
              <a:t>) al </a:t>
            </a:r>
            <a:r>
              <a:rPr lang="en-US" sz="1200" i="1" dirty="0" err="1">
                <a:latin typeface="Times New Roman" panose="02020603050405020304" pitchFamily="18" charset="0"/>
                <a:cs typeface="Times New Roman" panose="02020603050405020304" pitchFamily="18" charset="0"/>
              </a:rPr>
              <a:t>căror</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număr</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mediu</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anual</a:t>
            </a:r>
            <a:r>
              <a:rPr lang="en-US" sz="1200" i="1" dirty="0">
                <a:latin typeface="Times New Roman" panose="02020603050405020304" pitchFamily="18" charset="0"/>
                <a:cs typeface="Times New Roman" panose="02020603050405020304" pitchFamily="18" charset="0"/>
              </a:rPr>
              <a:t> de </a:t>
            </a:r>
            <a:r>
              <a:rPr lang="en-US" sz="1200" i="1" dirty="0" err="1">
                <a:latin typeface="Times New Roman" panose="02020603050405020304" pitchFamily="18" charset="0"/>
                <a:cs typeface="Times New Roman" panose="02020603050405020304" pitchFamily="18" charset="0"/>
              </a:rPr>
              <a:t>salariaţi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pe</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parcursul</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perioadei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fiscale</a:t>
            </a:r>
            <a:r>
              <a:rPr lang="en-US" sz="1200" i="1" dirty="0">
                <a:latin typeface="Times New Roman" panose="02020603050405020304" pitchFamily="18" charset="0"/>
                <a:cs typeface="Times New Roman" panose="02020603050405020304" pitchFamily="18" charset="0"/>
              </a:rPr>
              <a:t>, nu </a:t>
            </a:r>
            <a:r>
              <a:rPr lang="en-US" sz="1200" i="1" dirty="0" err="1">
                <a:latin typeface="Times New Roman" panose="02020603050405020304" pitchFamily="18" charset="0"/>
                <a:cs typeface="Times New Roman" panose="02020603050405020304" pitchFamily="18" charset="0"/>
              </a:rPr>
              <a:t>depăşeşte</a:t>
            </a:r>
            <a:r>
              <a:rPr lang="en-US" sz="1200" i="1" dirty="0">
                <a:latin typeface="Times New Roman" panose="02020603050405020304" pitchFamily="18" charset="0"/>
                <a:cs typeface="Times New Roman" panose="02020603050405020304" pitchFamily="18" charset="0"/>
              </a:rPr>
              <a:t> 3 </a:t>
            </a:r>
            <a:r>
              <a:rPr lang="en-US" sz="1200" i="1" dirty="0" err="1">
                <a:latin typeface="Times New Roman" panose="02020603050405020304" pitchFamily="18" charset="0"/>
                <a:cs typeface="Times New Roman" panose="02020603050405020304" pitchFamily="18" charset="0"/>
              </a:rPr>
              <a:t>unităţi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şi</a:t>
            </a:r>
            <a:r>
              <a:rPr lang="en-US" sz="1200" i="1" dirty="0">
                <a:latin typeface="Times New Roman" panose="02020603050405020304" pitchFamily="18" charset="0"/>
                <a:cs typeface="Times New Roman" panose="02020603050405020304" pitchFamily="18" charset="0"/>
              </a:rPr>
              <a:t> care nu </a:t>
            </a:r>
            <a:r>
              <a:rPr lang="en-US" sz="1200" i="1" dirty="0" err="1">
                <a:latin typeface="Times New Roman" panose="02020603050405020304" pitchFamily="18" charset="0"/>
                <a:cs typeface="Times New Roman" panose="02020603050405020304" pitchFamily="18" charset="0"/>
              </a:rPr>
              <a:t>sînt</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înregistraţi</a:t>
            </a:r>
            <a:r>
              <a:rPr lang="en-US" sz="1200" i="1" dirty="0">
                <a:latin typeface="Times New Roman" panose="02020603050405020304" pitchFamily="18" charset="0"/>
                <a:cs typeface="Times New Roman" panose="02020603050405020304" pitchFamily="18" charset="0"/>
              </a:rPr>
              <a:t> ca </a:t>
            </a:r>
            <a:r>
              <a:rPr lang="en-US" sz="1200" i="1" dirty="0" err="1">
                <a:latin typeface="Times New Roman" panose="02020603050405020304" pitchFamily="18" charset="0"/>
                <a:cs typeface="Times New Roman" panose="02020603050405020304" pitchFamily="18" charset="0"/>
              </a:rPr>
              <a:t>plătitori</a:t>
            </a:r>
            <a:r>
              <a:rPr lang="en-US" sz="1200" i="1" dirty="0">
                <a:latin typeface="Times New Roman" panose="02020603050405020304" pitchFamily="18" charset="0"/>
                <a:cs typeface="Times New Roman" panose="02020603050405020304" pitchFamily="18" charset="0"/>
              </a:rPr>
              <a:t> de T.V.A. </a:t>
            </a:r>
            <a:r>
              <a:rPr lang="en-US" sz="1200" i="1" dirty="0" err="1">
                <a:latin typeface="Times New Roman" panose="02020603050405020304" pitchFamily="18" charset="0"/>
                <a:cs typeface="Times New Roman" panose="02020603050405020304" pitchFamily="18" charset="0"/>
              </a:rPr>
              <a:t>prezintă</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pînă</a:t>
            </a:r>
            <a:r>
              <a:rPr lang="en-US" sz="1200" i="1" dirty="0">
                <a:latin typeface="Times New Roman" panose="02020603050405020304" pitchFamily="18" charset="0"/>
                <a:cs typeface="Times New Roman" panose="02020603050405020304" pitchFamily="18" charset="0"/>
              </a:rPr>
              <a:t> la 25 </a:t>
            </a:r>
            <a:r>
              <a:rPr lang="en-US" sz="1200" i="1" dirty="0" err="1">
                <a:latin typeface="Times New Roman" panose="02020603050405020304" pitchFamily="18" charset="0"/>
                <a:cs typeface="Times New Roman" panose="02020603050405020304" pitchFamily="18" charset="0"/>
              </a:rPr>
              <a:t>martie</a:t>
            </a:r>
            <a:r>
              <a:rPr lang="en-US" sz="1200" i="1" dirty="0">
                <a:latin typeface="Times New Roman" panose="02020603050405020304" pitchFamily="18" charset="0"/>
                <a:cs typeface="Times New Roman" panose="02020603050405020304" pitchFamily="18" charset="0"/>
              </a:rPr>
              <a:t> a </a:t>
            </a:r>
            <a:r>
              <a:rPr lang="en-US" sz="1200" i="1" dirty="0" err="1">
                <a:latin typeface="Times New Roman" panose="02020603050405020304" pitchFamily="18" charset="0"/>
                <a:cs typeface="Times New Roman" panose="02020603050405020304" pitchFamily="18" charset="0"/>
              </a:rPr>
              <a:t>perioadei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fiscale</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următoare</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celei</a:t>
            </a:r>
            <a:r>
              <a:rPr lang="en-US" sz="1200" i="1" dirty="0">
                <a:latin typeface="Times New Roman" panose="02020603050405020304" pitchFamily="18" charset="0"/>
                <a:cs typeface="Times New Roman" panose="02020603050405020304" pitchFamily="18" charset="0"/>
              </a:rPr>
              <a:t> de </a:t>
            </a:r>
            <a:r>
              <a:rPr lang="en-US" sz="1200" i="1" dirty="0" err="1">
                <a:latin typeface="Times New Roman" panose="02020603050405020304" pitchFamily="18" charset="0"/>
                <a:cs typeface="Times New Roman" panose="02020603050405020304" pitchFamily="18" charset="0"/>
              </a:rPr>
              <a:t>gestiune</a:t>
            </a:r>
            <a:r>
              <a:rPr lang="en-US" sz="1200" i="1" dirty="0">
                <a:latin typeface="Times New Roman" panose="02020603050405020304" pitchFamily="18" charset="0"/>
                <a:cs typeface="Times New Roman" panose="02020603050405020304" pitchFamily="18" charset="0"/>
              </a:rPr>
              <a:t>, o dare de </a:t>
            </a:r>
            <a:r>
              <a:rPr lang="en-US" sz="1200" i="1" dirty="0" err="1">
                <a:latin typeface="Times New Roman" panose="02020603050405020304" pitchFamily="18" charset="0"/>
                <a:cs typeface="Times New Roman" panose="02020603050405020304" pitchFamily="18" charset="0"/>
              </a:rPr>
              <a:t>seamă</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unificată</a:t>
            </a:r>
            <a:r>
              <a:rPr lang="ro-RO" sz="1200" i="1"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(Declarația) (Formularul </a:t>
            </a:r>
            <a:r>
              <a:rPr lang="ro-RO" sz="1200" b="1" dirty="0" smtClean="0">
                <a:latin typeface="Times New Roman" panose="02020603050405020304" pitchFamily="18" charset="0"/>
                <a:cs typeface="Times New Roman" panose="02020603050405020304" pitchFamily="18" charset="0"/>
              </a:rPr>
              <a:t>UNIF</a:t>
            </a:r>
            <a:r>
              <a:rPr lang="en-US" sz="1200" b="1" dirty="0" smtClean="0">
                <a:latin typeface="Times New Roman" panose="02020603050405020304" pitchFamily="18" charset="0"/>
                <a:cs typeface="Times New Roman" panose="02020603050405020304" pitchFamily="18" charset="0"/>
              </a:rPr>
              <a:t>21</a:t>
            </a:r>
            <a:r>
              <a:rPr lang="ro-RO" sz="1200" b="1" dirty="0" smtClean="0">
                <a:latin typeface="Times New Roman" panose="02020603050405020304" pitchFamily="18" charset="0"/>
                <a:cs typeface="Times New Roman" panose="02020603050405020304" pitchFamily="18" charset="0"/>
              </a:rPr>
              <a:t>)</a:t>
            </a:r>
            <a:r>
              <a:rPr lang="ro-RO" sz="1200" b="1" i="1" baseline="0" dirty="0" smtClean="0">
                <a:latin typeface="Times New Roman" panose="02020603050405020304" pitchFamily="18" charset="0"/>
                <a:cs typeface="Times New Roman" panose="02020603050405020304" pitchFamily="18" charset="0"/>
              </a:rPr>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ro-RO" dirty="0">
                <a:latin typeface="Times New Roman" panose="02020603050405020304" pitchFamily="18" charset="0"/>
                <a:cs typeface="Times New Roman" panose="02020603050405020304" pitchFamily="18" charset="0"/>
              </a:rPr>
              <a:t>Pentru terenurile neevaluate de către organele</a:t>
            </a:r>
            <a:r>
              <a:rPr lang="ro-RO" baseline="0" dirty="0">
                <a:latin typeface="Times New Roman" panose="02020603050405020304" pitchFamily="18" charset="0"/>
                <a:cs typeface="Times New Roman" panose="02020603050405020304" pitchFamily="18" charset="0"/>
              </a:rPr>
              <a:t> cadastrale în scopul impozitării</a:t>
            </a:r>
            <a:r>
              <a:rPr lang="en-US" baseline="0" dirty="0">
                <a:latin typeface="Times New Roman" panose="02020603050405020304" pitchFamily="18" charset="0"/>
                <a:cs typeface="Times New Roman" panose="02020603050405020304" pitchFamily="18" charset="0"/>
              </a:rPr>
              <a:t>,</a:t>
            </a:r>
            <a:r>
              <a:rPr lang="ro-RO" baseline="0" dirty="0">
                <a:latin typeface="Times New Roman" panose="02020603050405020304" pitchFamily="18" charset="0"/>
                <a:cs typeface="Times New Roman" panose="02020603050405020304" pitchFamily="18" charset="0"/>
              </a:rPr>
              <a:t> a căror subiecți ai impunerii sunt gospodăriile țărănești (de fermier), </a:t>
            </a:r>
            <a:r>
              <a:rPr lang="en-US" baseline="0" dirty="0">
                <a:latin typeface="Times New Roman" panose="02020603050405020304" pitchFamily="18" charset="0"/>
                <a:cs typeface="Times New Roman" panose="02020603050405020304" pitchFamily="18" charset="0"/>
              </a:rPr>
              <a:t>nu exist</a:t>
            </a:r>
            <a:r>
              <a:rPr lang="ro-RO" baseline="0" dirty="0">
                <a:latin typeface="Times New Roman" panose="02020603050405020304" pitchFamily="18" charset="0"/>
                <a:cs typeface="Times New Roman" panose="02020603050405020304" pitchFamily="18" charset="0"/>
              </a:rPr>
              <a:t>ă obligația de raportare de sine stătător de către gospodăriile țărănești (de fermier).</a:t>
            </a:r>
            <a:endParaRPr lang="ru-RU"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001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funcţie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termenul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care se </a:t>
            </a:r>
            <a:r>
              <a:rPr lang="en-US" sz="1200" kern="1200" dirty="0" err="1">
                <a:solidFill>
                  <a:schemeClr val="tx1"/>
                </a:solidFill>
                <a:effectLst/>
                <a:latin typeface="+mn-lt"/>
                <a:ea typeface="+mn-ea"/>
                <a:cs typeface="+mn-cs"/>
              </a:rPr>
              <a:t>prezintă</a:t>
            </a:r>
            <a:r>
              <a:rPr lang="en-US" sz="1200" kern="1200" dirty="0">
                <a:solidFill>
                  <a:schemeClr val="tx1"/>
                </a:solidFill>
                <a:effectLst/>
                <a:latin typeface="+mn-lt"/>
                <a:ea typeface="+mn-ea"/>
                <a:cs typeface="+mn-cs"/>
              </a:rPr>
              <a:t> </a:t>
            </a:r>
            <a:r>
              <a:rPr lang="ro-RO" sz="1200" b="1" dirty="0">
                <a:latin typeface="Times New Roman" panose="02020603050405020304" pitchFamily="18" charset="0"/>
                <a:cs typeface="Times New Roman" panose="02020603050405020304" pitchFamily="18" charset="0"/>
              </a:rPr>
              <a:t>Calculul impozitului pe bunurile imobiliare (Forma BIJ 17)</a:t>
            </a:r>
            <a:r>
              <a:rPr lang="en-US" sz="1200" kern="120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în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versiune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nouă</a:t>
            </a:r>
            <a:r>
              <a:rPr lang="en-US" sz="1200" kern="1200" baseline="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pînă</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la 25 </a:t>
            </a:r>
            <a:r>
              <a:rPr lang="en-US" sz="1200" kern="1200" dirty="0" err="1">
                <a:solidFill>
                  <a:schemeClr val="tx1"/>
                </a:solidFill>
                <a:effectLst/>
                <a:latin typeface="+mn-lt"/>
                <a:ea typeface="+mn-ea"/>
                <a:cs typeface="+mn-cs"/>
              </a:rPr>
              <a:t>septembrie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perioadei</a:t>
            </a:r>
            <a:r>
              <a:rPr lang="en-US" sz="1200" kern="1200" dirty="0">
                <a:solidFill>
                  <a:schemeClr val="tx1"/>
                </a:solidFill>
                <a:effectLst/>
                <a:latin typeface="+mn-lt"/>
                <a:ea typeface="+mn-ea"/>
                <a:cs typeface="+mn-cs"/>
              </a:rPr>
              <a:t> fiscal</a:t>
            </a:r>
            <a:r>
              <a:rPr lang="ro-RO" sz="1200"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 respective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pînă</a:t>
            </a:r>
            <a:r>
              <a:rPr lang="en-US" sz="1200" kern="1200" dirty="0">
                <a:solidFill>
                  <a:schemeClr val="tx1"/>
                </a:solidFill>
                <a:effectLst/>
                <a:latin typeface="+mn-lt"/>
                <a:ea typeface="+mn-ea"/>
                <a:cs typeface="+mn-cs"/>
              </a:rPr>
              <a:t> la 25 </a:t>
            </a:r>
            <a:r>
              <a:rPr lang="en-US" sz="1200" kern="1200" dirty="0" err="1">
                <a:solidFill>
                  <a:schemeClr val="tx1"/>
                </a:solidFill>
                <a:effectLst/>
                <a:latin typeface="+mn-lt"/>
                <a:ea typeface="+mn-ea"/>
                <a:cs typeface="+mn-cs"/>
              </a:rPr>
              <a:t>martie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perioadei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fiscale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următoare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celei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gestiune</a:t>
            </a:r>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se </a:t>
            </a:r>
            <a:r>
              <a:rPr lang="en-US" sz="1200" kern="1200" dirty="0" err="1">
                <a:solidFill>
                  <a:schemeClr val="tx1"/>
                </a:solidFill>
                <a:effectLst/>
                <a:latin typeface="+mn-lt"/>
                <a:ea typeface="+mn-ea"/>
                <a:cs typeface="+mn-cs"/>
              </a:rPr>
              <a:t>bifează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rîndul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corespunzător</a:t>
            </a:r>
            <a:r>
              <a:rPr lang="en-US" sz="1200" kern="1200" dirty="0">
                <a:solidFill>
                  <a:schemeClr val="tx1"/>
                </a:solidFill>
                <a:effectLst/>
                <a:latin typeface="+mn-lt"/>
                <a:ea typeface="+mn-ea"/>
                <a:cs typeface="+mn-cs"/>
              </a:rPr>
              <a:t> din </a:t>
            </a:r>
            <a:r>
              <a:rPr lang="en-US" sz="1200" kern="1200" dirty="0" err="1">
                <a:solidFill>
                  <a:schemeClr val="tx1"/>
                </a:solidFill>
                <a:effectLst/>
                <a:latin typeface="+mn-lt"/>
                <a:ea typeface="+mn-ea"/>
                <a:cs typeface="+mn-cs"/>
              </a:rPr>
              <a:t>Calcul</a:t>
            </a:r>
            <a:endParaRPr lang="ro-R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i="1"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Calculul impozitului pe bunurile imobiliare (Forma BIJ 17)</a:t>
            </a:r>
            <a:r>
              <a:rPr lang="ro-RO" sz="1200" b="0" kern="1200" baseline="0" dirty="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în</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versiune</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nouă</a:t>
            </a:r>
            <a:r>
              <a:rPr lang="en-US" sz="1200" b="0" kern="1200" baseline="0" dirty="0" smtClean="0">
                <a:solidFill>
                  <a:schemeClr val="tx1"/>
                </a:solidFill>
                <a:effectLst/>
                <a:latin typeface="+mn-lt"/>
                <a:ea typeface="+mn-ea"/>
                <a:cs typeface="+mn-cs"/>
              </a:rPr>
              <a:t> </a:t>
            </a:r>
            <a:r>
              <a:rPr lang="ro-RO" sz="1200" b="0" kern="1200" baseline="0" dirty="0" smtClean="0">
                <a:solidFill>
                  <a:schemeClr val="tx1"/>
                </a:solidFill>
                <a:effectLst/>
                <a:latin typeface="+mn-lt"/>
                <a:ea typeface="+mn-ea"/>
                <a:cs typeface="+mn-cs"/>
              </a:rPr>
              <a:t>se </a:t>
            </a:r>
            <a:r>
              <a:rPr lang="ro-RO" sz="1200" b="0" kern="1200" baseline="0" dirty="0">
                <a:solidFill>
                  <a:schemeClr val="tx1"/>
                </a:solidFill>
                <a:effectLst/>
                <a:latin typeface="+mn-lt"/>
                <a:ea typeface="+mn-ea"/>
                <a:cs typeface="+mn-cs"/>
              </a:rPr>
              <a:t>prezintă către </a:t>
            </a:r>
            <a:r>
              <a:rPr lang="en-US" sz="1200" kern="1200" dirty="0">
                <a:solidFill>
                  <a:schemeClr val="tx1"/>
                </a:solidFill>
                <a:effectLst/>
                <a:latin typeface="+mn-lt"/>
                <a:ea typeface="+mn-ea"/>
                <a:cs typeface="+mn-cs"/>
              </a:rPr>
              <a:t>25 </a:t>
            </a:r>
            <a:r>
              <a:rPr lang="en-US" sz="1200" kern="1200" dirty="0" err="1">
                <a:solidFill>
                  <a:schemeClr val="tx1"/>
                </a:solidFill>
                <a:effectLst/>
                <a:latin typeface="+mn-lt"/>
                <a:ea typeface="+mn-ea"/>
                <a:cs typeface="+mn-cs"/>
              </a:rPr>
              <a:t>martie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perioadei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fiscale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următoare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celei</a:t>
            </a:r>
            <a:r>
              <a:rPr lang="en-US" sz="1200" kern="1200" dirty="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gestiune</a:t>
            </a:r>
            <a:r>
              <a:rPr lang="en-US" sz="1200" kern="1200" baseline="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numai </a:t>
            </a:r>
            <a:r>
              <a:rPr lang="ro-RO" sz="1200" kern="1200" dirty="0">
                <a:solidFill>
                  <a:schemeClr val="tx1"/>
                </a:solidFill>
                <a:effectLst/>
                <a:latin typeface="+mn-lt"/>
                <a:ea typeface="+mn-ea"/>
                <a:cs typeface="+mn-cs"/>
              </a:rPr>
              <a:t>pentru </a:t>
            </a:r>
            <a:r>
              <a:rPr lang="ro-RO" sz="1200" i="1" dirty="0">
                <a:latin typeface="Times New Roman" panose="02020603050405020304" pitchFamily="18" charset="0"/>
                <a:cs typeface="Times New Roman" panose="02020603050405020304" pitchFamily="18" charset="0"/>
              </a:rPr>
              <a:t>bunurile imobiliare dobîndite după </a:t>
            </a:r>
            <a:r>
              <a:rPr lang="en-US" sz="1200" i="1" dirty="0">
                <a:latin typeface="Times New Roman" panose="02020603050405020304" pitchFamily="18" charset="0"/>
                <a:cs typeface="Times New Roman" panose="02020603050405020304" pitchFamily="18" charset="0"/>
              </a:rPr>
              <a:t>25 </a:t>
            </a:r>
            <a:r>
              <a:rPr lang="en-US" sz="1200" i="1" dirty="0" err="1">
                <a:latin typeface="Times New Roman" panose="02020603050405020304" pitchFamily="18" charset="0"/>
                <a:cs typeface="Times New Roman" panose="02020603050405020304" pitchFamily="18" charset="0"/>
              </a:rPr>
              <a:t>septembrie</a:t>
            </a:r>
            <a:r>
              <a:rPr lang="en-US" sz="1200" i="1" dirty="0">
                <a:latin typeface="Times New Roman" panose="02020603050405020304" pitchFamily="18" charset="0"/>
                <a:cs typeface="Times New Roman" panose="02020603050405020304" pitchFamily="18" charset="0"/>
              </a:rPr>
              <a:t> </a:t>
            </a:r>
            <a:r>
              <a:rPr lang="ro-RO" sz="1200" i="1" dirty="0">
                <a:latin typeface="Times New Roman" panose="02020603050405020304" pitchFamily="18" charset="0"/>
                <a:cs typeface="Times New Roman" panose="02020603050405020304" pitchFamily="18" charset="0"/>
              </a:rPr>
              <a:t>a perioadei fiscale </a:t>
            </a:r>
            <a:r>
              <a:rPr lang="en-US" sz="1200" i="1" dirty="0">
                <a:latin typeface="Times New Roman" panose="02020603050405020304" pitchFamily="18" charset="0"/>
                <a:cs typeface="Times New Roman" panose="02020603050405020304" pitchFamily="18" charset="0"/>
              </a:rPr>
              <a:t>respective</a:t>
            </a:r>
            <a:r>
              <a:rPr lang="ro-RO" sz="1200" i="1" dirty="0">
                <a:latin typeface="Times New Roman" panose="02020603050405020304" pitchFamily="18" charset="0"/>
                <a:cs typeface="Times New Roman" panose="02020603050405020304" pitchFamily="18" charset="0"/>
              </a:rPr>
              <a:t>.</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813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Darea</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de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seamă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se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prezintă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utilizînd</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în</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mod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obligatoriu</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metode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automatizate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de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raportare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electronică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conform art.187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alin</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.(21)</a:t>
            </a:r>
            <a:r>
              <a:rPr lang="ro-RO" sz="1200" dirty="0" smtClean="0">
                <a:latin typeface="Times New Roman" panose="02020603050405020304" pitchFamily="18" charset="0"/>
                <a:ea typeface="Cambria" panose="02040503050406030204" pitchFamily="18" charset="0"/>
                <a:cs typeface="Times New Roman" panose="02020603050405020304" pitchFamily="18" charset="0"/>
              </a:rPr>
              <a:t> din Codul fiscal</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a:t>
            </a:r>
            <a:endParaRPr lang="ru-RU" sz="1200" dirty="0" smtClean="0">
              <a:latin typeface="Times New Roman" panose="02020603050405020304" pitchFamily="18" charset="0"/>
              <a:ea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58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Darea</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de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seamă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se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prezintă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utilizînd</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în</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mod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obligatoriu</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metode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automatizate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de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raportare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electronică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conform art.187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alin</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.(21)</a:t>
            </a:r>
            <a:r>
              <a:rPr lang="ro-RO" sz="1200" dirty="0" smtClean="0">
                <a:latin typeface="Times New Roman" panose="02020603050405020304" pitchFamily="18" charset="0"/>
                <a:ea typeface="Cambria" panose="02040503050406030204" pitchFamily="18" charset="0"/>
                <a:cs typeface="Times New Roman" panose="02020603050405020304" pitchFamily="18" charset="0"/>
              </a:rPr>
              <a:t> din Codul fiscal</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a:t>
            </a:r>
            <a:endParaRPr lang="ru-RU" sz="1200" dirty="0" smtClean="0">
              <a:latin typeface="Times New Roman" panose="02020603050405020304" pitchFamily="18" charset="0"/>
              <a:ea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44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Darea</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de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seamă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se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prezintă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utilizînd</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în</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mod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obligatoriu</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metode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automatizate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de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raportare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electronică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conform art.187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alin</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.(21)</a:t>
            </a:r>
            <a:r>
              <a:rPr lang="ro-RO" sz="1200" dirty="0" smtClean="0">
                <a:latin typeface="Times New Roman" panose="02020603050405020304" pitchFamily="18" charset="0"/>
                <a:ea typeface="Cambria" panose="02040503050406030204" pitchFamily="18" charset="0"/>
                <a:cs typeface="Times New Roman" panose="02020603050405020304" pitchFamily="18" charset="0"/>
              </a:rPr>
              <a:t> din Codul fiscal</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a:t>
            </a:r>
            <a:endParaRPr lang="ru-RU" sz="1200" dirty="0" smtClean="0">
              <a:latin typeface="Times New Roman" panose="02020603050405020304" pitchFamily="18" charset="0"/>
              <a:ea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70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Darea</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de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seamă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se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prezintă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utilizînd</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în</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mod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obligatoriu</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metode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automatizate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de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raportare</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electronică</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 conform art.187 </a:t>
            </a:r>
            <a:r>
              <a:rPr lang="en-US" sz="1200" dirty="0" err="1" smtClean="0">
                <a:latin typeface="Times New Roman" panose="02020603050405020304" pitchFamily="18" charset="0"/>
                <a:ea typeface="Cambria" panose="02040503050406030204" pitchFamily="18" charset="0"/>
                <a:cs typeface="Times New Roman" panose="02020603050405020304" pitchFamily="18" charset="0"/>
              </a:rPr>
              <a:t>alin</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.(21)</a:t>
            </a:r>
            <a:r>
              <a:rPr lang="ro-RO" sz="1200" dirty="0" smtClean="0">
                <a:latin typeface="Times New Roman" panose="02020603050405020304" pitchFamily="18" charset="0"/>
                <a:ea typeface="Cambria" panose="02040503050406030204" pitchFamily="18" charset="0"/>
                <a:cs typeface="Times New Roman" panose="02020603050405020304" pitchFamily="18" charset="0"/>
              </a:rPr>
              <a:t> din Codul fiscal</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a:t>
            </a:r>
            <a:endParaRPr lang="ru-RU" sz="1200" dirty="0" smtClean="0">
              <a:latin typeface="Times New Roman" panose="02020603050405020304" pitchFamily="18" charset="0"/>
              <a:ea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736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01873"/>
            <a:endParaRPr lang="ro-RO" i="1" dirty="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5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dirty="0">
                <a:latin typeface="Times New Roman" panose="02020603050405020304" pitchFamily="18" charset="0"/>
                <a:cs typeface="Times New Roman" panose="02020603050405020304" pitchFamily="18" charset="0"/>
              </a:rPr>
              <a:t>Bunurile imobiliare evaluate de către organele cadastrale în scopul impozitării, inclusiv clădirile,</a:t>
            </a:r>
            <a:r>
              <a:rPr lang="ro-RO" sz="1200" baseline="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construcțiile neevaluate de către organele cadastrale în scopul impozitării se supun impunerii cu impozitul pe bunurile imobiliare.</a:t>
            </a:r>
          </a:p>
          <a:p>
            <a:r>
              <a:rPr lang="ro-RO" dirty="0"/>
              <a:t>Terenurile neevaluate </a:t>
            </a:r>
            <a:r>
              <a:rPr lang="ro-RO" sz="1200" dirty="0">
                <a:latin typeface="Times New Roman" panose="02020603050405020304" pitchFamily="18" charset="0"/>
                <a:cs typeface="Times New Roman" panose="02020603050405020304" pitchFamily="18" charset="0"/>
              </a:rPr>
              <a:t>de către organele cadastrale în scopul impozitării se supun impunerii cu impozitul funciar.</a:t>
            </a:r>
            <a:endParaRPr lang="en-US" dirty="0"/>
          </a:p>
        </p:txBody>
      </p:sp>
      <p:sp>
        <p:nvSpPr>
          <p:cNvPr id="4" name="Slide Number Placeholder 3"/>
          <p:cNvSpPr>
            <a:spLocks noGrp="1"/>
          </p:cNvSpPr>
          <p:nvPr>
            <p:ph type="sldNum" sz="quarter" idx="10"/>
          </p:nvPr>
        </p:nvSpPr>
        <p:spPr/>
        <p:txBody>
          <a:bodyPr/>
          <a:lstStyle/>
          <a:p>
            <a:fld id="{7A629CF6-3CC4-4C04-89BB-5FD6FD33A87F}" type="slidenum">
              <a:rPr lang="en-US" smtClean="0"/>
              <a:t>2</a:t>
            </a:fld>
            <a:endParaRPr lang="en-US" dirty="0"/>
          </a:p>
        </p:txBody>
      </p:sp>
    </p:spTree>
    <p:extLst>
      <p:ext uri="{BB962C8B-B14F-4D97-AF65-F5344CB8AC3E}">
        <p14:creationId xmlns:p14="http://schemas.microsoft.com/office/powerpoint/2010/main" val="2214091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A629CF6-3CC4-4C04-89BB-5FD6FD33A87F}" type="slidenum">
              <a:rPr lang="en-US" smtClean="0"/>
              <a:t>20</a:t>
            </a:fld>
            <a:endParaRPr lang="en-US"/>
          </a:p>
        </p:txBody>
      </p:sp>
    </p:spTree>
    <p:extLst>
      <p:ext uri="{BB962C8B-B14F-4D97-AF65-F5344CB8AC3E}">
        <p14:creationId xmlns:p14="http://schemas.microsoft.com/office/powerpoint/2010/main" val="1894648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410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50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898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fontAlgn="base">
              <a:defRPr/>
            </a:pPr>
            <a:r>
              <a:rPr lang="ro-RO" dirty="0">
                <a:latin typeface="Times New Roman" panose="02020603050405020304" pitchFamily="18" charset="0"/>
                <a:cs typeface="Times New Roman" panose="02020603050405020304" pitchFamily="18" charset="0"/>
              </a:rPr>
              <a:t>Procedura şi principiile stabilirii, modificării şi anulării taxelor locale, modul lor de plată, criteriile de acordare a înlesnirilor fiscale sunt reglementate de </a:t>
            </a:r>
            <a:r>
              <a:rPr lang="ro-RO" b="1" dirty="0">
                <a:latin typeface="Times New Roman" panose="02020603050405020304" pitchFamily="18" charset="0"/>
                <a:cs typeface="Times New Roman" panose="02020603050405020304" pitchFamily="18" charset="0"/>
              </a:rPr>
              <a:t>titlul VII din Codul fiscal</a:t>
            </a:r>
            <a:r>
              <a:rPr lang="ro-RO" dirty="0">
                <a:latin typeface="Times New Roman" panose="02020603050405020304" pitchFamily="18" charset="0"/>
                <a:cs typeface="Times New Roman" panose="02020603050405020304" pitchFamily="18" charset="0"/>
              </a:rPr>
              <a:t>.</a:t>
            </a:r>
          </a:p>
          <a:p>
            <a:pPr fontAlgn="base"/>
            <a:endParaRPr lang="en-US" i="0"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533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fontAlgn="base">
              <a:defRPr/>
            </a:pPr>
            <a:endParaRPr lang="ro-RO" dirty="0">
              <a:latin typeface="Times New Roman" panose="02020603050405020304" pitchFamily="18" charset="0"/>
              <a:cs typeface="Times New Roman" panose="02020603050405020304" pitchFamily="18" charset="0"/>
            </a:endParaRPr>
          </a:p>
          <a:p>
            <a:pPr fontAlgn="base"/>
            <a:r>
              <a:rPr lang="en-US" i="1" dirty="0">
                <a:latin typeface="Times New Roman" panose="02020603050405020304" pitchFamily="18" charset="0"/>
                <a:cs typeface="Times New Roman" panose="02020603050405020304" pitchFamily="18" charset="0"/>
              </a:rPr>
              <a:t/>
            </a:r>
            <a:br>
              <a:rPr lang="en-US" i="1" dirty="0">
                <a:latin typeface="Times New Roman" panose="02020603050405020304" pitchFamily="18" charset="0"/>
                <a:cs typeface="Times New Roman" panose="02020603050405020304" pitchFamily="18" charset="0"/>
              </a:rPr>
            </a:br>
            <a:r>
              <a:rPr lang="en-US" i="0" dirty="0" err="1" smtClean="0">
                <a:latin typeface="Times New Roman" panose="02020603050405020304" pitchFamily="18" charset="0"/>
                <a:cs typeface="Times New Roman" panose="02020603050405020304" pitchFamily="18" charset="0"/>
              </a:rPr>
              <a:t>Taxele</a:t>
            </a:r>
            <a:r>
              <a:rPr lang="en-US" i="0" dirty="0" smtClean="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locale </a:t>
            </a:r>
            <a:r>
              <a:rPr lang="en-US" i="0" dirty="0" err="1">
                <a:latin typeface="Times New Roman" panose="02020603050405020304" pitchFamily="18" charset="0"/>
                <a:cs typeface="Times New Roman" panose="02020603050405020304" pitchFamily="18" charset="0"/>
              </a:rPr>
              <a:t>sunt</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puse</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în</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aplicare</a:t>
            </a:r>
            <a:r>
              <a:rPr lang="en-US" i="0" dirty="0">
                <a:latin typeface="Times New Roman" panose="02020603050405020304" pitchFamily="18" charset="0"/>
                <a:cs typeface="Times New Roman" panose="02020603050405020304" pitchFamily="18" charset="0"/>
              </a:rPr>
              <a:t> de </a:t>
            </a:r>
            <a:r>
              <a:rPr lang="en-US" i="0" dirty="0" err="1">
                <a:latin typeface="Times New Roman" panose="02020603050405020304" pitchFamily="18" charset="0"/>
                <a:cs typeface="Times New Roman" panose="02020603050405020304" pitchFamily="18" charset="0"/>
              </a:rPr>
              <a:t>către</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autorităţile</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administraţiei</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publice</a:t>
            </a:r>
            <a:r>
              <a:rPr lang="en-US" i="0" dirty="0">
                <a:latin typeface="Times New Roman" panose="02020603050405020304" pitchFamily="18" charset="0"/>
                <a:cs typeface="Times New Roman" panose="02020603050405020304" pitchFamily="18" charset="0"/>
              </a:rPr>
              <a:t> locale </a:t>
            </a:r>
            <a:r>
              <a:rPr lang="en-US" i="0" dirty="0" err="1">
                <a:latin typeface="Times New Roman" panose="02020603050405020304" pitchFamily="18" charset="0"/>
                <a:cs typeface="Times New Roman" panose="02020603050405020304" pitchFamily="18" charset="0"/>
              </a:rPr>
              <a:t>prin</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emiterea</a:t>
            </a:r>
            <a:r>
              <a:rPr lang="en-US" i="0" dirty="0">
                <a:latin typeface="Times New Roman" panose="02020603050405020304" pitchFamily="18" charset="0"/>
                <a:cs typeface="Times New Roman" panose="02020603050405020304" pitchFamily="18" charset="0"/>
              </a:rPr>
              <a:t> de </a:t>
            </a:r>
            <a:r>
              <a:rPr lang="en-US" i="0" dirty="0" err="1">
                <a:latin typeface="Times New Roman" panose="02020603050405020304" pitchFamily="18" charset="0"/>
                <a:cs typeface="Times New Roman" panose="02020603050405020304" pitchFamily="18" charset="0"/>
              </a:rPr>
              <a:t>către</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consiliul</a:t>
            </a:r>
            <a:r>
              <a:rPr lang="en-US" i="0" dirty="0">
                <a:latin typeface="Times New Roman" panose="02020603050405020304" pitchFamily="18" charset="0"/>
                <a:cs typeface="Times New Roman" panose="02020603050405020304" pitchFamily="18" charset="0"/>
              </a:rPr>
              <a:t> local a </a:t>
            </a:r>
            <a:r>
              <a:rPr lang="en-US" i="0" dirty="0" err="1">
                <a:latin typeface="Times New Roman" panose="02020603050405020304" pitchFamily="18" charset="0"/>
                <a:cs typeface="Times New Roman" panose="02020603050405020304" pitchFamily="18" charset="0"/>
              </a:rPr>
              <a:t>unei</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decizii</a:t>
            </a:r>
            <a:r>
              <a:rPr lang="en-US" i="0" dirty="0">
                <a:latin typeface="Times New Roman" panose="02020603050405020304" pitchFamily="18" charset="0"/>
                <a:cs typeface="Times New Roman" panose="02020603050405020304" pitchFamily="18" charset="0"/>
              </a:rPr>
              <a:t>. </a:t>
            </a:r>
          </a:p>
          <a:p>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533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90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476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801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srgbClr val="181818"/>
                </a:solidFill>
                <a:effectLst/>
                <a:uLnTx/>
                <a:uFillTx/>
                <a:latin typeface="Arial" panose="020B0604020202020204" pitchFamily="34" charset="0"/>
                <a:ea typeface="+mn-ea"/>
                <a:cs typeface="+mn-cs"/>
              </a:rPr>
              <a:t>Deciziile consiliilor locale din cadrul administrației publice locale privind aprobarea cotelor impozitelor și taxelor locale sunt </a:t>
            </a:r>
            <a:r>
              <a:rPr kumimoji="0" lang="x-none" sz="1200" b="0" i="0" u="none" strike="noStrike" kern="1200" cap="none" spc="0" normalizeH="0" baseline="0" noProof="0">
                <a:ln>
                  <a:noFill/>
                </a:ln>
                <a:solidFill>
                  <a:srgbClr val="181818"/>
                </a:solidFill>
                <a:effectLst/>
                <a:uLnTx/>
                <a:uFillTx/>
                <a:latin typeface="Arial" panose="020B0604020202020204" pitchFamily="34" charset="0"/>
                <a:ea typeface="+mn-ea"/>
                <a:cs typeface="+mn-cs"/>
              </a:rPr>
              <a:t>publicate </a:t>
            </a:r>
            <a:r>
              <a:rPr kumimoji="0" lang="x-none" sz="1200" b="0" i="0" u="none" strike="noStrike" kern="1200" cap="none" spc="0" normalizeH="0" baseline="0" noProof="0" smtClean="0">
                <a:ln>
                  <a:noFill/>
                </a:ln>
                <a:solidFill>
                  <a:srgbClr val="181818"/>
                </a:solidFill>
                <a:effectLst/>
                <a:uLnTx/>
                <a:uFillTx/>
                <a:latin typeface="Arial" panose="020B0604020202020204" pitchFamily="34" charset="0"/>
                <a:ea typeface="+mn-ea"/>
                <a:cs typeface="+mn-cs"/>
              </a:rPr>
              <a:t> </a:t>
            </a:r>
            <a:r>
              <a:rPr kumimoji="0" lang="x-none" sz="1200" b="0" i="0" u="none" strike="noStrike" kern="1200" cap="none" spc="0" normalizeH="0" baseline="0" noProof="0" dirty="0">
                <a:ln>
                  <a:noFill/>
                </a:ln>
                <a:solidFill>
                  <a:srgbClr val="181818"/>
                </a:solidFill>
                <a:effectLst/>
                <a:uLnTx/>
                <a:uFillTx/>
                <a:latin typeface="Arial" panose="020B0604020202020204" pitchFamily="34" charset="0"/>
                <a:ea typeface="+mn-ea"/>
                <a:cs typeface="+mn-cs"/>
              </a:rPr>
              <a:t>în Registrul de stat al actelor locale: </a:t>
            </a:r>
            <a:r>
              <a:rPr kumimoji="0" lang="x-none" sz="1200" b="0" i="0" u="sng" strike="noStrike" kern="1200" cap="none" spc="0" normalizeH="0" baseline="0" noProof="0" dirty="0">
                <a:ln>
                  <a:noFill/>
                </a:ln>
                <a:solidFill>
                  <a:srgbClr val="166CA7"/>
                </a:solidFill>
                <a:effectLst/>
                <a:uLnTx/>
                <a:uFillTx/>
                <a:latin typeface="Arial" panose="020B0604020202020204" pitchFamily="34" charset="0"/>
                <a:ea typeface="+mn-ea"/>
                <a:cs typeface="+mn-cs"/>
                <a:hlinkClick r:id="rId3"/>
              </a:rPr>
              <a:t>www.actelocale.gov.md</a:t>
            </a:r>
            <a:r>
              <a:rPr kumimoji="0" lang="x-none" sz="1200" b="0" i="0" u="none" strike="noStrike" kern="1200" cap="none" spc="0" normalizeH="0" baseline="0" noProof="0" dirty="0">
                <a:ln>
                  <a:noFill/>
                </a:ln>
                <a:solidFill>
                  <a:srgbClr val="181818"/>
                </a:solidFill>
                <a:effectLst/>
                <a:uLnTx/>
                <a:uFillTx/>
                <a:latin typeface="Arial" panose="020B0604020202020204" pitchFamily="34" charset="0"/>
                <a:ea typeface="+mn-ea"/>
                <a:cs typeface="+mn-cs"/>
              </a:rPr>
              <a:t>.</a:t>
            </a:r>
          </a:p>
          <a:p>
            <a:pPr indent="457159" algn="just">
              <a:lnSpc>
                <a:spcPct val="114000"/>
              </a:lnSpc>
            </a:pPr>
            <a:endParaRPr lang="ro-RO" b="1"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08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873">
              <a:defRPr/>
            </a:pPr>
            <a:r>
              <a:rPr lang="en-US" i="1" dirty="0" err="1">
                <a:latin typeface="Times New Roman" panose="02020603050405020304" pitchFamily="18" charset="0"/>
                <a:cs typeface="Times New Roman" panose="02020603050405020304" pitchFamily="18" charset="0"/>
              </a:rPr>
              <a:t>Potrivit</a:t>
            </a:r>
            <a:r>
              <a:rPr lang="en-US" i="1" dirty="0">
                <a:latin typeface="Times New Roman" panose="02020603050405020304" pitchFamily="18" charset="0"/>
                <a:cs typeface="Times New Roman" panose="02020603050405020304" pitchFamily="18" charset="0"/>
              </a:rPr>
              <a:t> art.277 </a:t>
            </a:r>
            <a:r>
              <a:rPr lang="en-US" i="1" dirty="0" err="1">
                <a:latin typeface="Times New Roman" panose="02020603050405020304" pitchFamily="18" charset="0"/>
                <a:cs typeface="Times New Roman" panose="02020603050405020304" pitchFamily="18" charset="0"/>
              </a:rPr>
              <a:t>alin</a:t>
            </a:r>
            <a:r>
              <a:rPr lang="en-US" i="1" dirty="0">
                <a:latin typeface="Times New Roman" panose="02020603050405020304" pitchFamily="18" charset="0"/>
                <a:cs typeface="Times New Roman" panose="02020603050405020304" pitchFamily="18" charset="0"/>
              </a:rPr>
              <a:t>. (2) din </a:t>
            </a:r>
            <a:r>
              <a:rPr lang="en-US" i="1" dirty="0" err="1">
                <a:latin typeface="Times New Roman" panose="02020603050405020304" pitchFamily="18" charset="0"/>
                <a:cs typeface="Times New Roman" panose="02020603050405020304" pitchFamily="18" charset="0"/>
              </a:rPr>
              <a:t>Codul</a:t>
            </a:r>
            <a:r>
              <a:rPr lang="en-US" i="1" dirty="0">
                <a:latin typeface="Times New Roman" panose="02020603050405020304" pitchFamily="18" charset="0"/>
                <a:cs typeface="Times New Roman" panose="02020603050405020304" pitchFamily="18" charset="0"/>
              </a:rPr>
              <a:t> fiscal, f</a:t>
            </a:r>
            <a:r>
              <a:rPr lang="ro-RO" i="1" dirty="0">
                <a:latin typeface="Times New Roman" panose="02020603050405020304" pitchFamily="18" charset="0"/>
                <a:cs typeface="Times New Roman" panose="02020603050405020304" pitchFamily="18" charset="0"/>
              </a:rPr>
              <a:t>aptul că persoanele specificate nu dețin un document ce ar atesta dreptul de proprietate asupra bunurilor imobiliare, precum </a:t>
            </a:r>
            <a:r>
              <a:rPr lang="ro-RO" i="1" dirty="0" err="1">
                <a:latin typeface="Times New Roman" panose="02020603050405020304" pitchFamily="18" charset="0"/>
                <a:cs typeface="Times New Roman" panose="02020603050405020304" pitchFamily="18" charset="0"/>
              </a:rPr>
              <a:t>şi</a:t>
            </a:r>
            <a:r>
              <a:rPr lang="ro-RO" i="1" dirty="0">
                <a:latin typeface="Times New Roman" panose="02020603050405020304" pitchFamily="18" charset="0"/>
                <a:cs typeface="Times New Roman" panose="02020603050405020304" pitchFamily="18" charset="0"/>
              </a:rPr>
              <a:t> faptul neexecutării obligației de înregistrare a drepturilor patrimoniale prevăzute de legislație nu pot constitui temei pentru </a:t>
            </a:r>
            <a:r>
              <a:rPr lang="ro-RO" b="1" i="1" dirty="0">
                <a:latin typeface="Times New Roman" panose="02020603050405020304" pitchFamily="18" charset="0"/>
                <a:cs typeface="Times New Roman" panose="02020603050405020304" pitchFamily="18" charset="0"/>
              </a:rPr>
              <a:t>nerecunoașterea acestor persoane în calitate de subiecți ai impunerii</a:t>
            </a:r>
            <a:r>
              <a:rPr lang="ro-RO" i="1" dirty="0">
                <a:latin typeface="Times New Roman" panose="02020603050405020304" pitchFamily="18" charset="0"/>
                <a:cs typeface="Times New Roman" panose="02020603050405020304" pitchFamily="18" charset="0"/>
              </a:rPr>
              <a:t> privind bunurile imobiliare respective, în cazul în care aceste persoane exercită, de fapt, dreptul de posesie, de folosință </a:t>
            </a:r>
            <a:r>
              <a:rPr lang="ro-RO" i="1" dirty="0" err="1">
                <a:latin typeface="Times New Roman" panose="02020603050405020304" pitchFamily="18" charset="0"/>
                <a:cs typeface="Times New Roman" panose="02020603050405020304" pitchFamily="18" charset="0"/>
              </a:rPr>
              <a:t>şi</a:t>
            </a:r>
            <a:r>
              <a:rPr lang="ro-RO" i="1" dirty="0">
                <a:latin typeface="Times New Roman" panose="02020603050405020304" pitchFamily="18" charset="0"/>
                <a:cs typeface="Times New Roman" panose="02020603050405020304" pitchFamily="18" charset="0"/>
              </a:rPr>
              <a:t>/sau de dispoziție asupra acestor bunuri.</a:t>
            </a:r>
            <a:endParaRPr lang="en-US" i="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A629CF6-3CC4-4C04-89BB-5FD6FD33A87F}" type="slidenum">
              <a:rPr lang="en-US" smtClean="0"/>
              <a:t>3</a:t>
            </a:fld>
            <a:endParaRPr lang="en-US"/>
          </a:p>
        </p:txBody>
      </p:sp>
    </p:spTree>
    <p:extLst>
      <p:ext uri="{BB962C8B-B14F-4D97-AF65-F5344CB8AC3E}">
        <p14:creationId xmlns:p14="http://schemas.microsoft.com/office/powerpoint/2010/main" val="3160507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endParaRPr lang="ru-RU" sz="105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645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607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944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ro-RO" b="1" i="0" u="sng" baseline="0" noProof="0" dirty="0" smtClean="0">
              <a:latin typeface="Times New Roman" panose="02020603050405020304" pitchFamily="18" charset="0"/>
              <a:cs typeface="Times New Roman" panose="02020603050405020304" pitchFamily="18" charset="0"/>
            </a:endParaRPr>
          </a:p>
          <a:p>
            <a:pPr algn="just" defTabSz="927110">
              <a:defRPr/>
            </a:pPr>
            <a:endParaRPr lang="ro-MD" b="0" i="0" noProof="0" dirty="0" smtClean="0">
              <a:latin typeface="Times New Roman" panose="02020603050405020304" pitchFamily="18" charset="0"/>
              <a:cs typeface="Times New Roman" panose="02020603050405020304" pitchFamily="18" charset="0"/>
            </a:endParaRPr>
          </a:p>
          <a:p>
            <a:pPr algn="just" defTabSz="927110">
              <a:defRPr/>
            </a:pPr>
            <a:endParaRPr lang="ro-MD" b="0" i="1"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953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ro-RO" b="1" i="0" u="sng" baseline="0" noProof="0" dirty="0" smtClean="0">
              <a:latin typeface="Times New Roman" panose="02020603050405020304" pitchFamily="18" charset="0"/>
              <a:cs typeface="Times New Roman" panose="02020603050405020304" pitchFamily="18" charset="0"/>
            </a:endParaRPr>
          </a:p>
          <a:p>
            <a:pPr algn="just" defTabSz="927110">
              <a:defRPr/>
            </a:pPr>
            <a:endParaRPr lang="ro-MD" b="0" i="0" noProof="0" dirty="0" smtClean="0">
              <a:latin typeface="Times New Roman" panose="02020603050405020304" pitchFamily="18" charset="0"/>
              <a:cs typeface="Times New Roman" panose="02020603050405020304" pitchFamily="18" charset="0"/>
            </a:endParaRPr>
          </a:p>
          <a:p>
            <a:pPr algn="just" defTabSz="927110">
              <a:defRPr/>
            </a:pPr>
            <a:endParaRPr lang="ro-MD" b="0" i="1"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001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ro-MD" b="0" i="1" noProof="0" dirty="0" smtClean="0">
              <a:latin typeface="Times New Roman" panose="02020603050405020304" pitchFamily="18" charset="0"/>
              <a:cs typeface="Times New Roman" panose="02020603050405020304" pitchFamily="18" charset="0"/>
            </a:endParaRPr>
          </a:p>
          <a:p>
            <a:pPr algn="just" defTabSz="927110">
              <a:defRPr/>
            </a:pPr>
            <a:endParaRPr lang="ro-MD" b="0" i="0"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696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ro-MD" b="0" i="1" noProof="0" dirty="0" smtClean="0">
              <a:latin typeface="Times New Roman" panose="02020603050405020304" pitchFamily="18" charset="0"/>
              <a:cs typeface="Times New Roman" panose="02020603050405020304" pitchFamily="18" charset="0"/>
            </a:endParaRPr>
          </a:p>
          <a:p>
            <a:pPr algn="just" defTabSz="927110">
              <a:defRPr/>
            </a:pPr>
            <a:endParaRPr lang="ro-MD" b="0" i="0"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837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ro-MD" b="0" i="0"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251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ro-RO" b="1" i="0" u="sng" baseline="0" noProof="0" dirty="0" smtClean="0">
              <a:latin typeface="Times New Roman" panose="02020603050405020304" pitchFamily="18" charset="0"/>
              <a:cs typeface="Times New Roman" panose="02020603050405020304" pitchFamily="18" charset="0"/>
            </a:endParaRPr>
          </a:p>
          <a:p>
            <a:pPr algn="just" defTabSz="927110">
              <a:defRPr/>
            </a:pPr>
            <a:endParaRPr lang="ro-MD" b="0" i="0" noProof="0" dirty="0" smtClean="0">
              <a:latin typeface="Times New Roman" panose="02020603050405020304" pitchFamily="18" charset="0"/>
              <a:cs typeface="Times New Roman" panose="02020603050405020304" pitchFamily="18" charset="0"/>
            </a:endParaRPr>
          </a:p>
          <a:p>
            <a:pPr algn="just" defTabSz="927110">
              <a:defRPr/>
            </a:pPr>
            <a:endParaRPr lang="ro-MD" b="0" i="1"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369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o-RO" dirty="0" smtClean="0"/>
              <a:t>Începînd cu 08.01.2023 </a:t>
            </a:r>
            <a:r>
              <a:rPr lang="ro-RO" baseline="0" dirty="0" smtClean="0"/>
              <a:t> intră în vigoare Legea cu privire la publicitate nr. 62/17.03.2022</a:t>
            </a:r>
            <a:endParaRPr lang="ru-RU" dirty="0"/>
          </a:p>
        </p:txBody>
      </p:sp>
      <p:sp>
        <p:nvSpPr>
          <p:cNvPr id="4" name="Номер слайда 3"/>
          <p:cNvSpPr>
            <a:spLocks noGrp="1"/>
          </p:cNvSpPr>
          <p:nvPr>
            <p:ph type="sldNum" sz="quarter" idx="10"/>
          </p:nvPr>
        </p:nvSpPr>
        <p:spPr/>
        <p:txBody>
          <a:bodyPr/>
          <a:lstStyle/>
          <a:p>
            <a:fld id="{7A629CF6-3CC4-4C04-89BB-5FD6FD33A87F}" type="slidenum">
              <a:rPr lang="en-US" smtClean="0"/>
              <a:t>42</a:t>
            </a:fld>
            <a:endParaRPr lang="en-US"/>
          </a:p>
        </p:txBody>
      </p:sp>
    </p:spTree>
    <p:extLst>
      <p:ext uri="{BB962C8B-B14F-4D97-AF65-F5344CB8AC3E}">
        <p14:creationId xmlns:p14="http://schemas.microsoft.com/office/powerpoint/2010/main" val="396339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873"/>
            <a:r>
              <a:rPr lang="en-US" dirty="0">
                <a:latin typeface="Times New Roman" panose="02020603050405020304" pitchFamily="18" charset="0"/>
                <a:cs typeface="Times New Roman" panose="02020603050405020304" pitchFamily="18" charset="0"/>
              </a:rPr>
              <a:t>     </a:t>
            </a:r>
            <a:r>
              <a:rPr lang="x-none" dirty="0">
                <a:latin typeface="Times New Roman" panose="02020603050405020304" pitchFamily="18" charset="0"/>
                <a:cs typeface="Times New Roman" panose="02020603050405020304" pitchFamily="18" charset="0"/>
              </a:rPr>
              <a:t>Gradul de finalizare a construcției în scopul impozitării se determină de către experții tehnici în construcții sau de către agenții economici cu activități în domeniul expertizei tehnice</a:t>
            </a:r>
            <a:r>
              <a:rPr lang="ro-RO" dirty="0">
                <a:latin typeface="Times New Roman" panose="02020603050405020304" pitchFamily="18" charset="0"/>
                <a:cs typeface="Times New Roman" panose="02020603050405020304" pitchFamily="18" charset="0"/>
              </a:rPr>
              <a:t>, sau de către autoritatea administrației publice locale, în baza </a:t>
            </a:r>
            <a:r>
              <a:rPr lang="ro-RO" dirty="0" smtClean="0">
                <a:latin typeface="Times New Roman" panose="02020603050405020304" pitchFamily="18" charset="0"/>
                <a:cs typeface="Times New Roman" panose="02020603050405020304" pitchFamily="18" charset="0"/>
              </a:rPr>
              <a:t>metodei </a:t>
            </a:r>
            <a:r>
              <a:rPr lang="ro-RO" dirty="0">
                <a:latin typeface="Times New Roman" panose="02020603050405020304" pitchFamily="18" charset="0"/>
                <a:cs typeface="Times New Roman" panose="02020603050405020304" pitchFamily="18" charset="0"/>
              </a:rPr>
              <a:t>stabilite de organul central de specialitate al administrației publice în domeniul construcțiilor</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defTabSz="901873"/>
            <a:r>
              <a:rPr lang="en-US" sz="1200" baseline="0" dirty="0" smtClean="0">
                <a:latin typeface="Times New Roman" panose="02020603050405020304" pitchFamily="18" charset="0"/>
                <a:cs typeface="Times New Roman" panose="02020603050405020304" pitchFamily="18" charset="0"/>
              </a:rPr>
              <a:t>     </a:t>
            </a:r>
            <a:r>
              <a:rPr lang="ro-RO" sz="1200" dirty="0" smtClean="0">
                <a:latin typeface="Times New Roman" panose="02020603050405020304" pitchFamily="18" charset="0"/>
                <a:cs typeface="Times New Roman" panose="02020603050405020304" pitchFamily="18" charset="0"/>
              </a:rPr>
              <a:t>Gradul de finalizare a construcției se determină conform documentului normativ </a:t>
            </a:r>
            <a:r>
              <a:rPr lang="ro-RO" sz="1200" b="1" i="1" dirty="0" smtClean="0">
                <a:latin typeface="Times New Roman" panose="02020603050405020304" pitchFamily="18" charset="0"/>
                <a:cs typeface="Times New Roman" panose="02020603050405020304" pitchFamily="18" charset="0"/>
              </a:rPr>
              <a:t>CP C.04.06–2013 </a:t>
            </a:r>
            <a:r>
              <a:rPr lang="ro-RO" sz="1200" dirty="0" smtClean="0">
                <a:latin typeface="Times New Roman" panose="02020603050405020304" pitchFamily="18" charset="0"/>
                <a:cs typeface="Times New Roman" panose="02020603050405020304" pitchFamily="18" charset="0"/>
              </a:rPr>
              <a:t>“Regulament privind emiterea avizului tehnic, ce atestă gradul de executare a </a:t>
            </a:r>
            <a:r>
              <a:rPr lang="ro-RO" sz="1200" dirty="0" err="1" smtClean="0">
                <a:latin typeface="Times New Roman" panose="02020603050405020304" pitchFamily="18" charset="0"/>
                <a:cs typeface="Times New Roman" panose="02020603050405020304" pitchFamily="18" charset="0"/>
              </a:rPr>
              <a:t>construcţiei</a:t>
            </a:r>
            <a:r>
              <a:rPr lang="ro-RO" sz="1200" dirty="0" smtClean="0">
                <a:latin typeface="Times New Roman" panose="02020603050405020304" pitchFamily="18" charset="0"/>
                <a:cs typeface="Times New Roman" panose="02020603050405020304" pitchFamily="18" charset="0"/>
              </a:rPr>
              <a:t> </a:t>
            </a:r>
            <a:r>
              <a:rPr lang="ro-RO" sz="1200" dirty="0" err="1" smtClean="0">
                <a:latin typeface="Times New Roman" panose="02020603050405020304" pitchFamily="18" charset="0"/>
                <a:cs typeface="Times New Roman" panose="02020603050405020304" pitchFamily="18" charset="0"/>
              </a:rPr>
              <a:t>şi</a:t>
            </a:r>
            <a:r>
              <a:rPr lang="ro-RO" sz="1200" dirty="0" smtClean="0">
                <a:latin typeface="Times New Roman" panose="02020603050405020304" pitchFamily="18" charset="0"/>
                <a:cs typeface="Times New Roman" panose="02020603050405020304" pitchFamily="18" charset="0"/>
              </a:rPr>
              <a:t> corespunderea lucrărilor de </a:t>
            </a:r>
            <a:r>
              <a:rPr lang="ro-RO" sz="1200" dirty="0" err="1" smtClean="0">
                <a:latin typeface="Times New Roman" panose="02020603050405020304" pitchFamily="18" charset="0"/>
                <a:cs typeface="Times New Roman" panose="02020603050405020304" pitchFamily="18" charset="0"/>
              </a:rPr>
              <a:t>construcţii</a:t>
            </a:r>
            <a:r>
              <a:rPr lang="ro-RO" sz="1200" dirty="0" smtClean="0">
                <a:latin typeface="Times New Roman" panose="02020603050405020304" pitchFamily="18" charset="0"/>
                <a:cs typeface="Times New Roman" panose="02020603050405020304" pitchFamily="18" charset="0"/>
              </a:rPr>
              <a:t> cu </a:t>
            </a:r>
            <a:r>
              <a:rPr lang="ro-RO" sz="1200" dirty="0" err="1" smtClean="0">
                <a:latin typeface="Times New Roman" panose="02020603050405020304" pitchFamily="18" charset="0"/>
                <a:cs typeface="Times New Roman" panose="02020603050405020304" pitchFamily="18" charset="0"/>
              </a:rPr>
              <a:t>documentaţia</a:t>
            </a:r>
            <a:r>
              <a:rPr lang="ro-RO" sz="1200" dirty="0" smtClean="0">
                <a:latin typeface="Times New Roman" panose="02020603050405020304" pitchFamily="18" charset="0"/>
                <a:cs typeface="Times New Roman" panose="02020603050405020304" pitchFamily="18" charset="0"/>
              </a:rPr>
              <a:t> de proiect”, aprobat prin </a:t>
            </a:r>
            <a:r>
              <a:rPr lang="ro-RO" sz="1200" b="1" i="1" dirty="0" smtClean="0">
                <a:latin typeface="Times New Roman" panose="02020603050405020304" pitchFamily="18" charset="0"/>
                <a:cs typeface="Times New Roman" panose="02020603050405020304" pitchFamily="18" charset="0"/>
              </a:rPr>
              <a:t>Ordinul Ministerului Dezvoltării Regionale </a:t>
            </a:r>
            <a:r>
              <a:rPr lang="ro-RO" sz="1200" b="1" i="1" dirty="0" err="1" smtClean="0">
                <a:latin typeface="Times New Roman" panose="02020603050405020304" pitchFamily="18" charset="0"/>
                <a:cs typeface="Times New Roman" panose="02020603050405020304" pitchFamily="18" charset="0"/>
              </a:rPr>
              <a:t>şi</a:t>
            </a:r>
            <a:r>
              <a:rPr lang="ro-RO" sz="1200" b="1" i="1" dirty="0" smtClean="0">
                <a:latin typeface="Times New Roman" panose="02020603050405020304" pitchFamily="18" charset="0"/>
                <a:cs typeface="Times New Roman" panose="02020603050405020304" pitchFamily="18" charset="0"/>
              </a:rPr>
              <a:t> </a:t>
            </a:r>
            <a:r>
              <a:rPr lang="ro-RO" sz="1200" b="1" i="1" dirty="0" err="1" smtClean="0">
                <a:latin typeface="Times New Roman" panose="02020603050405020304" pitchFamily="18" charset="0"/>
                <a:cs typeface="Times New Roman" panose="02020603050405020304" pitchFamily="18" charset="0"/>
              </a:rPr>
              <a:t>Construcţiilor</a:t>
            </a:r>
            <a:r>
              <a:rPr lang="ro-RO" sz="1200" b="1" i="1" dirty="0" smtClean="0">
                <a:latin typeface="Times New Roman" panose="02020603050405020304" pitchFamily="18" charset="0"/>
                <a:cs typeface="Times New Roman" panose="02020603050405020304" pitchFamily="18" charset="0"/>
              </a:rPr>
              <a:t> nr. 46  din  10.04.2013</a:t>
            </a:r>
            <a:r>
              <a:rPr lang="ro-RO" sz="1200" dirty="0" smtClean="0">
                <a:latin typeface="Times New Roman" panose="02020603050405020304" pitchFamily="18" charset="0"/>
                <a:cs typeface="Times New Roman" panose="02020603050405020304" pitchFamily="18" charset="0"/>
              </a:rPr>
              <a:t>.</a:t>
            </a:r>
          </a:p>
          <a:p>
            <a:pPr defTabSz="901873"/>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A629CF6-3CC4-4C04-89BB-5FD6FD33A87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25724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ro-MD" b="0" i="1" noProof="0" dirty="0" smtClean="0">
              <a:latin typeface="Times New Roman" panose="02020603050405020304" pitchFamily="18" charset="0"/>
              <a:cs typeface="Times New Roman" panose="02020603050405020304" pitchFamily="18" charset="0"/>
            </a:endParaRPr>
          </a:p>
          <a:p>
            <a:pPr algn="just" defTabSz="927110">
              <a:defRPr/>
            </a:pPr>
            <a:endParaRPr lang="ro-MD" b="0" i="0"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22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ro-MD" b="0" i="0"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415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238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ro-MD" b="0" i="1" noProof="0" dirty="0" smtClean="0">
              <a:latin typeface="Times New Roman" panose="02020603050405020304" pitchFamily="18" charset="0"/>
              <a:cs typeface="Times New Roman" panose="02020603050405020304" pitchFamily="18" charset="0"/>
            </a:endParaRPr>
          </a:p>
          <a:p>
            <a:pPr algn="just" defTabSz="927110">
              <a:defRPr/>
            </a:pPr>
            <a:endParaRPr lang="ro-MD" b="0" i="0"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575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r>
              <a:rPr kumimoji="0" lang="ro-RO"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Prin unitate comercială </a:t>
            </a:r>
            <a:r>
              <a:rPr kumimoji="0" lang="ro-RO"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şi</a:t>
            </a:r>
            <a:r>
              <a:rPr kumimoji="0" lang="ro-RO"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/sau de prestări servicii </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 subînțelege unitate de comerț cu amănuntul, cu ridicata,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ambulant, </a:t>
            </a:r>
            <a:r>
              <a:rPr kumimoji="0" lang="ro-RO"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de </a:t>
            </a:r>
            <a:r>
              <a:rPr kumimoji="0" lang="ro-RO"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alimentaţie</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publică </a:t>
            </a:r>
            <a:r>
              <a:rPr kumimoji="0" lang="ro-RO"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şi</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/sau de prestări servici</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endPar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485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ro-MD" b="0" i="1" noProof="0" dirty="0" smtClean="0">
              <a:latin typeface="Times New Roman" panose="02020603050405020304" pitchFamily="18" charset="0"/>
              <a:cs typeface="Times New Roman" panose="02020603050405020304" pitchFamily="18" charset="0"/>
            </a:endParaRPr>
          </a:p>
          <a:p>
            <a:pPr algn="just" defTabSz="927110">
              <a:defRPr/>
            </a:pPr>
            <a:endParaRPr lang="ro-MD" b="0" i="0"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803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110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6025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248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Calcularea acestor taxe se efectuează din ziua indicată de către autoritatea administraţiei publice locale în </a:t>
            </a:r>
            <a:r>
              <a:rPr kumimoji="0" lang="ro-RO"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autorizaţiile</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/notificările/coordonările corespunzătoare, eliberate de către aceasta, </a:t>
            </a:r>
            <a:r>
              <a:rPr kumimoji="0" lang="ro-RO"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şi</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o-RO"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pînă</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în ziua în care termenul de valabilitate a autorizaţiilor/ notificărilor/coordonărilor a expirat sau acestea au fost suspendate, anulate, retrase în modul stabilit de legislaţia în vigoare. </a:t>
            </a:r>
          </a:p>
          <a:p>
            <a:endParaRPr lang="ru-RU"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04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Autorităţile publice şi instituţiile finanţate de la bugetele de toate nivelurile sînt obligate să prezinte gratuit subiecţilor impunerii, în termen de pînă la data de 25 mai a anului fiscal în curs, informaţia privind valoarea estimată/valoarea contabilă a bunurilor imobiliare transmise în arendă sau locaţiune.</a:t>
            </a:r>
          </a:p>
        </p:txBody>
      </p:sp>
      <p:sp>
        <p:nvSpPr>
          <p:cNvPr id="4" name="Slide Number Placeholder 3"/>
          <p:cNvSpPr>
            <a:spLocks noGrp="1"/>
          </p:cNvSpPr>
          <p:nvPr>
            <p:ph type="sldNum" sz="quarter" idx="10"/>
          </p:nvPr>
        </p:nvSpPr>
        <p:spPr/>
        <p:txBody>
          <a:bodyPr/>
          <a:lstStyle/>
          <a:p>
            <a:fld id="{7A629CF6-3CC4-4C04-89BB-5FD6FD33A87F}" type="slidenum">
              <a:rPr lang="en-US" smtClean="0"/>
              <a:t>5</a:t>
            </a:fld>
            <a:endParaRPr lang="en-US"/>
          </a:p>
        </p:txBody>
      </p:sp>
    </p:spTree>
    <p:extLst>
      <p:ext uri="{BB962C8B-B14F-4D97-AF65-F5344CB8AC3E}">
        <p14:creationId xmlns:p14="http://schemas.microsoft.com/office/powerpoint/2010/main" val="4171296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fontAlgn="base"/>
            <a:r>
              <a:rPr lang="ro-RO" sz="2000" b="0" i="0" kern="1200" dirty="0">
                <a:solidFill>
                  <a:schemeClr val="tx1"/>
                </a:solidFill>
                <a:effectLst/>
                <a:latin typeface="+mn-lt"/>
                <a:ea typeface="+mn-ea"/>
                <a:cs typeface="+mn-cs"/>
              </a:rPr>
              <a:t>Conform prevederilor art. </a:t>
            </a:r>
            <a:r>
              <a:rPr lang="en-US" sz="2000" b="0" i="0" kern="1200" dirty="0">
                <a:solidFill>
                  <a:schemeClr val="tx1"/>
                </a:solidFill>
                <a:effectLst/>
                <a:latin typeface="+mn-lt"/>
                <a:ea typeface="+mn-ea"/>
                <a:cs typeface="+mn-cs"/>
              </a:rPr>
              <a:t>295</a:t>
            </a:r>
            <a:r>
              <a:rPr lang="ro-RO" sz="2000" b="0" i="0" kern="1200" dirty="0">
                <a:solidFill>
                  <a:schemeClr val="tx1"/>
                </a:solidFill>
                <a:effectLst/>
                <a:latin typeface="+mn-lt"/>
                <a:ea typeface="+mn-ea"/>
                <a:cs typeface="+mn-cs"/>
              </a:rPr>
              <a:t> s</a:t>
            </a:r>
            <a:r>
              <a:rPr lang="en-US" sz="2000" b="0" i="0" kern="1200" dirty="0">
                <a:solidFill>
                  <a:schemeClr val="tx1"/>
                </a:solidFill>
                <a:effectLst/>
                <a:latin typeface="+mn-lt"/>
                <a:ea typeface="+mn-ea"/>
                <a:cs typeface="+mn-cs"/>
              </a:rPr>
              <a:t>e </a:t>
            </a:r>
            <a:r>
              <a:rPr lang="en-US" sz="2000" b="0" i="0" kern="1200" dirty="0" err="1">
                <a:solidFill>
                  <a:schemeClr val="tx1"/>
                </a:solidFill>
                <a:effectLst/>
                <a:latin typeface="+mn-lt"/>
                <a:ea typeface="+mn-ea"/>
                <a:cs typeface="+mn-cs"/>
              </a:rPr>
              <a:t>scutesc</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plata</a:t>
            </a:r>
            <a:r>
              <a:rPr lang="en-US" sz="2000" b="0" i="0" kern="1200" dirty="0">
                <a:solidFill>
                  <a:schemeClr val="tx1"/>
                </a:solidFill>
                <a:effectLst/>
                <a:latin typeface="+mn-lt"/>
                <a:ea typeface="+mn-ea"/>
                <a:cs typeface="+mn-cs"/>
              </a:rPr>
              <a:t>:</a:t>
            </a:r>
          </a:p>
          <a:p>
            <a:pPr fontAlgn="base"/>
            <a:r>
              <a:rPr lang="en-US" sz="2000" b="0" i="0" kern="1200" dirty="0">
                <a:solidFill>
                  <a:schemeClr val="tx1"/>
                </a:solidFill>
                <a:effectLst/>
                <a:latin typeface="+mn-lt"/>
                <a:ea typeface="+mn-ea"/>
                <a:cs typeface="+mn-cs"/>
              </a:rPr>
              <a:t>a) </a:t>
            </a:r>
            <a:r>
              <a:rPr lang="en-US" sz="2000" b="0" i="0" kern="1200" dirty="0" err="1">
                <a:solidFill>
                  <a:schemeClr val="tx1"/>
                </a:solidFill>
                <a:effectLst/>
                <a:latin typeface="+mn-lt"/>
                <a:ea typeface="+mn-ea"/>
                <a:cs typeface="+mn-cs"/>
              </a:rPr>
              <a:t>tuturor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taxelor</a:t>
            </a:r>
            <a:r>
              <a:rPr lang="en-US" sz="2000" b="0" i="0" kern="1200" dirty="0">
                <a:solidFill>
                  <a:schemeClr val="tx1"/>
                </a:solidFill>
                <a:effectLst/>
                <a:latin typeface="+mn-lt"/>
                <a:ea typeface="+mn-ea"/>
                <a:cs typeface="+mn-cs"/>
              </a:rPr>
              <a:t> locale – </a:t>
            </a:r>
            <a:r>
              <a:rPr lang="en-US" sz="2000" b="0" i="0" kern="1200" dirty="0" err="1">
                <a:solidFill>
                  <a:schemeClr val="tx1"/>
                </a:solidFill>
                <a:effectLst/>
                <a:latin typeface="+mn-lt"/>
                <a:ea typeface="+mn-ea"/>
                <a:cs typeface="+mn-cs"/>
              </a:rPr>
              <a:t>autorităţile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publice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şi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instituţiile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finanţate</a:t>
            </a:r>
            <a:r>
              <a:rPr lang="en-US" sz="2000" b="0" i="0" kern="1200" dirty="0">
                <a:solidFill>
                  <a:schemeClr val="tx1"/>
                </a:solidFill>
                <a:effectLst/>
                <a:latin typeface="+mn-lt"/>
                <a:ea typeface="+mn-ea"/>
                <a:cs typeface="+mn-cs"/>
              </a:rPr>
              <a:t> de la </a:t>
            </a:r>
            <a:r>
              <a:rPr lang="en-US" sz="2000" b="0" i="0" kern="1200" dirty="0" err="1">
                <a:solidFill>
                  <a:schemeClr val="tx1"/>
                </a:solidFill>
                <a:effectLst/>
                <a:latin typeface="+mn-lt"/>
                <a:ea typeface="+mn-ea"/>
                <a:cs typeface="+mn-cs"/>
              </a:rPr>
              <a:t>bugetele</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toate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nivelurile</a:t>
            </a:r>
            <a:r>
              <a:rPr lang="en-US" sz="2000" b="0" i="0" kern="1200" dirty="0">
                <a:solidFill>
                  <a:schemeClr val="tx1"/>
                </a:solidFill>
                <a:effectLst/>
                <a:latin typeface="+mn-lt"/>
                <a:ea typeface="+mn-ea"/>
                <a:cs typeface="+mn-cs"/>
              </a:rPr>
              <a:t>;</a:t>
            </a:r>
          </a:p>
          <a:p>
            <a:pPr fontAlgn="base"/>
            <a:r>
              <a:rPr lang="en-US" sz="2000" b="0" i="0" kern="1200" dirty="0">
                <a:solidFill>
                  <a:schemeClr val="tx1"/>
                </a:solidFill>
                <a:effectLst/>
                <a:latin typeface="+mn-lt"/>
                <a:ea typeface="+mn-ea"/>
                <a:cs typeface="+mn-cs"/>
              </a:rPr>
              <a:t>b) </a:t>
            </a:r>
            <a:r>
              <a:rPr lang="en-US" sz="2000" b="0" i="0" kern="1200" dirty="0" err="1">
                <a:solidFill>
                  <a:schemeClr val="tx1"/>
                </a:solidFill>
                <a:effectLst/>
                <a:latin typeface="+mn-lt"/>
                <a:ea typeface="+mn-ea"/>
                <a:cs typeface="+mn-cs"/>
              </a:rPr>
              <a:t>tuturor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taxelor</a:t>
            </a:r>
            <a:r>
              <a:rPr lang="en-US" sz="2000" b="0" i="0" kern="1200" dirty="0">
                <a:solidFill>
                  <a:schemeClr val="tx1"/>
                </a:solidFill>
                <a:effectLst/>
                <a:latin typeface="+mn-lt"/>
                <a:ea typeface="+mn-ea"/>
                <a:cs typeface="+mn-cs"/>
              </a:rPr>
              <a:t> locale – </a:t>
            </a:r>
            <a:r>
              <a:rPr lang="en-US" sz="2000" b="0" i="0" kern="1200" dirty="0" err="1">
                <a:solidFill>
                  <a:schemeClr val="tx1"/>
                </a:solidFill>
                <a:effectLst/>
                <a:latin typeface="+mn-lt"/>
                <a:ea typeface="+mn-ea"/>
                <a:cs typeface="+mn-cs"/>
              </a:rPr>
              <a:t>misiunile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diplomatice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şi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oficiile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consulare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acreditate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în</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Republica</a:t>
            </a:r>
            <a:r>
              <a:rPr lang="en-US" sz="2000" b="0" i="0" kern="1200" dirty="0">
                <a:solidFill>
                  <a:schemeClr val="tx1"/>
                </a:solidFill>
                <a:effectLst/>
                <a:latin typeface="+mn-lt"/>
                <a:ea typeface="+mn-ea"/>
                <a:cs typeface="+mn-cs"/>
              </a:rPr>
              <a:t> Moldova, </a:t>
            </a:r>
            <a:r>
              <a:rPr lang="en-US" sz="2000" b="0" i="0" kern="1200" dirty="0" err="1">
                <a:solidFill>
                  <a:schemeClr val="tx1"/>
                </a:solidFill>
                <a:effectLst/>
                <a:latin typeface="+mn-lt"/>
                <a:ea typeface="+mn-ea"/>
                <a:cs typeface="+mn-cs"/>
              </a:rPr>
              <a:t>precum</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şi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reprezentanţele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organizaţiilor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internaţionale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acreditate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în</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Republica</a:t>
            </a:r>
            <a:r>
              <a:rPr lang="en-US" sz="2000" b="0" i="0" kern="1200" dirty="0">
                <a:solidFill>
                  <a:schemeClr val="tx1"/>
                </a:solidFill>
                <a:effectLst/>
                <a:latin typeface="+mn-lt"/>
                <a:ea typeface="+mn-ea"/>
                <a:cs typeface="+mn-cs"/>
              </a:rPr>
              <a:t> Moldova, </a:t>
            </a:r>
            <a:r>
              <a:rPr lang="en-US" sz="2000" b="0" i="0" kern="1200" dirty="0" err="1">
                <a:solidFill>
                  <a:schemeClr val="tx1"/>
                </a:solidFill>
                <a:effectLst/>
                <a:latin typeface="+mn-lt"/>
                <a:ea typeface="+mn-ea"/>
                <a:cs typeface="+mn-cs"/>
              </a:rPr>
              <a:t>în</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baza</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principiului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reciprocităţii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în</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conformitate</a:t>
            </a:r>
            <a:r>
              <a:rPr lang="en-US" sz="2000" b="0" i="0" kern="1200" dirty="0">
                <a:solidFill>
                  <a:schemeClr val="tx1"/>
                </a:solidFill>
                <a:effectLst/>
                <a:latin typeface="+mn-lt"/>
                <a:ea typeface="+mn-ea"/>
                <a:cs typeface="+mn-cs"/>
              </a:rPr>
              <a:t> cu </a:t>
            </a:r>
            <a:r>
              <a:rPr lang="en-US" sz="2000" b="0" i="0" kern="1200" dirty="0" err="1">
                <a:solidFill>
                  <a:schemeClr val="tx1"/>
                </a:solidFill>
                <a:effectLst/>
                <a:latin typeface="+mn-lt"/>
                <a:ea typeface="+mn-ea"/>
                <a:cs typeface="+mn-cs"/>
              </a:rPr>
              <a:t>tratatele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internaţionale</a:t>
            </a:r>
            <a:r>
              <a:rPr lang="en-US" sz="2000" b="0" i="0" kern="1200" dirty="0">
                <a:solidFill>
                  <a:schemeClr val="tx1"/>
                </a:solidFill>
                <a:effectLst/>
                <a:latin typeface="+mn-lt"/>
                <a:ea typeface="+mn-ea"/>
                <a:cs typeface="+mn-cs"/>
              </a:rPr>
              <a:t> la care </a:t>
            </a:r>
            <a:r>
              <a:rPr lang="en-US" sz="2000" b="0" i="0" kern="1200" dirty="0" err="1">
                <a:solidFill>
                  <a:schemeClr val="tx1"/>
                </a:solidFill>
                <a:effectLst/>
                <a:latin typeface="+mn-lt"/>
                <a:ea typeface="+mn-ea"/>
                <a:cs typeface="+mn-cs"/>
              </a:rPr>
              <a:t>Republica</a:t>
            </a:r>
            <a:r>
              <a:rPr lang="en-US" sz="2000" b="0" i="0" kern="1200" dirty="0">
                <a:solidFill>
                  <a:schemeClr val="tx1"/>
                </a:solidFill>
                <a:effectLst/>
                <a:latin typeface="+mn-lt"/>
                <a:ea typeface="+mn-ea"/>
                <a:cs typeface="+mn-cs"/>
              </a:rPr>
              <a:t> Moldova </a:t>
            </a:r>
            <a:r>
              <a:rPr lang="en-US" sz="2000" b="0" i="0" kern="1200" dirty="0" err="1">
                <a:solidFill>
                  <a:schemeClr val="tx1"/>
                </a:solidFill>
                <a:effectLst/>
                <a:latin typeface="+mn-lt"/>
                <a:ea typeface="+mn-ea"/>
                <a:cs typeface="+mn-cs"/>
              </a:rPr>
              <a:t>este</a:t>
            </a:r>
            <a:r>
              <a:rPr lang="en-US" sz="2000" b="0" i="0" kern="1200" dirty="0">
                <a:solidFill>
                  <a:schemeClr val="tx1"/>
                </a:solidFill>
                <a:effectLst/>
                <a:latin typeface="+mn-lt"/>
                <a:ea typeface="+mn-ea"/>
                <a:cs typeface="+mn-cs"/>
              </a:rPr>
              <a:t> parte;</a:t>
            </a:r>
          </a:p>
          <a:p>
            <a:pPr fontAlgn="base"/>
            <a:r>
              <a:rPr lang="en-US" sz="2000" b="0" i="0" kern="1200" dirty="0">
                <a:solidFill>
                  <a:schemeClr val="tx1"/>
                </a:solidFill>
                <a:effectLst/>
                <a:latin typeface="+mn-lt"/>
                <a:ea typeface="+mn-ea"/>
                <a:cs typeface="+mn-cs"/>
              </a:rPr>
              <a:t>c) </a:t>
            </a:r>
            <a:r>
              <a:rPr lang="en-US" sz="2000" b="0" i="0" kern="1200" dirty="0" err="1">
                <a:solidFill>
                  <a:schemeClr val="tx1"/>
                </a:solidFill>
                <a:effectLst/>
                <a:latin typeface="+mn-lt"/>
                <a:ea typeface="+mn-ea"/>
                <a:cs typeface="+mn-cs"/>
              </a:rPr>
              <a:t>tuturor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taxelor</a:t>
            </a:r>
            <a:r>
              <a:rPr lang="en-US" sz="2000" b="0" i="0" kern="1200" dirty="0">
                <a:solidFill>
                  <a:schemeClr val="tx1"/>
                </a:solidFill>
                <a:effectLst/>
                <a:latin typeface="+mn-lt"/>
                <a:ea typeface="+mn-ea"/>
                <a:cs typeface="+mn-cs"/>
              </a:rPr>
              <a:t> locale – Banca </a:t>
            </a:r>
            <a:r>
              <a:rPr lang="en-US" sz="2000" b="0" i="0" kern="1200" dirty="0" err="1">
                <a:solidFill>
                  <a:schemeClr val="tx1"/>
                </a:solidFill>
                <a:effectLst/>
                <a:latin typeface="+mn-lt"/>
                <a:ea typeface="+mn-ea"/>
                <a:cs typeface="+mn-cs"/>
              </a:rPr>
              <a:t>Naţională</a:t>
            </a:r>
            <a:r>
              <a:rPr lang="en-US" sz="2000" b="0" i="0" kern="1200" dirty="0">
                <a:solidFill>
                  <a:schemeClr val="tx1"/>
                </a:solidFill>
                <a:effectLst/>
                <a:latin typeface="+mn-lt"/>
                <a:ea typeface="+mn-ea"/>
                <a:cs typeface="+mn-cs"/>
              </a:rPr>
              <a:t> a </a:t>
            </a:r>
            <a:r>
              <a:rPr lang="en-US" sz="2000" b="0" i="0" kern="1200" dirty="0" err="1">
                <a:solidFill>
                  <a:schemeClr val="tx1"/>
                </a:solidFill>
                <a:effectLst/>
                <a:latin typeface="+mn-lt"/>
                <a:ea typeface="+mn-ea"/>
                <a:cs typeface="+mn-cs"/>
              </a:rPr>
              <a:t>Moldovei</a:t>
            </a:r>
            <a:r>
              <a:rPr lang="en-US" sz="2000" b="0" i="0" kern="1200" dirty="0">
                <a:solidFill>
                  <a:schemeClr val="tx1"/>
                </a:solidFill>
                <a:effectLst/>
                <a:latin typeface="+mn-lt"/>
                <a:ea typeface="+mn-ea"/>
                <a:cs typeface="+mn-cs"/>
              </a:rPr>
              <a:t>;</a:t>
            </a:r>
          </a:p>
          <a:p>
            <a:pPr fontAlgn="base"/>
            <a:r>
              <a:rPr lang="en-US" sz="2000" b="0" i="0" kern="1200" dirty="0">
                <a:solidFill>
                  <a:schemeClr val="tx1"/>
                </a:solidFill>
                <a:effectLst/>
                <a:latin typeface="+mn-lt"/>
                <a:ea typeface="+mn-ea"/>
                <a:cs typeface="+mn-cs"/>
              </a:rPr>
              <a:t>d) </a:t>
            </a:r>
            <a:r>
              <a:rPr lang="en-US" sz="2000" b="0" i="0" kern="1200" dirty="0" err="1">
                <a:solidFill>
                  <a:schemeClr val="tx1"/>
                </a:solidFill>
                <a:effectLst/>
                <a:latin typeface="+mn-lt"/>
                <a:ea typeface="+mn-ea"/>
                <a:cs typeface="+mn-cs"/>
              </a:rPr>
              <a:t>taxei</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organizare</a:t>
            </a:r>
            <a:r>
              <a:rPr lang="en-US" sz="2000" b="0" i="0" kern="1200" dirty="0">
                <a:solidFill>
                  <a:schemeClr val="tx1"/>
                </a:solidFill>
                <a:effectLst/>
                <a:latin typeface="+mn-lt"/>
                <a:ea typeface="+mn-ea"/>
                <a:cs typeface="+mn-cs"/>
              </a:rPr>
              <a:t> a </a:t>
            </a:r>
            <a:r>
              <a:rPr lang="en-US" sz="2000" b="0" i="0" kern="1200" dirty="0" err="1">
                <a:solidFill>
                  <a:schemeClr val="tx1"/>
                </a:solidFill>
                <a:effectLst/>
                <a:latin typeface="+mn-lt"/>
                <a:ea typeface="+mn-ea"/>
                <a:cs typeface="+mn-cs"/>
              </a:rPr>
              <a:t>licitaţiilor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şi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loteriilor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teritoriul</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unităţii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administrativ-teritoriale</a:t>
            </a:r>
            <a:r>
              <a:rPr lang="en-US" sz="2000" b="0" i="0" kern="1200" dirty="0">
                <a:solidFill>
                  <a:schemeClr val="tx1"/>
                </a:solidFill>
                <a:effectLst/>
                <a:latin typeface="+mn-lt"/>
                <a:ea typeface="+mn-ea"/>
                <a:cs typeface="+mn-cs"/>
              </a:rPr>
              <a:t> – </a:t>
            </a:r>
            <a:r>
              <a:rPr lang="en-US" sz="2000" b="0" i="0" kern="1200" dirty="0" err="1">
                <a:solidFill>
                  <a:schemeClr val="tx1"/>
                </a:solidFill>
                <a:effectLst/>
                <a:latin typeface="+mn-lt"/>
                <a:ea typeface="+mn-ea"/>
                <a:cs typeface="+mn-cs"/>
              </a:rPr>
              <a:t>organizatorii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licitaţiilor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desfăşurate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în</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scopul</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asigurării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rambursării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datoriilor</a:t>
            </a:r>
            <a:r>
              <a:rPr lang="en-US" sz="2000" b="0" i="0" kern="1200" dirty="0">
                <a:solidFill>
                  <a:schemeClr val="tx1"/>
                </a:solidFill>
                <a:effectLst/>
                <a:latin typeface="+mn-lt"/>
                <a:ea typeface="+mn-ea"/>
                <a:cs typeface="+mn-cs"/>
              </a:rPr>
              <a:t> la </a:t>
            </a:r>
            <a:r>
              <a:rPr lang="en-US" sz="2000" b="0" i="0" kern="1200" dirty="0" err="1">
                <a:solidFill>
                  <a:schemeClr val="tx1"/>
                </a:solidFill>
                <a:effectLst/>
                <a:latin typeface="+mn-lt"/>
                <a:ea typeface="+mn-ea"/>
                <a:cs typeface="+mn-cs"/>
              </a:rPr>
              <a:t>credite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acoperirii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pagubelor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achitării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datoriilor</a:t>
            </a:r>
            <a:r>
              <a:rPr lang="en-US" sz="2000" b="0" i="0" kern="1200" dirty="0">
                <a:solidFill>
                  <a:schemeClr val="tx1"/>
                </a:solidFill>
                <a:effectLst/>
                <a:latin typeface="+mn-lt"/>
                <a:ea typeface="+mn-ea"/>
                <a:cs typeface="+mn-cs"/>
              </a:rPr>
              <a:t> la </a:t>
            </a:r>
            <a:r>
              <a:rPr lang="en-US" sz="2000" b="0" i="0" kern="1200" dirty="0" err="1">
                <a:solidFill>
                  <a:schemeClr val="tx1"/>
                </a:solidFill>
                <a:effectLst/>
                <a:latin typeface="+mn-lt"/>
                <a:ea typeface="+mn-ea"/>
                <a:cs typeface="+mn-cs"/>
              </a:rPr>
              <a:t>buget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vînzării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patrimoniului</a:t>
            </a:r>
            <a:r>
              <a:rPr lang="en-US" sz="2000" b="0" i="0" kern="1200" dirty="0">
                <a:solidFill>
                  <a:schemeClr val="tx1"/>
                </a:solidFill>
                <a:effectLst/>
                <a:latin typeface="+mn-lt"/>
                <a:ea typeface="+mn-ea"/>
                <a:cs typeface="+mn-cs"/>
              </a:rPr>
              <a:t> de stat </a:t>
            </a:r>
            <a:r>
              <a:rPr lang="en-US" sz="2000" b="0" i="0" kern="1200" dirty="0" err="1">
                <a:solidFill>
                  <a:schemeClr val="tx1"/>
                </a:solidFill>
                <a:effectLst/>
                <a:latin typeface="+mn-lt"/>
                <a:ea typeface="+mn-ea"/>
                <a:cs typeface="+mn-cs"/>
              </a:rPr>
              <a:t>şi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patrimoniului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unităţilor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administrativ-teritoriale</a:t>
            </a:r>
            <a:r>
              <a:rPr lang="en-US" sz="2000" b="0" i="0" kern="1200" dirty="0">
                <a:solidFill>
                  <a:schemeClr val="tx1"/>
                </a:solidFill>
                <a:effectLst/>
                <a:latin typeface="+mn-lt"/>
                <a:ea typeface="+mn-ea"/>
                <a:cs typeface="+mn-cs"/>
              </a:rPr>
              <a:t>;</a:t>
            </a:r>
          </a:p>
          <a:p>
            <a:pPr fontAlgn="base"/>
            <a:r>
              <a:rPr lang="en-US" sz="2000" b="0" i="0" kern="1200" dirty="0">
                <a:solidFill>
                  <a:schemeClr val="tx1"/>
                </a:solidFill>
                <a:effectLst/>
                <a:latin typeface="+mn-lt"/>
                <a:ea typeface="+mn-ea"/>
                <a:cs typeface="+mn-cs"/>
              </a:rPr>
              <a:t>e) </a:t>
            </a:r>
            <a:r>
              <a:rPr lang="en-US" sz="2000" b="0" i="0" kern="1200" dirty="0" err="1">
                <a:solidFill>
                  <a:schemeClr val="tx1"/>
                </a:solidFill>
                <a:effectLst/>
                <a:latin typeface="+mn-lt"/>
                <a:ea typeface="+mn-ea"/>
                <a:cs typeface="+mn-cs"/>
              </a:rPr>
              <a:t>taxei</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plasare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amplasare</a:t>
            </a:r>
            <a:r>
              <a:rPr lang="en-US" sz="2000" b="0" i="0" kern="1200" dirty="0">
                <a:solidFill>
                  <a:schemeClr val="tx1"/>
                </a:solidFill>
                <a:effectLst/>
                <a:latin typeface="+mn-lt"/>
                <a:ea typeface="+mn-ea"/>
                <a:cs typeface="+mn-cs"/>
              </a:rPr>
              <a:t>) a </a:t>
            </a:r>
            <a:r>
              <a:rPr lang="en-US" sz="2000" b="0" i="0" kern="1200" dirty="0" err="1">
                <a:solidFill>
                  <a:schemeClr val="tx1"/>
                </a:solidFill>
                <a:effectLst/>
                <a:latin typeface="+mn-lt"/>
                <a:ea typeface="+mn-ea"/>
                <a:cs typeface="+mn-cs"/>
              </a:rPr>
              <a:t>publicităţii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reclamei</a:t>
            </a:r>
            <a:r>
              <a:rPr lang="en-US" sz="2000" b="0" i="0" kern="1200" dirty="0">
                <a:solidFill>
                  <a:schemeClr val="tx1"/>
                </a:solidFill>
                <a:effectLst/>
                <a:latin typeface="+mn-lt"/>
                <a:ea typeface="+mn-ea"/>
                <a:cs typeface="+mn-cs"/>
              </a:rPr>
              <a:t>) – </a:t>
            </a:r>
            <a:r>
              <a:rPr lang="en-US" sz="2000" b="0" i="0" kern="1200" dirty="0" err="1">
                <a:solidFill>
                  <a:schemeClr val="tx1"/>
                </a:solidFill>
                <a:effectLst/>
                <a:latin typeface="+mn-lt"/>
                <a:ea typeface="+mn-ea"/>
                <a:cs typeface="+mn-cs"/>
              </a:rPr>
              <a:t>producătorii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şi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difuzorii</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publicitate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socială</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şi</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publicitate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plasată</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trimiterile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poştale</a:t>
            </a:r>
            <a:r>
              <a:rPr lang="en-US" sz="2000" b="0" i="0" kern="1200" dirty="0">
                <a:solidFill>
                  <a:schemeClr val="tx1"/>
                </a:solidFill>
                <a:effectLst/>
                <a:latin typeface="+mn-lt"/>
                <a:ea typeface="+mn-ea"/>
                <a:cs typeface="+mn-cs"/>
              </a:rPr>
              <a:t>;</a:t>
            </a:r>
          </a:p>
          <a:p>
            <a:pPr fontAlgn="base"/>
            <a:r>
              <a:rPr lang="en-US" sz="2000" b="0" i="0" kern="1200" dirty="0">
                <a:solidFill>
                  <a:schemeClr val="tx1"/>
                </a:solidFill>
                <a:effectLst/>
                <a:latin typeface="+mn-lt"/>
                <a:ea typeface="+mn-ea"/>
                <a:cs typeface="+mn-cs"/>
              </a:rPr>
              <a:t>f) </a:t>
            </a:r>
            <a:r>
              <a:rPr lang="en-US" sz="2000" b="0" i="0" kern="1200" dirty="0" err="1">
                <a:solidFill>
                  <a:schemeClr val="tx1"/>
                </a:solidFill>
                <a:effectLst/>
                <a:latin typeface="+mn-lt"/>
                <a:ea typeface="+mn-ea"/>
                <a:cs typeface="+mn-cs"/>
              </a:rPr>
              <a:t>taxei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pentru</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amenajarea</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teritoriului</a:t>
            </a:r>
            <a:r>
              <a:rPr lang="en-US" sz="2000" b="0" i="0" kern="1200" dirty="0">
                <a:solidFill>
                  <a:schemeClr val="tx1"/>
                </a:solidFill>
                <a:effectLst/>
                <a:latin typeface="+mn-lt"/>
                <a:ea typeface="+mn-ea"/>
                <a:cs typeface="+mn-cs"/>
              </a:rPr>
              <a:t> – </a:t>
            </a:r>
            <a:r>
              <a:rPr lang="en-US" sz="2000" b="0" i="0" kern="1200" dirty="0" err="1">
                <a:solidFill>
                  <a:schemeClr val="tx1"/>
                </a:solidFill>
                <a:effectLst/>
                <a:latin typeface="+mn-lt"/>
                <a:ea typeface="+mn-ea"/>
                <a:cs typeface="+mn-cs"/>
              </a:rPr>
              <a:t>fondatorii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gospodăriilor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ţărăneşti</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fermier</a:t>
            </a:r>
            <a:r>
              <a:rPr lang="en-US" sz="2000" b="0" i="0" kern="1200" dirty="0">
                <a:solidFill>
                  <a:schemeClr val="tx1"/>
                </a:solidFill>
                <a:effectLst/>
                <a:latin typeface="+mn-lt"/>
                <a:ea typeface="+mn-ea"/>
                <a:cs typeface="+mn-cs"/>
              </a:rPr>
              <a:t>) care au </a:t>
            </a:r>
            <a:r>
              <a:rPr lang="en-US" sz="2000" b="0" i="0" kern="1200" dirty="0" err="1">
                <a:solidFill>
                  <a:schemeClr val="tx1"/>
                </a:solidFill>
                <a:effectLst/>
                <a:latin typeface="+mn-lt"/>
                <a:ea typeface="+mn-ea"/>
                <a:cs typeface="+mn-cs"/>
              </a:rPr>
              <a:t>atins</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vîrsta</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pensionare</a:t>
            </a:r>
            <a:r>
              <a:rPr lang="en-US" sz="2000" b="0" i="0" kern="1200" dirty="0">
                <a:solidFill>
                  <a:schemeClr val="tx1"/>
                </a:solidFill>
                <a:effectLst/>
                <a:latin typeface="+mn-lt"/>
                <a:ea typeface="+mn-ea"/>
                <a:cs typeface="+mn-cs"/>
              </a:rPr>
              <a:t>;</a:t>
            </a:r>
          </a:p>
          <a:p>
            <a:pPr fontAlgn="base"/>
            <a:r>
              <a:rPr lang="en-US" sz="2000" b="0" i="0" kern="1200" dirty="0">
                <a:solidFill>
                  <a:schemeClr val="tx1"/>
                </a:solidFill>
                <a:effectLst/>
                <a:latin typeface="+mn-lt"/>
                <a:ea typeface="+mn-ea"/>
                <a:cs typeface="+mn-cs"/>
              </a:rPr>
              <a:t>g) </a:t>
            </a:r>
            <a:r>
              <a:rPr lang="en-US" sz="2000" b="0" i="0" kern="1200" dirty="0" err="1">
                <a:solidFill>
                  <a:schemeClr val="tx1"/>
                </a:solidFill>
                <a:effectLst/>
                <a:latin typeface="+mn-lt"/>
                <a:ea typeface="+mn-ea"/>
                <a:cs typeface="+mn-cs"/>
              </a:rPr>
              <a:t>taxei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pentru</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unităţile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comerciale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şi</a:t>
            </a:r>
            <a:r>
              <a:rPr lang="en-US" sz="2000" b="0" i="0" kern="1200" dirty="0">
                <a:solidFill>
                  <a:schemeClr val="tx1"/>
                </a:solidFill>
                <a:effectLst/>
                <a:latin typeface="+mn-lt"/>
                <a:ea typeface="+mn-ea"/>
                <a:cs typeface="+mn-cs"/>
              </a:rPr>
              <a:t>/</a:t>
            </a:r>
            <a:r>
              <a:rPr lang="en-US" sz="2000" b="0" i="0" kern="1200" dirty="0" err="1">
                <a:solidFill>
                  <a:schemeClr val="tx1"/>
                </a:solidFill>
                <a:effectLst/>
                <a:latin typeface="+mn-lt"/>
                <a:ea typeface="+mn-ea"/>
                <a:cs typeface="+mn-cs"/>
              </a:rPr>
              <a:t>sau</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prestări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servicii</a:t>
            </a:r>
            <a:r>
              <a:rPr lang="en-US" sz="2000" b="0" i="0" kern="1200" dirty="0">
                <a:solidFill>
                  <a:schemeClr val="tx1"/>
                </a:solidFill>
                <a:effectLst/>
                <a:latin typeface="+mn-lt"/>
                <a:ea typeface="+mn-ea"/>
                <a:cs typeface="+mn-cs"/>
              </a:rPr>
              <a:t> – </a:t>
            </a:r>
            <a:r>
              <a:rPr lang="en-US" sz="2000" b="0" i="0" kern="1200" dirty="0" err="1">
                <a:solidFill>
                  <a:schemeClr val="tx1"/>
                </a:solidFill>
                <a:effectLst/>
                <a:latin typeface="+mn-lt"/>
                <a:ea typeface="+mn-ea"/>
                <a:cs typeface="+mn-cs"/>
              </a:rPr>
              <a:t>persoanele</a:t>
            </a:r>
            <a:r>
              <a:rPr lang="en-US" sz="2000" b="0" i="0" kern="1200" dirty="0">
                <a:solidFill>
                  <a:schemeClr val="tx1"/>
                </a:solidFill>
                <a:effectLst/>
                <a:latin typeface="+mn-lt"/>
                <a:ea typeface="+mn-ea"/>
                <a:cs typeface="+mn-cs"/>
              </a:rPr>
              <a:t> care </a:t>
            </a:r>
            <a:r>
              <a:rPr lang="en-US" sz="2000" b="0" i="0" kern="1200" dirty="0" err="1">
                <a:solidFill>
                  <a:schemeClr val="tx1"/>
                </a:solidFill>
                <a:effectLst/>
                <a:latin typeface="+mn-lt"/>
                <a:ea typeface="+mn-ea"/>
                <a:cs typeface="+mn-cs"/>
              </a:rPr>
              <a:t>practică</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activităţi</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pompe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funebre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şi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acordă</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servicii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similare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inclusiv</a:t>
            </a:r>
            <a:r>
              <a:rPr lang="en-US" sz="2000" b="0" i="0" kern="1200" dirty="0">
                <a:solidFill>
                  <a:schemeClr val="tx1"/>
                </a:solidFill>
                <a:effectLst/>
                <a:latin typeface="+mn-lt"/>
                <a:ea typeface="+mn-ea"/>
                <a:cs typeface="+mn-cs"/>
              </a:rPr>
              <a:t> care </a:t>
            </a:r>
            <a:r>
              <a:rPr lang="en-US" sz="2000" b="0" i="0" kern="1200" dirty="0" err="1">
                <a:solidFill>
                  <a:schemeClr val="tx1"/>
                </a:solidFill>
                <a:effectLst/>
                <a:latin typeface="+mn-lt"/>
                <a:ea typeface="+mn-ea"/>
                <a:cs typeface="+mn-cs"/>
              </a:rPr>
              <a:t>confecţionează</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sicrie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coroane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flori</a:t>
            </a:r>
            <a:r>
              <a:rPr lang="en-US" sz="2000" b="0" i="0" kern="1200" dirty="0">
                <a:solidFill>
                  <a:schemeClr val="tx1"/>
                </a:solidFill>
                <a:effectLst/>
                <a:latin typeface="+mn-lt"/>
                <a:ea typeface="+mn-ea"/>
                <a:cs typeface="+mn-cs"/>
              </a:rPr>
              <a:t> false, </a:t>
            </a:r>
            <a:r>
              <a:rPr lang="en-US" sz="2000" b="0" i="0" kern="1200" dirty="0" err="1">
                <a:solidFill>
                  <a:schemeClr val="tx1"/>
                </a:solidFill>
                <a:effectLst/>
                <a:latin typeface="+mn-lt"/>
                <a:ea typeface="+mn-ea"/>
                <a:cs typeface="+mn-cs"/>
              </a:rPr>
              <a:t>ghirlande</a:t>
            </a:r>
            <a:r>
              <a:rPr lang="en-US" sz="2000" b="0" i="0" kern="1200" dirty="0">
                <a:solidFill>
                  <a:schemeClr val="tx1"/>
                </a:solidFill>
                <a:effectLst/>
                <a:latin typeface="+mn-lt"/>
                <a:ea typeface="+mn-ea"/>
                <a:cs typeface="+mn-cs"/>
              </a:rPr>
              <a:t>;</a:t>
            </a:r>
          </a:p>
          <a:p>
            <a:pPr fontAlgn="base"/>
            <a:r>
              <a:rPr lang="en-US" sz="2000" b="0" i="0" kern="1200" dirty="0">
                <a:solidFill>
                  <a:schemeClr val="tx1"/>
                </a:solidFill>
                <a:effectLst/>
                <a:latin typeface="+mn-lt"/>
                <a:ea typeface="+mn-ea"/>
                <a:cs typeface="+mn-cs"/>
              </a:rPr>
              <a:t>g1) </a:t>
            </a:r>
            <a:r>
              <a:rPr lang="en-US" sz="2000" b="0" i="0" kern="1200" dirty="0" err="1">
                <a:solidFill>
                  <a:schemeClr val="tx1"/>
                </a:solidFill>
                <a:effectLst/>
                <a:latin typeface="+mn-lt"/>
                <a:ea typeface="+mn-ea"/>
                <a:cs typeface="+mn-cs"/>
              </a:rPr>
              <a:t>taxei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pentru</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amenajarea</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teritoriului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şi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taxei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pentru</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unităţile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comerciale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şi</a:t>
            </a:r>
            <a:r>
              <a:rPr lang="en-US" sz="2000" b="0" i="0" kern="1200" dirty="0">
                <a:solidFill>
                  <a:schemeClr val="tx1"/>
                </a:solidFill>
                <a:effectLst/>
                <a:latin typeface="+mn-lt"/>
                <a:ea typeface="+mn-ea"/>
                <a:cs typeface="+mn-cs"/>
              </a:rPr>
              <a:t>/</a:t>
            </a:r>
            <a:r>
              <a:rPr lang="en-US" sz="2000" b="0" i="0" kern="1200" dirty="0" err="1">
                <a:solidFill>
                  <a:schemeClr val="tx1"/>
                </a:solidFill>
                <a:effectLst/>
                <a:latin typeface="+mn-lt"/>
                <a:ea typeface="+mn-ea"/>
                <a:cs typeface="+mn-cs"/>
              </a:rPr>
              <a:t>sau</a:t>
            </a:r>
            <a:r>
              <a:rPr lang="en-US" sz="2000" b="0" i="0" kern="1200" dirty="0">
                <a:solidFill>
                  <a:schemeClr val="tx1"/>
                </a:solidFill>
                <a:effectLst/>
                <a:latin typeface="+mn-lt"/>
                <a:ea typeface="+mn-ea"/>
                <a:cs typeface="+mn-cs"/>
              </a:rPr>
              <a:t> de </a:t>
            </a:r>
            <a:r>
              <a:rPr lang="en-US" sz="2000" b="0" i="0" kern="1200" dirty="0" err="1">
                <a:solidFill>
                  <a:schemeClr val="tx1"/>
                </a:solidFill>
                <a:effectLst/>
                <a:latin typeface="+mn-lt"/>
                <a:ea typeface="+mn-ea"/>
                <a:cs typeface="+mn-cs"/>
              </a:rPr>
              <a:t>prestări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servicii</a:t>
            </a:r>
            <a:r>
              <a:rPr lang="en-US" sz="2000" b="0" i="0" kern="1200" dirty="0">
                <a:solidFill>
                  <a:schemeClr val="tx1"/>
                </a:solidFill>
                <a:effectLst/>
                <a:latin typeface="+mn-lt"/>
                <a:ea typeface="+mn-ea"/>
                <a:cs typeface="+mn-cs"/>
              </a:rPr>
              <a:t> – </a:t>
            </a:r>
            <a:r>
              <a:rPr lang="en-US" sz="2000" b="0" i="0" kern="1200" dirty="0" err="1">
                <a:solidFill>
                  <a:schemeClr val="tx1"/>
                </a:solidFill>
                <a:effectLst/>
                <a:latin typeface="+mn-lt"/>
                <a:ea typeface="+mn-ea"/>
                <a:cs typeface="+mn-cs"/>
              </a:rPr>
              <a:t>persoanele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fizice</a:t>
            </a:r>
            <a:r>
              <a:rPr lang="en-US" sz="2000" b="0" i="0" kern="1200" dirty="0">
                <a:solidFill>
                  <a:schemeClr val="tx1"/>
                </a:solidFill>
                <a:effectLst/>
                <a:latin typeface="+mn-lt"/>
                <a:ea typeface="+mn-ea"/>
                <a:cs typeface="+mn-cs"/>
              </a:rPr>
              <a:t> care </a:t>
            </a:r>
            <a:r>
              <a:rPr lang="en-US" sz="2000" b="0" i="0" kern="1200" dirty="0" err="1">
                <a:solidFill>
                  <a:schemeClr val="tx1"/>
                </a:solidFill>
                <a:effectLst/>
                <a:latin typeface="+mn-lt"/>
                <a:ea typeface="+mn-ea"/>
                <a:cs typeface="+mn-cs"/>
              </a:rPr>
              <a:t>desfăşoară</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activităţi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independente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în</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cadrul</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pieţelor</a:t>
            </a:r>
            <a:r>
              <a:rPr lang="en-US" sz="2000" b="0" i="0" kern="1200" dirty="0">
                <a:solidFill>
                  <a:schemeClr val="tx1"/>
                </a:solidFill>
                <a:effectLst/>
                <a:latin typeface="+mn-lt"/>
                <a:ea typeface="+mn-ea"/>
                <a:cs typeface="+mn-cs"/>
              </a:rPr>
              <a:t> create </a:t>
            </a:r>
            <a:r>
              <a:rPr lang="en-US" sz="2000" b="0" i="0" kern="1200" dirty="0" err="1">
                <a:solidFill>
                  <a:schemeClr val="tx1"/>
                </a:solidFill>
                <a:effectLst/>
                <a:latin typeface="+mn-lt"/>
                <a:ea typeface="+mn-ea"/>
                <a:cs typeface="+mn-cs"/>
              </a:rPr>
              <a:t>în</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condiţiile</a:t>
            </a:r>
            <a:r>
              <a:rPr lang="en-US" sz="2000" b="0" i="0" kern="1200" dirty="0">
                <a:solidFill>
                  <a:schemeClr val="tx1"/>
                </a:solidFill>
                <a:effectLst/>
                <a:latin typeface="+mn-lt"/>
                <a:ea typeface="+mn-ea"/>
                <a:cs typeface="+mn-cs"/>
              </a:rPr>
              <a:t> art.12 din </a:t>
            </a:r>
            <a:r>
              <a:rPr lang="en-US" sz="2000" b="0" i="0" kern="1200" dirty="0" err="1">
                <a:solidFill>
                  <a:schemeClr val="tx1"/>
                </a:solidFill>
                <a:effectLst/>
                <a:latin typeface="+mn-lt"/>
                <a:ea typeface="+mn-ea"/>
                <a:cs typeface="+mn-cs"/>
              </a:rPr>
              <a:t>Legea</a:t>
            </a:r>
            <a:r>
              <a:rPr lang="en-US" sz="2000" b="0" i="0" kern="1200" dirty="0">
                <a:solidFill>
                  <a:schemeClr val="tx1"/>
                </a:solidFill>
                <a:effectLst/>
                <a:latin typeface="+mn-lt"/>
                <a:ea typeface="+mn-ea"/>
                <a:cs typeface="+mn-cs"/>
              </a:rPr>
              <a:t> nr.231/2010 cu </a:t>
            </a:r>
            <a:r>
              <a:rPr lang="en-US" sz="2000" b="0" i="0" kern="1200" dirty="0" err="1">
                <a:solidFill>
                  <a:schemeClr val="tx1"/>
                </a:solidFill>
                <a:effectLst/>
                <a:latin typeface="+mn-lt"/>
                <a:ea typeface="+mn-ea"/>
                <a:cs typeface="+mn-cs"/>
              </a:rPr>
              <a:t>privire</a:t>
            </a:r>
            <a:r>
              <a:rPr lang="en-US" sz="2000" b="0" i="0" kern="1200" dirty="0">
                <a:solidFill>
                  <a:schemeClr val="tx1"/>
                </a:solidFill>
                <a:effectLst/>
                <a:latin typeface="+mn-lt"/>
                <a:ea typeface="+mn-ea"/>
                <a:cs typeface="+mn-cs"/>
              </a:rPr>
              <a:t> la </a:t>
            </a:r>
            <a:r>
              <a:rPr lang="en-US" sz="2000" b="0" i="0" kern="1200" dirty="0" err="1">
                <a:solidFill>
                  <a:schemeClr val="tx1"/>
                </a:solidFill>
                <a:effectLst/>
                <a:latin typeface="+mn-lt"/>
                <a:ea typeface="+mn-ea"/>
                <a:cs typeface="+mn-cs"/>
              </a:rPr>
              <a:t>comerţul</a:t>
            </a:r>
            <a:r>
              <a:rPr lang="en-US" sz="2000" b="0" i="0" kern="1200" dirty="0">
                <a:solidFill>
                  <a:schemeClr val="tx1"/>
                </a:solidFill>
                <a:effectLst/>
                <a:latin typeface="+mn-lt"/>
                <a:ea typeface="+mn-ea"/>
                <a:cs typeface="+mn-cs"/>
              </a:rPr>
              <a:t> interior;</a:t>
            </a:r>
          </a:p>
          <a:p>
            <a:pPr fontAlgn="base"/>
            <a:r>
              <a:rPr lang="en-US" sz="2000" b="0" i="0" kern="1200" dirty="0" err="1">
                <a:solidFill>
                  <a:schemeClr val="tx1"/>
                </a:solidFill>
                <a:effectLst/>
                <a:latin typeface="+mn-lt"/>
                <a:ea typeface="+mn-ea"/>
                <a:cs typeface="+mn-cs"/>
              </a:rPr>
              <a:t>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tuturor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taxelor</a:t>
            </a:r>
            <a:r>
              <a:rPr lang="en-US" sz="2000" b="0" i="0" kern="1200" dirty="0">
                <a:solidFill>
                  <a:schemeClr val="tx1"/>
                </a:solidFill>
                <a:effectLst/>
                <a:latin typeface="+mn-lt"/>
                <a:ea typeface="+mn-ea"/>
                <a:cs typeface="+mn-cs"/>
              </a:rPr>
              <a:t> locale – </a:t>
            </a:r>
            <a:r>
              <a:rPr lang="en-US" sz="2000" b="0" i="0" kern="1200" dirty="0" err="1">
                <a:solidFill>
                  <a:schemeClr val="tx1"/>
                </a:solidFill>
                <a:effectLst/>
                <a:latin typeface="+mn-lt"/>
                <a:ea typeface="+mn-ea"/>
                <a:cs typeface="+mn-cs"/>
              </a:rPr>
              <a:t>proprietarii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sau</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deţinătorii</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bunurilor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rechiziţionate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în</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interes</a:t>
            </a:r>
            <a:r>
              <a:rPr lang="en-US" sz="2000" b="0" i="0" kern="1200" dirty="0">
                <a:solidFill>
                  <a:schemeClr val="tx1"/>
                </a:solidFill>
                <a:effectLst/>
                <a:latin typeface="+mn-lt"/>
                <a:ea typeface="+mn-ea"/>
                <a:cs typeface="+mn-cs"/>
              </a:rPr>
              <a:t> public, </a:t>
            </a:r>
            <a:r>
              <a:rPr lang="en-US" sz="2000" b="0" i="0" kern="1200" dirty="0" err="1">
                <a:solidFill>
                  <a:schemeClr val="tx1"/>
                </a:solidFill>
                <a:effectLst/>
                <a:latin typeface="+mn-lt"/>
                <a:ea typeface="+mn-ea"/>
                <a:cs typeface="+mn-cs"/>
              </a:rPr>
              <a:t>pe</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perioada</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rechiziţiei</a:t>
            </a:r>
            <a:r>
              <a:rPr lang="en-US" sz="2000" b="0" i="0" kern="1200" dirty="0">
                <a:solidFill>
                  <a:schemeClr val="tx1"/>
                </a:solidFill>
                <a:effectLst/>
                <a:latin typeface="+mn-lt"/>
                <a:ea typeface="+mn-ea"/>
                <a:cs typeface="+mn-cs"/>
              </a:rPr>
              <a:t>, conform </a:t>
            </a:r>
            <a:r>
              <a:rPr lang="en-US" sz="2000" b="0" i="0" kern="1200" dirty="0" err="1">
                <a:solidFill>
                  <a:schemeClr val="tx1"/>
                </a:solidFill>
                <a:effectLst/>
                <a:latin typeface="+mn-lt"/>
                <a:ea typeface="+mn-ea"/>
                <a:cs typeface="+mn-cs"/>
              </a:rPr>
              <a:t>legislaţiei</a:t>
            </a:r>
            <a:r>
              <a:rPr lang="en-US" sz="20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0" i="0" kern="1200" dirty="0">
                <a:solidFill>
                  <a:schemeClr val="tx1"/>
                </a:solidFill>
                <a:effectLst/>
                <a:latin typeface="+mn-lt"/>
                <a:ea typeface="+mn-ea"/>
                <a:cs typeface="+mn-cs"/>
              </a:rPr>
              <a:t>j) </a:t>
            </a:r>
            <a:r>
              <a:rPr lang="en-US" sz="2000" b="0" i="0" kern="1200" dirty="0" err="1">
                <a:solidFill>
                  <a:schemeClr val="tx1"/>
                </a:solidFill>
                <a:effectLst/>
                <a:latin typeface="+mn-lt"/>
                <a:ea typeface="+mn-ea"/>
                <a:cs typeface="+mn-cs"/>
              </a:rPr>
              <a:t>tuturor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taxelor</a:t>
            </a:r>
            <a:r>
              <a:rPr lang="en-US" sz="2000" b="0" i="0" kern="1200" dirty="0">
                <a:solidFill>
                  <a:schemeClr val="tx1"/>
                </a:solidFill>
                <a:effectLst/>
                <a:latin typeface="+mn-lt"/>
                <a:ea typeface="+mn-ea"/>
                <a:cs typeface="+mn-cs"/>
              </a:rPr>
              <a:t> locale – </a:t>
            </a:r>
            <a:r>
              <a:rPr lang="en-US" sz="2000" b="0" i="0" kern="1200" dirty="0" err="1">
                <a:solidFill>
                  <a:schemeClr val="tx1"/>
                </a:solidFill>
                <a:effectLst/>
                <a:latin typeface="+mn-lt"/>
                <a:ea typeface="+mn-ea"/>
                <a:cs typeface="+mn-cs"/>
              </a:rPr>
              <a:t>subiecţii</a:t>
            </a:r>
            <a:r>
              <a:rPr lang="en-US" sz="2000" b="0" i="0" kern="1200" dirty="0">
                <a:solidFill>
                  <a:schemeClr val="tx1"/>
                </a:solidFill>
                <a:effectLst/>
                <a:latin typeface="+mn-lt"/>
                <a:ea typeface="+mn-ea"/>
                <a:cs typeface="+mn-cs"/>
              </a:rPr>
              <a:t> care </a:t>
            </a:r>
            <a:r>
              <a:rPr lang="en-US" sz="2000" b="0" i="0" kern="1200" dirty="0" err="1">
                <a:solidFill>
                  <a:schemeClr val="tx1"/>
                </a:solidFill>
                <a:effectLst/>
                <a:latin typeface="+mn-lt"/>
                <a:ea typeface="+mn-ea"/>
                <a:cs typeface="+mn-cs"/>
              </a:rPr>
              <a:t>desfăşoară</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activităţi</a:t>
            </a:r>
            <a:r>
              <a:rPr lang="en-US" sz="2000" b="0" i="0" kern="1200" dirty="0">
                <a:solidFill>
                  <a:schemeClr val="tx1"/>
                </a:solidFill>
                <a:effectLst/>
                <a:latin typeface="+mn-lt"/>
                <a:ea typeface="+mn-ea"/>
                <a:cs typeface="+mn-cs"/>
              </a:rPr>
              <a:t> conform cap. 103 din </a:t>
            </a:r>
            <a:r>
              <a:rPr lang="en-US" sz="2000" b="0" i="0" kern="1200" dirty="0" err="1">
                <a:solidFill>
                  <a:schemeClr val="tx1"/>
                </a:solidFill>
                <a:effectLst/>
                <a:latin typeface="+mn-lt"/>
                <a:ea typeface="+mn-ea"/>
                <a:cs typeface="+mn-cs"/>
              </a:rPr>
              <a:t>titlul</a:t>
            </a:r>
            <a:r>
              <a:rPr lang="en-US" sz="2000" b="0" i="0" kern="1200" dirty="0">
                <a:solidFill>
                  <a:schemeClr val="tx1"/>
                </a:solidFill>
                <a:effectLst/>
                <a:latin typeface="+mn-lt"/>
                <a:ea typeface="+mn-ea"/>
                <a:cs typeface="+mn-cs"/>
              </a:rPr>
              <a:t> II </a:t>
            </a:r>
            <a:r>
              <a:rPr lang="ro-RO" sz="2000" b="0" i="0" kern="1200" dirty="0">
                <a:solidFill>
                  <a:schemeClr val="tx1"/>
                </a:solidFill>
                <a:effectLst/>
                <a:latin typeface="+mn-lt"/>
                <a:ea typeface="+mn-ea"/>
                <a:cs typeface="+mn-cs"/>
              </a:rPr>
              <a:t>din Codul fiscal, </a:t>
            </a:r>
            <a:r>
              <a:rPr kumimoji="0" lang="ro-RO" sz="3200" b="0" i="0" u="none" strike="noStrike" kern="1200" cap="none" spc="0" normalizeH="0" baseline="0" noProof="0" dirty="0">
                <a:ln>
                  <a:noFill/>
                </a:ln>
                <a:solidFill>
                  <a:prstClr val="black"/>
                </a:solidFill>
                <a:effectLst/>
                <a:uLnTx/>
                <a:uFillTx/>
                <a:latin typeface="Cambria"/>
                <a:ea typeface="+mn-ea"/>
                <a:cs typeface="+mn-cs"/>
              </a:rPr>
              <a:t>activități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în</a:t>
            </a:r>
            <a:r>
              <a:rPr kumimoji="0" lang="ru-RU" sz="3200" b="1"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domeniul</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achiziţiilor</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de</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produse</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din</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fitotehnie</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şi</a:t>
            </a:r>
            <a:r>
              <a:rPr kumimoji="0" lang="ru-RU" sz="3200" b="0" i="0" u="none" strike="noStrike" kern="1200" cap="none" spc="0" normalizeH="0" baseline="0" noProof="0" dirty="0">
                <a:ln>
                  <a:noFill/>
                </a:ln>
                <a:solidFill>
                  <a:prstClr val="black"/>
                </a:solidFill>
                <a:effectLst/>
                <a:uLnTx/>
                <a:uFillTx/>
                <a:latin typeface="Cambria"/>
                <a:ea typeface="+mn-ea"/>
                <a:cs typeface="+mn-cs"/>
              </a:rPr>
              <a:t>/</a:t>
            </a:r>
            <a:r>
              <a:rPr kumimoji="0" lang="ru-RU" sz="3200" b="0" i="0" u="none" strike="noStrike" kern="1200" cap="none" spc="0" normalizeH="0" baseline="0" noProof="0" dirty="0" err="1">
                <a:ln>
                  <a:noFill/>
                </a:ln>
                <a:solidFill>
                  <a:prstClr val="black"/>
                </a:solidFill>
                <a:effectLst/>
                <a:uLnTx/>
                <a:uFillTx/>
                <a:latin typeface="Cambria"/>
                <a:ea typeface="+mn-ea"/>
                <a:cs typeface="+mn-cs"/>
              </a:rPr>
              <a:t>sau</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horticultură</a:t>
            </a:r>
            <a:r>
              <a:rPr kumimoji="0" lang="en-US"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şi</a:t>
            </a:r>
            <a:r>
              <a:rPr kumimoji="0" lang="ru-RU" sz="3200" b="0" i="0" u="none" strike="noStrike" kern="1200" cap="none" spc="0" normalizeH="0" baseline="0" noProof="0" dirty="0">
                <a:ln>
                  <a:noFill/>
                </a:ln>
                <a:solidFill>
                  <a:prstClr val="black"/>
                </a:solidFill>
                <a:effectLst/>
                <a:uLnTx/>
                <a:uFillTx/>
                <a:latin typeface="Cambria"/>
                <a:ea typeface="+mn-ea"/>
                <a:cs typeface="+mn-cs"/>
              </a:rPr>
              <a:t>/</a:t>
            </a:r>
            <a:r>
              <a:rPr kumimoji="0" lang="ru-RU" sz="3200" b="0" i="0" u="none" strike="noStrike" kern="1200" cap="none" spc="0" normalizeH="0" baseline="0" noProof="0" dirty="0" err="1">
                <a:ln>
                  <a:noFill/>
                </a:ln>
                <a:solidFill>
                  <a:prstClr val="black"/>
                </a:solidFill>
                <a:effectLst/>
                <a:uLnTx/>
                <a:uFillTx/>
                <a:latin typeface="Cambria"/>
                <a:ea typeface="+mn-ea"/>
                <a:cs typeface="+mn-cs"/>
              </a:rPr>
              <a:t>sau</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de</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obiecte</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ale</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regnului</a:t>
            </a:r>
            <a:r>
              <a:rPr kumimoji="0" lang="ru-RU" sz="3200" b="0" i="0" u="none" strike="noStrike" kern="1200" cap="none" spc="0" normalizeH="0" baseline="0" noProof="0" dirty="0">
                <a:ln>
                  <a:noFill/>
                </a:ln>
                <a:solidFill>
                  <a:prstClr val="black"/>
                </a:solidFill>
                <a:effectLst/>
                <a:uLnTx/>
                <a:uFillTx/>
                <a:latin typeface="Cambria"/>
                <a:ea typeface="+mn-ea"/>
                <a:cs typeface="+mn-cs"/>
              </a:rPr>
              <a:t> </a:t>
            </a:r>
            <a:r>
              <a:rPr kumimoji="0" lang="ru-RU" sz="3200" b="0" i="0" u="none" strike="noStrike" kern="1200" cap="none" spc="0" normalizeH="0" baseline="0" noProof="0" dirty="0" err="1">
                <a:ln>
                  <a:noFill/>
                </a:ln>
                <a:solidFill>
                  <a:prstClr val="black"/>
                </a:solidFill>
                <a:effectLst/>
                <a:uLnTx/>
                <a:uFillTx/>
                <a:latin typeface="Cambria"/>
                <a:ea typeface="+mn-ea"/>
                <a:cs typeface="+mn-cs"/>
              </a:rPr>
              <a:t>vegetal</a:t>
            </a:r>
            <a:r>
              <a:rPr kumimoji="0" lang="ro-RO" sz="3200" b="0" i="0" u="none" strike="noStrike" kern="1200" cap="none" spc="0" normalizeH="0" baseline="0" noProof="0" dirty="0">
                <a:ln>
                  <a:noFill/>
                </a:ln>
                <a:solidFill>
                  <a:prstClr val="black"/>
                </a:solidFill>
                <a:effectLst/>
                <a:uLnTx/>
                <a:uFillTx/>
                <a:latin typeface="Cambria"/>
                <a:ea typeface="+mn-ea"/>
                <a:cs typeface="+mn-cs"/>
              </a:rPr>
              <a:t>.</a:t>
            </a:r>
            <a:endPar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ru-RU"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048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fontAlgn="base">
              <a:defRPr/>
            </a:pP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seamă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taxele</a:t>
            </a:r>
            <a:r>
              <a:rPr lang="en-US" dirty="0">
                <a:latin typeface="Times New Roman" panose="02020603050405020304" pitchFamily="18" charset="0"/>
                <a:cs typeface="Times New Roman" panose="02020603050405020304" pitchFamily="18" charset="0"/>
              </a:rPr>
              <a:t> locale (Forma TL 13) nu se </a:t>
            </a:r>
            <a:r>
              <a:rPr lang="en-US" dirty="0" err="1">
                <a:latin typeface="Times New Roman" panose="02020603050405020304" pitchFamily="18" charset="0"/>
                <a:cs typeface="Times New Roman" panose="02020603050405020304" pitchFamily="18" charset="0"/>
              </a:rPr>
              <a:t>prezintă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contribuabilii</a:t>
            </a:r>
            <a:r>
              <a:rPr lang="en-US" dirty="0">
                <a:latin typeface="Times New Roman" panose="02020603050405020304" pitchFamily="18" charset="0"/>
                <a:cs typeface="Times New Roman" panose="02020603050405020304" pitchFamily="18" charset="0"/>
              </a:rPr>
              <a:t> care nu </a:t>
            </a:r>
            <a:r>
              <a:rPr lang="en-US" dirty="0" err="1">
                <a:latin typeface="Times New Roman" panose="02020603050405020304" pitchFamily="18" charset="0"/>
                <a:cs typeface="Times New Roman" panose="02020603050405020304" pitchFamily="18" charset="0"/>
              </a:rPr>
              <a:t>dispun</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obiecte</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impunerii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obiectele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impunerii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existente</a:t>
            </a:r>
            <a:r>
              <a:rPr lang="en-US" dirty="0">
                <a:latin typeface="Times New Roman" panose="02020603050405020304" pitchFamily="18" charset="0"/>
                <a:cs typeface="Times New Roman" panose="02020603050405020304" pitchFamily="18" charset="0"/>
              </a:rPr>
              <a:t> taxa </a:t>
            </a:r>
            <a:r>
              <a:rPr lang="en-US" dirty="0" err="1">
                <a:latin typeface="Times New Roman" panose="02020603050405020304" pitchFamily="18" charset="0"/>
                <a:cs typeface="Times New Roman" panose="02020603050405020304" pitchFamily="18" charset="0"/>
              </a:rPr>
              <a:t>respectivă</a:t>
            </a:r>
            <a:r>
              <a:rPr lang="en-US" dirty="0">
                <a:latin typeface="Times New Roman" panose="02020603050405020304" pitchFamily="18" charset="0"/>
                <a:cs typeface="Times New Roman" panose="02020603050405020304" pitchFamily="18" charset="0"/>
              </a:rPr>
              <a:t> nu a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stabilită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autoritatea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administraţiei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publice</a:t>
            </a:r>
            <a:r>
              <a:rPr lang="en-US" dirty="0">
                <a:latin typeface="Times New Roman" panose="02020603050405020304" pitchFamily="18" charset="0"/>
                <a:cs typeface="Times New Roman" panose="02020603050405020304" pitchFamily="18" charset="0"/>
              </a:rPr>
              <a:t> locale.</a:t>
            </a:r>
            <a:endParaRPr lang="ro-RO" dirty="0">
              <a:latin typeface="Times New Roman" panose="02020603050405020304" pitchFamily="18" charset="0"/>
              <a:cs typeface="Times New Roman" panose="02020603050405020304" pitchFamily="18" charset="0"/>
            </a:endParaRPr>
          </a:p>
          <a:p>
            <a:pPr defTabSz="914319" fontAlgn="base">
              <a:defRPr/>
            </a:pPr>
            <a:r>
              <a:rPr lang="ro-RO" dirty="0">
                <a:latin typeface="Times New Roman" panose="02020603050405020304" pitchFamily="18" charset="0"/>
                <a:cs typeface="Times New Roman" panose="02020603050405020304" pitchFamily="18" charset="0"/>
              </a:rPr>
              <a:t>        </a:t>
            </a:r>
            <a:endParaRPr lang="x-none" dirty="0">
              <a:latin typeface="Times New Roman" panose="02020603050405020304" pitchFamily="18" charset="0"/>
              <a:cs typeface="Times New Roman" panose="02020603050405020304" pitchFamily="18" charset="0"/>
            </a:endParaRPr>
          </a:p>
          <a:p>
            <a:pPr defTabSz="914319" fontAlgn="base">
              <a:defRPr/>
            </a:pPr>
            <a:r>
              <a:rPr lang="ro-RO" baseline="0" dirty="0"/>
              <a:t>        </a:t>
            </a:r>
            <a:r>
              <a:rPr lang="ro-RO" dirty="0"/>
              <a:t>Informația </a:t>
            </a:r>
            <a:r>
              <a:rPr lang="en-US" dirty="0" err="1"/>
              <a:t>aferent</a:t>
            </a:r>
            <a:r>
              <a:rPr lang="ro-RO" dirty="0"/>
              <a:t>ă</a:t>
            </a:r>
            <a:r>
              <a:rPr lang="en-US" dirty="0"/>
              <a:t> </a:t>
            </a:r>
            <a:r>
              <a:rPr lang="en-US" dirty="0" err="1"/>
              <a:t>taxelor</a:t>
            </a:r>
            <a:r>
              <a:rPr lang="en-US" dirty="0"/>
              <a:t> locale </a:t>
            </a:r>
            <a:r>
              <a:rPr lang="en-US" b="1" dirty="0" err="1"/>
              <a:t>pentru</a:t>
            </a:r>
            <a:r>
              <a:rPr lang="en-US" b="1" dirty="0"/>
              <a:t> </a:t>
            </a:r>
            <a:r>
              <a:rPr lang="en-US" b="1" dirty="0" err="1"/>
              <a:t>perioada</a:t>
            </a:r>
            <a:r>
              <a:rPr lang="en-US" b="1" dirty="0"/>
              <a:t> </a:t>
            </a:r>
            <a:r>
              <a:rPr lang="en-US" b="1" dirty="0" err="1"/>
              <a:t>fiscală</a:t>
            </a:r>
            <a:r>
              <a:rPr lang="en-US" b="1" dirty="0"/>
              <a:t> 2018</a:t>
            </a:r>
            <a:r>
              <a:rPr lang="en-US" dirty="0"/>
              <a:t> se </a:t>
            </a:r>
            <a:r>
              <a:rPr lang="en-US" dirty="0" err="1"/>
              <a:t>vor</a:t>
            </a:r>
            <a:r>
              <a:rPr lang="en-US" dirty="0"/>
              <a:t> </a:t>
            </a:r>
            <a:r>
              <a:rPr lang="en-US" dirty="0" err="1"/>
              <a:t>declara</a:t>
            </a:r>
            <a:r>
              <a:rPr lang="en-US" dirty="0"/>
              <a:t> </a:t>
            </a:r>
            <a:r>
              <a:rPr lang="en-US" dirty="0" err="1"/>
              <a:t>doar</a:t>
            </a:r>
            <a:r>
              <a:rPr lang="en-US" dirty="0"/>
              <a:t> </a:t>
            </a:r>
            <a:r>
              <a:rPr lang="en-US" dirty="0" err="1"/>
              <a:t>în</a:t>
            </a:r>
            <a:r>
              <a:rPr lang="en-US" dirty="0"/>
              <a:t> </a:t>
            </a:r>
            <a:r>
              <a:rPr lang="en-US" dirty="0" err="1"/>
              <a:t>Darea</a:t>
            </a:r>
            <a:r>
              <a:rPr lang="en-US" dirty="0"/>
              <a:t> de </a:t>
            </a:r>
            <a:r>
              <a:rPr lang="en-US" dirty="0" err="1"/>
              <a:t>seamă</a:t>
            </a:r>
            <a:r>
              <a:rPr lang="en-US" dirty="0"/>
              <a:t> </a:t>
            </a:r>
            <a:r>
              <a:rPr lang="en-US" dirty="0" err="1"/>
              <a:t>fiscală</a:t>
            </a:r>
            <a:r>
              <a:rPr lang="en-US" dirty="0"/>
              <a:t> </a:t>
            </a:r>
            <a:r>
              <a:rPr lang="en-US" dirty="0" err="1"/>
              <a:t>unificată</a:t>
            </a:r>
            <a:r>
              <a:rPr lang="en-US" dirty="0"/>
              <a:t>/(</a:t>
            </a:r>
            <a:r>
              <a:rPr lang="en-US" dirty="0" err="1"/>
              <a:t>Declaraţie</a:t>
            </a:r>
            <a:r>
              <a:rPr lang="en-US" b="1" dirty="0"/>
              <a:t>) (</a:t>
            </a:r>
            <a:r>
              <a:rPr lang="en-US" b="1" dirty="0" err="1"/>
              <a:t>Formular</a:t>
            </a:r>
            <a:r>
              <a:rPr lang="en-US" b="1" dirty="0"/>
              <a:t> UNIF18) </a:t>
            </a:r>
            <a:r>
              <a:rPr lang="ro-RO" dirty="0"/>
              <a:t>în </a:t>
            </a:r>
            <a:r>
              <a:rPr lang="en-US" dirty="0" err="1"/>
              <a:t>tabelel</a:t>
            </a:r>
            <a:r>
              <a:rPr lang="ro-RO" dirty="0"/>
              <a:t>e</a:t>
            </a:r>
            <a:r>
              <a:rPr lang="en-US" dirty="0"/>
              <a:t> nr.6 </a:t>
            </a:r>
            <a:r>
              <a:rPr lang="en-US" dirty="0" err="1"/>
              <a:t>şi</a:t>
            </a:r>
            <a:r>
              <a:rPr lang="en-US" dirty="0"/>
              <a:t> </a:t>
            </a:r>
            <a:r>
              <a:rPr lang="ro-RO" dirty="0"/>
              <a:t>nr.</a:t>
            </a:r>
            <a:r>
              <a:rPr lang="en-US" dirty="0"/>
              <a:t>7.</a:t>
            </a:r>
            <a:endParaRPr lang="ru-RU" dirty="0"/>
          </a:p>
          <a:p>
            <a:pPr defTabSz="914319" fontAlgn="base">
              <a:defRPr/>
            </a:pPr>
            <a:endParaRPr lang="ro-RO" b="1" i="1" dirty="0">
              <a:latin typeface="Times New Roman" panose="02020603050405020304" pitchFamily="18" charset="0"/>
              <a:cs typeface="Times New Roman" panose="02020603050405020304" pitchFamily="18" charset="0"/>
            </a:endParaRPr>
          </a:p>
          <a:p>
            <a:pPr fontAlgn="base"/>
            <a:r>
              <a:rPr lang="en-US" b="1" i="1" dirty="0">
                <a:latin typeface="Times New Roman" panose="02020603050405020304" pitchFamily="18" charset="0"/>
                <a:cs typeface="Times New Roman" panose="02020603050405020304" pitchFamily="18" charset="0"/>
              </a:rPr>
              <a:t>BGPF</a:t>
            </a:r>
            <a:r>
              <a:rPr lang="ro-RO" b="1" i="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6.1.11. </a:t>
            </a:r>
            <a:r>
              <a:rPr lang="en-US" i="1" dirty="0" err="1">
                <a:latin typeface="Times New Roman" panose="02020603050405020304" pitchFamily="18" charset="0"/>
                <a:cs typeface="Times New Roman" panose="02020603050405020304" pitchFamily="18" charset="0"/>
              </a:rPr>
              <a:t>Sunt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obligaţi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să</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prezinte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dările</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seamă</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privind</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taxele</a:t>
            </a:r>
            <a:r>
              <a:rPr lang="en-US" i="1" dirty="0">
                <a:latin typeface="Times New Roman" panose="02020603050405020304" pitchFamily="18" charset="0"/>
                <a:cs typeface="Times New Roman" panose="02020603050405020304" pitchFamily="18" charset="0"/>
              </a:rPr>
              <a:t> locale </a:t>
            </a:r>
            <a:r>
              <a:rPr lang="en-US" i="1" dirty="0" err="1">
                <a:latin typeface="Times New Roman" panose="02020603050405020304" pitchFamily="18" charset="0"/>
                <a:cs typeface="Times New Roman" panose="02020603050405020304" pitchFamily="18" charset="0"/>
              </a:rPr>
              <a:t>subiecţii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impunerii</a:t>
            </a:r>
            <a:r>
              <a:rPr lang="en-US" i="1" dirty="0">
                <a:latin typeface="Times New Roman" panose="02020603050405020304" pitchFamily="18" charset="0"/>
                <a:cs typeface="Times New Roman" panose="02020603050405020304" pitchFamily="18" charset="0"/>
              </a:rPr>
              <a:t> care </a:t>
            </a:r>
            <a:r>
              <a:rPr lang="en-US" i="1" dirty="0" err="1">
                <a:latin typeface="Times New Roman" panose="02020603050405020304" pitchFamily="18" charset="0"/>
                <a:cs typeface="Times New Roman" panose="02020603050405020304" pitchFamily="18" charset="0"/>
              </a:rPr>
              <a:t>sunt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scutiţi</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plata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acestora</a:t>
            </a:r>
            <a:r>
              <a:rPr lang="en-US" i="1" dirty="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a:p>
            <a:pPr fontAlgn="base"/>
            <a:r>
              <a:rPr lang="en-US" i="1" dirty="0">
                <a:latin typeface="Times New Roman" panose="02020603050405020304" pitchFamily="18" charset="0"/>
                <a:cs typeface="Times New Roman" panose="02020603050405020304" pitchFamily="18" charset="0"/>
              </a:rPr>
              <a:t>Da. </a:t>
            </a:r>
            <a:r>
              <a:rPr lang="en-US" i="1" dirty="0" err="1">
                <a:latin typeface="Times New Roman" panose="02020603050405020304" pitchFamily="18" charset="0"/>
                <a:cs typeface="Times New Roman" panose="02020603050405020304" pitchFamily="18" charset="0"/>
              </a:rPr>
              <a:t>Beneficierea</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careva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scutiri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acordate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contribuabililor</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prin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intermediul</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legislaţiei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fiscale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altor</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legi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prin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intermediul</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deciziilor</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consiliului</a:t>
            </a:r>
            <a:r>
              <a:rPr lang="en-US" i="1" dirty="0">
                <a:latin typeface="Times New Roman" panose="02020603050405020304" pitchFamily="18" charset="0"/>
                <a:cs typeface="Times New Roman" panose="02020603050405020304" pitchFamily="18" charset="0"/>
              </a:rPr>
              <a:t> local la </a:t>
            </a:r>
            <a:r>
              <a:rPr lang="en-US" i="1" dirty="0" err="1">
                <a:latin typeface="Times New Roman" panose="02020603050405020304" pitchFamily="18" charset="0"/>
                <a:cs typeface="Times New Roman" panose="02020603050405020304" pitchFamily="18" charset="0"/>
              </a:rPr>
              <a:t>plata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taxelor</a:t>
            </a:r>
            <a:r>
              <a:rPr lang="en-US" i="1" dirty="0">
                <a:latin typeface="Times New Roman" panose="02020603050405020304" pitchFamily="18" charset="0"/>
                <a:cs typeface="Times New Roman" panose="02020603050405020304" pitchFamily="18" charset="0"/>
              </a:rPr>
              <a:t> locale, nu </a:t>
            </a:r>
            <a:r>
              <a:rPr lang="en-US" i="1" dirty="0" err="1">
                <a:latin typeface="Times New Roman" panose="02020603050405020304" pitchFamily="18" charset="0"/>
                <a:cs typeface="Times New Roman" panose="02020603050405020304" pitchFamily="18" charset="0"/>
              </a:rPr>
              <a:t>îi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absolvă</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obligaţiunea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calculării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taxelor</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şi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prezentării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dărilor</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seamă</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privind</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taxele</a:t>
            </a:r>
            <a:r>
              <a:rPr lang="en-US" i="1" dirty="0">
                <a:latin typeface="Times New Roman" panose="02020603050405020304" pitchFamily="18" charset="0"/>
                <a:cs typeface="Times New Roman" panose="02020603050405020304" pitchFamily="18" charset="0"/>
              </a:rPr>
              <a:t> locale. (art.8 </a:t>
            </a:r>
            <a:r>
              <a:rPr lang="en-US" i="1" dirty="0" err="1">
                <a:latin typeface="Times New Roman" panose="02020603050405020304" pitchFamily="18" charset="0"/>
                <a:cs typeface="Times New Roman" panose="02020603050405020304" pitchFamily="18" charset="0"/>
              </a:rPr>
              <a:t>alin</a:t>
            </a:r>
            <a:r>
              <a:rPr lang="en-US" i="1" dirty="0">
                <a:latin typeface="Times New Roman" panose="02020603050405020304" pitchFamily="18" charset="0"/>
                <a:cs typeface="Times New Roman" panose="02020603050405020304" pitchFamily="18" charset="0"/>
              </a:rPr>
              <a:t>. (2) </a:t>
            </a:r>
            <a:r>
              <a:rPr lang="en-US" i="1" dirty="0" err="1">
                <a:latin typeface="Times New Roman" panose="02020603050405020304" pitchFamily="18" charset="0"/>
                <a:cs typeface="Times New Roman" panose="02020603050405020304" pitchFamily="18" charset="0"/>
              </a:rPr>
              <a:t>lit.c</a:t>
            </a:r>
            <a:r>
              <a:rPr lang="en-US" i="1" dirty="0">
                <a:latin typeface="Times New Roman" panose="02020603050405020304" pitchFamily="18" charset="0"/>
                <a:cs typeface="Times New Roman" panose="02020603050405020304" pitchFamily="18" charset="0"/>
              </a:rPr>
              <a:t>) din </a:t>
            </a:r>
            <a:r>
              <a:rPr lang="en-US" i="1" dirty="0" err="1">
                <a:latin typeface="Times New Roman" panose="02020603050405020304" pitchFamily="18" charset="0"/>
                <a:cs typeface="Times New Roman" panose="02020603050405020304" pitchFamily="18" charset="0"/>
              </a:rPr>
              <a:t>Codul</a:t>
            </a:r>
            <a:r>
              <a:rPr lang="en-US" i="1" dirty="0">
                <a:latin typeface="Times New Roman" panose="02020603050405020304" pitchFamily="18" charset="0"/>
                <a:cs typeface="Times New Roman" panose="02020603050405020304" pitchFamily="18" charset="0"/>
              </a:rPr>
              <a:t> Fiscal)</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259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5113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0697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075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5447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544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5035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5988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effectLst/>
                <a:latin typeface="Arial" panose="020B0604020202020204" pitchFamily="34" charset="0"/>
              </a:rPr>
              <a:t/>
            </a:r>
            <a:br>
              <a:rPr lang="x-none" dirty="0">
                <a:effectLst/>
                <a:latin typeface="Arial" panose="020B0604020202020204" pitchFamily="34" charset="0"/>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11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7A629CF6-3CC4-4C04-89BB-5FD6FD33A87F}" type="slidenum">
              <a:rPr lang="en-US" smtClean="0"/>
              <a:t>6</a:t>
            </a:fld>
            <a:endParaRPr lang="en-US"/>
          </a:p>
        </p:txBody>
      </p:sp>
    </p:spTree>
    <p:extLst>
      <p:ext uri="{BB962C8B-B14F-4D97-AF65-F5344CB8AC3E}">
        <p14:creationId xmlns:p14="http://schemas.microsoft.com/office/powerpoint/2010/main" val="2072638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spcAft>
                <a:spcPts val="0"/>
              </a:spcAft>
            </a:pPr>
            <a:r>
              <a:rPr lang="x-none" dirty="0">
                <a:effectLst/>
                <a:latin typeface="Arial" panose="020B0604020202020204" pitchFamily="34" charset="0"/>
              </a:rPr>
              <a:t>Subiecţi ai taxei prevăzute la pct. </a:t>
            </a:r>
            <a:r>
              <a:rPr lang="x-none" b="1" dirty="0">
                <a:effectLst/>
                <a:latin typeface="Arial" panose="020B0604020202020204" pitchFamily="34" charset="0"/>
              </a:rPr>
              <a:t>5)</a:t>
            </a:r>
            <a:r>
              <a:rPr lang="x-none" dirty="0">
                <a:effectLst/>
                <a:latin typeface="Arial" panose="020B0604020202020204" pitchFamily="34" charset="0"/>
              </a:rPr>
              <a:t> sunt </a:t>
            </a:r>
            <a:r>
              <a:rPr lang="x-none" b="1" dirty="0">
                <a:effectLst/>
                <a:latin typeface="Arial" panose="020B0604020202020204" pitchFamily="34" charset="0"/>
              </a:rPr>
              <a:t>persoanele fizice care </a:t>
            </a:r>
            <a:r>
              <a:rPr lang="x-none" b="1" dirty="0" err="1">
                <a:effectLst/>
                <a:latin typeface="Arial" panose="020B0604020202020204" pitchFamily="34" charset="0"/>
              </a:rPr>
              <a:t>desfăşoară</a:t>
            </a:r>
            <a:r>
              <a:rPr lang="x-none" b="1" dirty="0">
                <a:effectLst/>
                <a:latin typeface="Arial" panose="020B0604020202020204" pitchFamily="34" charset="0"/>
              </a:rPr>
              <a:t> activitate de întreprinzător şi persoanele juridice care îmbuteliază apa potabilă extrasă de alt subiect</a:t>
            </a:r>
            <a:r>
              <a:rPr lang="x-none" dirty="0">
                <a:effectLst/>
                <a:latin typeface="Arial" panose="020B0604020202020204" pitchFamily="34" charset="0"/>
              </a:rPr>
              <a:t>.</a:t>
            </a:r>
          </a:p>
          <a:p>
            <a:pPr algn="just">
              <a:spcBef>
                <a:spcPts val="0"/>
              </a:spcBef>
              <a:spcAft>
                <a:spcPts val="0"/>
              </a:spcAft>
            </a:pPr>
            <a:r>
              <a:rPr lang="x-none" dirty="0">
                <a:effectLst/>
                <a:latin typeface="Arial" panose="020B0604020202020204" pitchFamily="34" charset="0"/>
              </a:rPr>
              <a:t>Subiecţi ai taxei prevăzute la pct. </a:t>
            </a:r>
            <a:r>
              <a:rPr lang="x-none" b="1" dirty="0">
                <a:effectLst/>
                <a:latin typeface="Arial" panose="020B0604020202020204" pitchFamily="34" charset="0"/>
              </a:rPr>
              <a:t>2) şi 4) </a:t>
            </a:r>
            <a:r>
              <a:rPr lang="x-none" dirty="0">
                <a:effectLst/>
                <a:latin typeface="Arial" panose="020B0604020202020204" pitchFamily="34" charset="0"/>
              </a:rPr>
              <a:t>sunt </a:t>
            </a:r>
            <a:r>
              <a:rPr lang="x-none" b="1" dirty="0">
                <a:effectLst/>
                <a:latin typeface="Arial" panose="020B0604020202020204" pitchFamily="34" charset="0"/>
              </a:rPr>
              <a:t>persoanele fizice care </a:t>
            </a:r>
            <a:r>
              <a:rPr lang="x-none" b="1" dirty="0" err="1">
                <a:effectLst/>
                <a:latin typeface="Arial" panose="020B0604020202020204" pitchFamily="34" charset="0"/>
              </a:rPr>
              <a:t>desfăşoară</a:t>
            </a:r>
            <a:r>
              <a:rPr lang="x-none" b="1" dirty="0">
                <a:effectLst/>
                <a:latin typeface="Arial" panose="020B0604020202020204" pitchFamily="34" charset="0"/>
              </a:rPr>
              <a:t> activitate de întreprinzător şi persoanele juridice care extrag şi îmbuteliază apă minerală naturală şi/sau potabilă</a:t>
            </a:r>
            <a:r>
              <a:rPr lang="x-none" dirty="0">
                <a:effectLst/>
                <a:latin typeface="Arial" panose="020B0604020202020204" pitchFamily="34" charset="0"/>
              </a:rPr>
              <a:t>.</a:t>
            </a:r>
          </a:p>
          <a:p>
            <a:r>
              <a:rPr lang="x-none" dirty="0">
                <a:effectLst/>
                <a:latin typeface="Arial" panose="020B0604020202020204" pitchFamily="34" charset="0"/>
              </a:rPr>
              <a:t/>
            </a:r>
            <a:br>
              <a:rPr lang="x-none" dirty="0">
                <a:effectLst/>
                <a:latin typeface="Arial" panose="020B0604020202020204" pitchFamily="34" charset="0"/>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1144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1873" rtl="0" eaLnBrk="1" fontAlgn="auto" latinLnBrk="0" hangingPunct="1">
              <a:lnSpc>
                <a:spcPct val="100000"/>
              </a:lnSpc>
              <a:spcBef>
                <a:spcPts val="0"/>
              </a:spcBef>
              <a:spcAft>
                <a:spcPts val="0"/>
              </a:spcAft>
              <a:buClrTx/>
              <a:buSzTx/>
              <a:buFontTx/>
              <a:buNone/>
              <a:tabLst/>
              <a:defRPr/>
            </a:pPr>
            <a:endParaRPr lang="ro-RO" sz="1200" dirty="0">
              <a:latin typeface="Times New Roman" pitchFamily="18" charset="0"/>
              <a:cs typeface="Times New Roman" pitchFamily="18" charset="0"/>
            </a:endParaRPr>
          </a:p>
          <a:p>
            <a:pPr marL="0" marR="0" lvl="0" indent="0" algn="l" defTabSz="901873" rtl="0" eaLnBrk="1" fontAlgn="auto" latinLnBrk="0" hangingPunct="1">
              <a:lnSpc>
                <a:spcPct val="100000"/>
              </a:lnSpc>
              <a:spcBef>
                <a:spcPts val="0"/>
              </a:spcBef>
              <a:spcAft>
                <a:spcPts val="0"/>
              </a:spcAft>
              <a:buClrTx/>
              <a:buSzTx/>
              <a:buFontTx/>
              <a:buNone/>
              <a:tabLst/>
              <a:defRPr/>
            </a:pPr>
            <a:endParaRPr lang="ro-RO"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1315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1873" rtl="0" eaLnBrk="1" fontAlgn="auto" latinLnBrk="0" hangingPunct="1">
              <a:lnSpc>
                <a:spcPct val="100000"/>
              </a:lnSpc>
              <a:spcBef>
                <a:spcPts val="0"/>
              </a:spcBef>
              <a:spcAft>
                <a:spcPts val="0"/>
              </a:spcAft>
              <a:buClrTx/>
              <a:buSzTx/>
              <a:buFontTx/>
              <a:buNone/>
              <a:tabLst/>
              <a:defRPr/>
            </a:pPr>
            <a:r>
              <a:rPr lang="ro-RO" sz="1200" dirty="0">
                <a:latin typeface="Times New Roman" pitchFamily="18" charset="0"/>
                <a:cs typeface="Times New Roman" pitchFamily="18" charset="0"/>
              </a:rPr>
              <a:t>*Ordinul</a:t>
            </a:r>
            <a:r>
              <a:rPr lang="ro-RO" sz="1200" baseline="0" dirty="0">
                <a:latin typeface="Times New Roman" pitchFamily="18" charset="0"/>
                <a:cs typeface="Times New Roman" pitchFamily="18" charset="0"/>
              </a:rPr>
              <a:t> </a:t>
            </a:r>
            <a:r>
              <a:rPr lang="en-US" sz="1200" baseline="0" dirty="0">
                <a:latin typeface="Times New Roman" pitchFamily="18" charset="0"/>
                <a:cs typeface="Times New Roman" pitchFamily="18" charset="0"/>
              </a:rPr>
              <a:t>IFPS</a:t>
            </a:r>
            <a:r>
              <a:rPr lang="ro-RO" sz="1200" baseline="0" dirty="0">
                <a:latin typeface="Times New Roman" pitchFamily="18" charset="0"/>
                <a:cs typeface="Times New Roman" pitchFamily="18" charset="0"/>
              </a:rPr>
              <a:t> nr. 533 din 26.06.2015 privind aprobarea formularului Informației cu privire la volumul de apă livrată în scopurile specificate la art. 306 lit. b), c), d), e) al Codului fiscal și Instrucțiunea de completare a acesteia.</a:t>
            </a:r>
            <a:endParaRPr lang="ro-RO"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1315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457200" algn="ctr">
              <a:spcBef>
                <a:spcPts val="0"/>
              </a:spcBef>
              <a:buNone/>
            </a:pPr>
            <a:endParaRPr lang="ro-RO" i="1" dirty="0">
              <a:solidFill>
                <a:prstClr val="black"/>
              </a:solidFill>
              <a:latin typeface="Times New Roman" panose="02020603050405020304" pitchFamily="18" charset="0"/>
              <a:cs typeface="Times New Roman" panose="02020603050405020304" pitchFamily="18" charset="0"/>
            </a:endParaRPr>
          </a:p>
          <a:p>
            <a:pPr marL="0" indent="457200" algn="ctr">
              <a:spcBef>
                <a:spcPts val="600"/>
              </a:spcBef>
              <a:buNone/>
            </a:pPr>
            <a:endParaRPr lang="ro-RO" dirty="0">
              <a:latin typeface="Times New Roman" panose="02020603050405020304" pitchFamily="18" charset="0"/>
              <a:cs typeface="Times New Roman" panose="02020603050405020304" pitchFamily="18" charset="0"/>
            </a:endParaRPr>
          </a:p>
          <a:p>
            <a:pPr defTabSz="901873"/>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5091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10">
              <a:defRPr/>
            </a:pPr>
            <a:r>
              <a:rPr lang="ro-MD" b="1" i="0" noProof="0" smtClean="0">
                <a:latin typeface="Times New Roman" panose="02020603050405020304" pitchFamily="18" charset="0"/>
                <a:cs typeface="Times New Roman" panose="02020603050405020304" pitchFamily="18" charset="0"/>
              </a:rPr>
              <a:t>81. </a:t>
            </a:r>
            <a:r>
              <a:rPr lang="ro-MD" b="0" i="0" noProof="0" smtClean="0">
                <a:latin typeface="Times New Roman" panose="02020603050405020304" pitchFamily="18" charset="0"/>
                <a:cs typeface="Times New Roman" panose="02020603050405020304" pitchFamily="18" charset="0"/>
              </a:rPr>
              <a:t>Anexa nr.2 la titlul VIII va avea următorul cuprins: </a:t>
            </a:r>
          </a:p>
          <a:p>
            <a:pPr defTabSz="927110">
              <a:defRPr/>
            </a:pPr>
            <a:r>
              <a:rPr lang="ro-MD" b="0" i="0" noProof="0" smtClean="0">
                <a:latin typeface="Times New Roman" panose="02020603050405020304" pitchFamily="18" charset="0"/>
                <a:cs typeface="Times New Roman" panose="02020603050405020304" pitchFamily="18" charset="0"/>
              </a:rPr>
              <a:t>...</a:t>
            </a:r>
          </a:p>
          <a:p>
            <a:pPr defTabSz="927110">
              <a:defRPr/>
            </a:pPr>
            <a:endParaRPr lang="ro-MD" b="0" i="0" noProof="0" smtClean="0">
              <a:latin typeface="Times New Roman" panose="02020603050405020304" pitchFamily="18" charset="0"/>
              <a:cs typeface="Times New Roman" panose="02020603050405020304" pitchFamily="18" charset="0"/>
            </a:endParaRPr>
          </a:p>
          <a:p>
            <a:pPr defTabSz="927110">
              <a:defRPr/>
            </a:pPr>
            <a:r>
              <a:rPr lang="ro-MD" b="0" i="1" noProof="0" smtClean="0">
                <a:latin typeface="Times New Roman" panose="02020603050405020304" pitchFamily="18" charset="0"/>
                <a:cs typeface="Times New Roman" panose="02020603050405020304" pitchFamily="18" charset="0"/>
              </a:rPr>
              <a:t>Urmare</a:t>
            </a:r>
            <a:r>
              <a:rPr lang="ro-MD" b="0" i="1" baseline="0" noProof="0" smtClean="0">
                <a:latin typeface="Times New Roman" panose="02020603050405020304" pitchFamily="18" charset="0"/>
                <a:cs typeface="Times New Roman" panose="02020603050405020304" pitchFamily="18" charset="0"/>
              </a:rPr>
              <a:t> a modificărilor operate, cotele taxei pentru extragerea mineralelor utile vor crește de 3 ori.</a:t>
            </a:r>
            <a:endParaRPr lang="ro-MD" b="0" i="1"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0541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873"/>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3312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5409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5409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1873" rtl="0" eaLnBrk="1" fontAlgn="auto" latinLnBrk="0" hangingPunct="1">
              <a:lnSpc>
                <a:spcPct val="100000"/>
              </a:lnSpc>
              <a:spcBef>
                <a:spcPts val="0"/>
              </a:spcBef>
              <a:spcAft>
                <a:spcPts val="0"/>
              </a:spcAft>
              <a:buClrTx/>
              <a:buSzTx/>
              <a:buFontTx/>
              <a:buNone/>
              <a:tabLst/>
              <a:defRPr/>
            </a:pPr>
            <a:endParaRPr lang="ro-RO"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7028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873">
              <a:defRPr/>
            </a:pPr>
            <a:r>
              <a:rPr lang="x-none" dirty="0">
                <a:latin typeface="Times New Roman" panose="02020603050405020304" pitchFamily="18" charset="0"/>
                <a:cs typeface="Times New Roman" panose="02020603050405020304" pitchFamily="18" charset="0"/>
              </a:rPr>
              <a:t>Modul de întocmire și prezentare a Dării de seamă pe taxele pentru resursele naturale  </a:t>
            </a:r>
            <a:r>
              <a:rPr lang="x-none" i="1" dirty="0">
                <a:latin typeface="Times New Roman" panose="02020603050405020304" pitchFamily="18" charset="0"/>
                <a:cs typeface="Times New Roman" panose="02020603050405020304" pitchFamily="18" charset="0"/>
              </a:rPr>
              <a:t>(Forma TRN 15)</a:t>
            </a:r>
            <a:r>
              <a:rPr lang="x-none" dirty="0">
                <a:latin typeface="Times New Roman" panose="02020603050405020304" pitchFamily="18" charset="0"/>
                <a:cs typeface="Times New Roman" panose="02020603050405020304" pitchFamily="18" charset="0"/>
              </a:rPr>
              <a:t> se efectuează conform prevederilor Instrucțiunii, aprobată prin anexa nr.1 la Ordinul </a:t>
            </a:r>
            <a:r>
              <a:rPr lang="en-US" dirty="0">
                <a:latin typeface="Times New Roman" panose="02020603050405020304" pitchFamily="18" charset="0"/>
                <a:cs typeface="Times New Roman" panose="02020603050405020304" pitchFamily="18" charset="0"/>
              </a:rPr>
              <a:t>IFPS</a:t>
            </a:r>
            <a:r>
              <a:rPr lang="x-none" dirty="0">
                <a:latin typeface="Times New Roman" panose="02020603050405020304" pitchFamily="18" charset="0"/>
                <a:cs typeface="Times New Roman" panose="02020603050405020304" pitchFamily="18" charset="0"/>
              </a:rPr>
              <a:t> nr. 1721 din 05.12.2014.</a:t>
            </a:r>
            <a:endParaRPr lang="ro-RO"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71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7A629CF6-3CC4-4C04-89BB-5FD6FD33A87F}" type="slidenum">
              <a:rPr lang="en-US" smtClean="0"/>
              <a:t>7</a:t>
            </a:fld>
            <a:endParaRPr lang="en-US"/>
          </a:p>
        </p:txBody>
      </p:sp>
    </p:spTree>
    <p:extLst>
      <p:ext uri="{BB962C8B-B14F-4D97-AF65-F5344CB8AC3E}">
        <p14:creationId xmlns:p14="http://schemas.microsoft.com/office/powerpoint/2010/main" val="18159177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ro-MD" b="0" i="0" noProof="0" dirty="0" smtClean="0">
              <a:latin typeface="Times New Roman" panose="02020603050405020304" pitchFamily="18" charset="0"/>
              <a:cs typeface="Times New Roman" panose="02020603050405020304" pitchFamily="18" charset="0"/>
            </a:endParaRPr>
          </a:p>
          <a:p>
            <a:pPr defTabSz="927110">
              <a:defRPr/>
            </a:pPr>
            <a:endParaRPr lang="ro-MD" b="0" i="0"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578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5035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i="1" u="none" dirty="0" smtClean="0">
                <a:latin typeface="Times New Roman" panose="02020603050405020304" pitchFamily="18" charset="0"/>
                <a:cs typeface="Times New Roman" panose="02020603050405020304" pitchFamily="18" charset="0"/>
              </a:rPr>
              <a:t>Obiective</a:t>
            </a:r>
            <a:r>
              <a:rPr lang="ro-RO" i="1" u="none" baseline="0" dirty="0" smtClean="0">
                <a:latin typeface="Times New Roman" panose="02020603050405020304" pitchFamily="18" charset="0"/>
                <a:cs typeface="Times New Roman" panose="02020603050405020304" pitchFamily="18" charset="0"/>
              </a:rPr>
              <a:t> comercial-economice – depozite, frigidere  agricole</a:t>
            </a:r>
            <a:endParaRPr lang="en-US" i="1" u="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9956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Pentru autovehiculele reutilate, cota taxei se stabileşte conform Anexei  nr. 1, pornind de la categoria autovehiculului reutilat şi caracteristicile tehnice ale acestuia, specificate în certificatul de înmatriculare.</a:t>
            </a:r>
          </a:p>
          <a:p>
            <a:endParaRPr lang="ru-RU"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151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833" indent="-173833" algn="just" defTabSz="927110">
              <a:buFontTx/>
              <a:buChar char="-"/>
              <a:defRPr/>
            </a:pPr>
            <a:endParaRPr lang="ro-RO" b="0" i="1" baseline="0"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2869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Pentru autovehiculele reutilate, cota taxei se stabileşte conform Anexei  nr. 1, pornind de la categoria autovehiculului reutilat şi caracteristicile tehnice ale acestuia, specificate în certificatul de înmatriculare.</a:t>
            </a:r>
          </a:p>
          <a:p>
            <a:endParaRPr lang="ru-RU"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4714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Dacă pentru aceste autovehicule taxa a fost achitată pînă la data radierii din evidenţă/scoaterii din circulaţie, taxa achitată nu se restituie.</a:t>
            </a:r>
          </a:p>
          <a:p>
            <a:endParaRPr lang="ru-RU" sz="2000"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151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ro-RO"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*Inspecția </a:t>
            </a:r>
            <a:r>
              <a:rPr kumimoji="0" lang="x-none"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tehnic</a:t>
            </a:r>
            <a:r>
              <a:rPr kumimoji="0" lang="ro-RO"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ă</a:t>
            </a:r>
            <a:r>
              <a:rPr kumimoji="0" lang="x-none"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o-RO"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periodică</a:t>
            </a:r>
            <a:r>
              <a:rPr kumimoji="0" lang="x-none"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x-none"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x-none"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autovehiculului</a:t>
            </a:r>
            <a:r>
              <a:rPr kumimoji="0" lang="ro-RO"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se efectuează doar cu </a:t>
            </a:r>
            <a:r>
              <a:rPr kumimoji="0" lang="x-none"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prezentarea </a:t>
            </a:r>
            <a:r>
              <a:rPr kumimoji="0" lang="x-none"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documentului de plată </a:t>
            </a:r>
            <a:r>
              <a:rPr kumimoji="0" lang="x-none"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 </a:t>
            </a:r>
            <a:r>
              <a:rPr kumimoji="0" lang="x-none"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confirmă </a:t>
            </a:r>
            <a:r>
              <a:rPr kumimoji="0" lang="x-none"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achita</a:t>
            </a:r>
            <a:r>
              <a:rPr kumimoji="0" lang="ro-RO"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rea taxei</a:t>
            </a:r>
            <a:r>
              <a:rPr kumimoji="0" lang="x-none"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x-none"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pentru </a:t>
            </a:r>
            <a:r>
              <a:rPr kumimoji="0" lang="ro-RO"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anul curent, în care este indicat obligatoriu </a:t>
            </a:r>
            <a:r>
              <a:rPr kumimoji="0" lang="x-none" sz="19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numărul </a:t>
            </a:r>
            <a:r>
              <a:rPr kumimoji="0" lang="x-none" sz="19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 identificare– codul VIN, tipul şi marca </a:t>
            </a:r>
            <a:r>
              <a:rPr kumimoji="0" lang="x-none" sz="19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vehiculului</a:t>
            </a:r>
            <a:r>
              <a:rPr kumimoji="0" lang="ro-RO" sz="19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În cazul înstrăinării autovehiculului pentru care taxa pe perioada fiscală curentă a fost achitată, noul posesor nu achită taxa, iar fostului posesor nu i se restituie taxa achitată.</a:t>
            </a:r>
          </a:p>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Dacă pentru aceste autovehicule taxa a fost achitată pînă la data radierii din evidenţă/scoaterii din circulaţie, taxa achitată nu se restituie.</a:t>
            </a:r>
          </a:p>
          <a:p>
            <a:endParaRPr lang="ru-RU" sz="2000"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151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indent="0">
              <a:buFont typeface="Arial" panose="020B0604020202020204" pitchFamily="34" charset="0"/>
              <a:buNone/>
            </a:pPr>
            <a:endParaRPr lang="ru-RU" sz="2000"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151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ro-RO"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1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ro-RO" b="0" baseline="0" dirty="0" smtClean="0"/>
              <a:t>art. 280 alin. (1) lit. a), a1) din Codul fiscal;</a:t>
            </a:r>
          </a:p>
          <a:p>
            <a:pPr marL="0" indent="0">
              <a:buFont typeface="Arial" panose="020B0604020202020204" pitchFamily="34" charset="0"/>
              <a:buNone/>
            </a:pPr>
            <a:r>
              <a:rPr lang="ro-RO" b="0" baseline="0" dirty="0" smtClean="0"/>
              <a:t>** art. 280 alin. (1) </a:t>
            </a:r>
            <a:r>
              <a:rPr lang="ro-RO" b="0" baseline="0" dirty="0" err="1" smtClean="0"/>
              <a:t>lit</a:t>
            </a:r>
            <a:r>
              <a:rPr lang="ro-RO" b="0" baseline="0" dirty="0" smtClean="0"/>
              <a:t> b) din Codul fiscal</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2851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MD" b="0" i="0" noProof="0" dirty="0" smtClean="0">
              <a:latin typeface="Times New Roman" panose="02020603050405020304" pitchFamily="18" charset="0"/>
              <a:cs typeface="Times New Roman" panose="02020603050405020304" pitchFamily="18" charset="0"/>
            </a:endParaRPr>
          </a:p>
          <a:p>
            <a:pPr algn="just"/>
            <a:r>
              <a:rPr lang="ro-MD" b="0" i="1" noProof="0" dirty="0" smtClean="0">
                <a:latin typeface="Times New Roman" panose="02020603050405020304" pitchFamily="18" charset="0"/>
                <a:cs typeface="Times New Roman" panose="02020603050405020304" pitchFamily="18" charset="0"/>
              </a:rPr>
              <a:t>Prin modificările respective au fost stabilite cotele taxei pentru folosirea drumurilor de către autovehiculele înmatriculate în Republica Moldova pentru vehiculele cu motor electric. Se aplică</a:t>
            </a:r>
            <a:r>
              <a:rPr lang="ro-MD" b="0" i="1" baseline="0" noProof="0" dirty="0" smtClean="0">
                <a:latin typeface="Times New Roman" panose="02020603050405020304" pitchFamily="18" charset="0"/>
                <a:cs typeface="Times New Roman" panose="02020603050405020304" pitchFamily="18" charset="0"/>
              </a:rPr>
              <a:t> </a:t>
            </a:r>
            <a:r>
              <a:rPr lang="ro-MD" b="0" i="1" baseline="0" noProof="0" dirty="0" err="1" smtClean="0">
                <a:latin typeface="Times New Roman" panose="02020603050405020304" pitchFamily="18" charset="0"/>
                <a:cs typeface="Times New Roman" panose="02020603050405020304" pitchFamily="18" charset="0"/>
              </a:rPr>
              <a:t>începînd</a:t>
            </a:r>
            <a:r>
              <a:rPr lang="ro-MD" b="0" i="1" baseline="0" noProof="0" dirty="0" smtClean="0">
                <a:latin typeface="Times New Roman" panose="02020603050405020304" pitchFamily="18" charset="0"/>
                <a:cs typeface="Times New Roman" panose="02020603050405020304" pitchFamily="18" charset="0"/>
              </a:rPr>
              <a:t> cu 01.01.2026.</a:t>
            </a:r>
            <a:endParaRPr lang="ro-MD" b="0" i="1" noProof="0" dirty="0" smtClean="0">
              <a:latin typeface="Times New Roman" panose="02020603050405020304" pitchFamily="18" charset="0"/>
              <a:cs typeface="Times New Roman" panose="02020603050405020304" pitchFamily="18" charset="0"/>
            </a:endParaRPr>
          </a:p>
          <a:p>
            <a:endParaRPr lang="ro-MD" b="0" i="0"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8949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u="none" dirty="0">
                <a:effectLst/>
                <a:latin typeface="Arial" panose="020B0604020202020204" pitchFamily="34" charset="0"/>
              </a:rPr>
              <a:t>* </a:t>
            </a:r>
            <a:r>
              <a:rPr lang="ro-RO" u="sng" dirty="0">
                <a:effectLst/>
                <a:latin typeface="Arial" panose="020B0604020202020204" pitchFamily="34" charset="0"/>
              </a:rPr>
              <a:t>N</a:t>
            </a:r>
            <a:r>
              <a:rPr lang="x-none" u="sng" dirty="0">
                <a:effectLst/>
                <a:latin typeface="Arial" panose="020B0604020202020204" pitchFamily="34" charset="0"/>
              </a:rPr>
              <a:t>u constituie obiect </a:t>
            </a:r>
            <a:r>
              <a:rPr lang="x-none" dirty="0">
                <a:effectLst/>
                <a:latin typeface="Arial" panose="020B0604020202020204" pitchFamily="34" charset="0"/>
              </a:rPr>
              <a:t>al impunerii:</a:t>
            </a:r>
          </a:p>
          <a:p>
            <a:pPr algn="just">
              <a:spcBef>
                <a:spcPts val="0"/>
              </a:spcBef>
              <a:spcAft>
                <a:spcPts val="0"/>
              </a:spcAft>
            </a:pPr>
            <a:r>
              <a:rPr lang="x-none" dirty="0">
                <a:effectLst/>
                <a:latin typeface="Arial" panose="020B0604020202020204" pitchFamily="34" charset="0"/>
              </a:rPr>
              <a:t>a) autovehiculele </a:t>
            </a:r>
            <a:r>
              <a:rPr lang="x-none" dirty="0" err="1">
                <a:effectLst/>
                <a:latin typeface="Arial" panose="020B0604020202020204" pitchFamily="34" charset="0"/>
              </a:rPr>
              <a:t>deţinute</a:t>
            </a:r>
            <a:r>
              <a:rPr lang="x-none" dirty="0">
                <a:effectLst/>
                <a:latin typeface="Arial" panose="020B0604020202020204" pitchFamily="34" charset="0"/>
              </a:rPr>
              <a:t> de unităţile Ministerului Apărării;</a:t>
            </a:r>
          </a:p>
          <a:p>
            <a:pPr algn="just">
              <a:spcBef>
                <a:spcPts val="0"/>
              </a:spcBef>
              <a:spcAft>
                <a:spcPts val="0"/>
              </a:spcAft>
            </a:pPr>
            <a:r>
              <a:rPr lang="x-none" dirty="0">
                <a:effectLst/>
                <a:latin typeface="Arial" panose="020B0604020202020204" pitchFamily="34" charset="0"/>
              </a:rPr>
              <a:t>b) autovehiculele </a:t>
            </a:r>
            <a:r>
              <a:rPr lang="x-none" dirty="0" err="1">
                <a:effectLst/>
                <a:latin typeface="Arial" panose="020B0604020202020204" pitchFamily="34" charset="0"/>
              </a:rPr>
              <a:t>deţinute</a:t>
            </a:r>
            <a:r>
              <a:rPr lang="x-none" dirty="0">
                <a:effectLst/>
                <a:latin typeface="Arial" panose="020B0604020202020204" pitchFamily="34" charset="0"/>
              </a:rPr>
              <a:t> de unităţile subordonate Ministerului Afacerilor Interne;</a:t>
            </a:r>
          </a:p>
          <a:p>
            <a:pPr algn="just">
              <a:spcBef>
                <a:spcPts val="0"/>
              </a:spcBef>
              <a:spcAft>
                <a:spcPts val="0"/>
              </a:spcAft>
            </a:pPr>
            <a:r>
              <a:rPr lang="x-none" dirty="0">
                <a:effectLst/>
                <a:latin typeface="Arial" panose="020B0604020202020204" pitchFamily="34" charset="0"/>
              </a:rPr>
              <a:t>c) autovehiculele deţinute de unităţile subordonate Ministerului </a:t>
            </a:r>
            <a:r>
              <a:rPr lang="x-none" dirty="0" smtClean="0">
                <a:effectLst/>
                <a:latin typeface="Arial" panose="020B0604020202020204" pitchFamily="34" charset="0"/>
              </a:rPr>
              <a:t>Infrastructurii</a:t>
            </a:r>
            <a:r>
              <a:rPr lang="ro-RO" dirty="0" smtClean="0">
                <a:effectLst/>
                <a:latin typeface="Arial" panose="020B0604020202020204" pitchFamily="34" charset="0"/>
              </a:rPr>
              <a:t> și Dezvoltării Regionale</a:t>
            </a:r>
            <a:r>
              <a:rPr lang="ro-RO" baseline="0" dirty="0" smtClean="0">
                <a:effectLst/>
                <a:latin typeface="Arial" panose="020B0604020202020204" pitchFamily="34" charset="0"/>
              </a:rPr>
              <a:t> </a:t>
            </a:r>
            <a:r>
              <a:rPr lang="ro-RO" b="1" baseline="0" dirty="0" smtClean="0">
                <a:effectLst/>
                <a:latin typeface="Arial" panose="020B0604020202020204" pitchFamily="34" charset="0"/>
              </a:rPr>
              <a:t>și Ministerului Energiei</a:t>
            </a:r>
            <a:r>
              <a:rPr lang="x-none" dirty="0" smtClean="0">
                <a:effectLst/>
                <a:latin typeface="Arial" panose="020B0604020202020204" pitchFamily="34" charset="0"/>
              </a:rPr>
              <a:t>;</a:t>
            </a:r>
            <a:endParaRPr lang="x-none" dirty="0">
              <a:effectLst/>
              <a:latin typeface="Arial" panose="020B0604020202020204" pitchFamily="34" charset="0"/>
            </a:endParaRPr>
          </a:p>
          <a:p>
            <a:pPr algn="just">
              <a:spcBef>
                <a:spcPts val="0"/>
              </a:spcBef>
              <a:spcAft>
                <a:spcPts val="0"/>
              </a:spcAft>
            </a:pPr>
            <a:r>
              <a:rPr lang="x-none" dirty="0">
                <a:effectLst/>
                <a:latin typeface="Arial" panose="020B0604020202020204" pitchFamily="34" charset="0"/>
              </a:rPr>
              <a:t>d) autovehiculele specializate utilizate în exclusivitate pentru servicii de ambulanţă;</a:t>
            </a:r>
          </a:p>
          <a:p>
            <a:pPr algn="just">
              <a:spcBef>
                <a:spcPts val="0"/>
              </a:spcBef>
              <a:spcAft>
                <a:spcPts val="0"/>
              </a:spcAft>
            </a:pPr>
            <a:r>
              <a:rPr lang="x-none" dirty="0">
                <a:effectLst/>
                <a:latin typeface="Arial" panose="020B0604020202020204" pitchFamily="34" charset="0"/>
              </a:rPr>
              <a:t>e) autovehiculele care efectuează transporturi de echipamente de prim ajutor şi ajutoare umanitare în cazul unor calamităţi sau dezastre naturale.</a:t>
            </a:r>
          </a:p>
          <a:p>
            <a:r>
              <a:rPr lang="x-none" dirty="0">
                <a:effectLst/>
                <a:latin typeface="Arial" panose="020B0604020202020204" pitchFamily="34" charset="0"/>
              </a:rPr>
              <a:t/>
            </a:r>
            <a:br>
              <a:rPr lang="x-none" dirty="0">
                <a:effectLst/>
                <a:latin typeface="Arial" panose="020B0604020202020204" pitchFamily="34" charset="0"/>
              </a:rPr>
            </a:br>
            <a:endParaRPr lang="ru-RU"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1434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7110">
              <a:defRPr/>
            </a:pPr>
            <a:endParaRPr lang="en-US" b="0" i="0" noProof="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2523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effectLst/>
                <a:latin typeface="Arial" panose="020B0604020202020204" pitchFamily="34" charset="0"/>
              </a:rPr>
              <a:t>Totodat</a:t>
            </a:r>
            <a:r>
              <a:rPr lang="ro-RO" dirty="0">
                <a:effectLst/>
                <a:latin typeface="Arial" panose="020B0604020202020204" pitchFamily="34" charset="0"/>
              </a:rPr>
              <a:t>ă,</a:t>
            </a:r>
            <a:r>
              <a:rPr lang="ro-RO" baseline="0" dirty="0">
                <a:effectLst/>
                <a:latin typeface="Arial" panose="020B0604020202020204" pitchFamily="34" charset="0"/>
              </a:rPr>
              <a:t> </a:t>
            </a:r>
            <a:r>
              <a:rPr lang="x-none" u="sng" baseline="0" dirty="0">
                <a:effectLst/>
                <a:latin typeface="Arial" panose="020B0604020202020204" pitchFamily="34" charset="0"/>
              </a:rPr>
              <a:t>n</a:t>
            </a:r>
            <a:r>
              <a:rPr lang="x-none" u="sng" dirty="0">
                <a:effectLst/>
                <a:latin typeface="Arial" panose="020B0604020202020204" pitchFamily="34" charset="0"/>
              </a:rPr>
              <a:t>u constituie obiect </a:t>
            </a:r>
            <a:r>
              <a:rPr lang="x-none" dirty="0">
                <a:effectLst/>
                <a:latin typeface="Arial" panose="020B0604020202020204" pitchFamily="34" charset="0"/>
              </a:rPr>
              <a:t>al impunerii:</a:t>
            </a:r>
          </a:p>
          <a:p>
            <a:pPr algn="just">
              <a:spcBef>
                <a:spcPts val="0"/>
              </a:spcBef>
              <a:spcAft>
                <a:spcPts val="0"/>
              </a:spcAft>
            </a:pPr>
            <a:r>
              <a:rPr lang="x-none" dirty="0">
                <a:effectLst/>
                <a:latin typeface="Arial" panose="020B0604020202020204" pitchFamily="34" charset="0"/>
              </a:rPr>
              <a:t>a) autovehiculele </a:t>
            </a:r>
            <a:r>
              <a:rPr lang="x-none" dirty="0" err="1">
                <a:effectLst/>
                <a:latin typeface="Arial" panose="020B0604020202020204" pitchFamily="34" charset="0"/>
              </a:rPr>
              <a:t>deţinute</a:t>
            </a:r>
            <a:r>
              <a:rPr lang="x-none" dirty="0">
                <a:effectLst/>
                <a:latin typeface="Arial" panose="020B0604020202020204" pitchFamily="34" charset="0"/>
              </a:rPr>
              <a:t> de unităţile Ministerului Apărării;</a:t>
            </a:r>
          </a:p>
          <a:p>
            <a:pPr algn="just">
              <a:spcBef>
                <a:spcPts val="0"/>
              </a:spcBef>
              <a:spcAft>
                <a:spcPts val="0"/>
              </a:spcAft>
            </a:pPr>
            <a:r>
              <a:rPr lang="x-none" dirty="0">
                <a:effectLst/>
                <a:latin typeface="Arial" panose="020B0604020202020204" pitchFamily="34" charset="0"/>
              </a:rPr>
              <a:t>b) autovehiculele </a:t>
            </a:r>
            <a:r>
              <a:rPr lang="x-none" dirty="0" err="1">
                <a:effectLst/>
                <a:latin typeface="Arial" panose="020B0604020202020204" pitchFamily="34" charset="0"/>
              </a:rPr>
              <a:t>deţinute</a:t>
            </a:r>
            <a:r>
              <a:rPr lang="x-none" dirty="0">
                <a:effectLst/>
                <a:latin typeface="Arial" panose="020B0604020202020204" pitchFamily="34" charset="0"/>
              </a:rPr>
              <a:t> de unităţile subordonate Ministerului Afacerilor Interne;</a:t>
            </a:r>
          </a:p>
          <a:p>
            <a:pPr algn="just">
              <a:spcBef>
                <a:spcPts val="0"/>
              </a:spcBef>
              <a:spcAft>
                <a:spcPts val="0"/>
              </a:spcAft>
            </a:pPr>
            <a:r>
              <a:rPr lang="x-none" dirty="0">
                <a:effectLst/>
                <a:latin typeface="Arial" panose="020B0604020202020204" pitchFamily="34" charset="0"/>
              </a:rPr>
              <a:t>c) autovehiculele </a:t>
            </a:r>
            <a:r>
              <a:rPr lang="x-none" dirty="0" err="1">
                <a:effectLst/>
                <a:latin typeface="Arial" panose="020B0604020202020204" pitchFamily="34" charset="0"/>
              </a:rPr>
              <a:t>deţinute</a:t>
            </a:r>
            <a:r>
              <a:rPr lang="x-none" dirty="0">
                <a:effectLst/>
                <a:latin typeface="Arial" panose="020B0604020202020204" pitchFamily="34" charset="0"/>
              </a:rPr>
              <a:t> de unităţile subordonate Ministerului Economiei şi Infrastructurii;</a:t>
            </a:r>
          </a:p>
          <a:p>
            <a:pPr algn="just">
              <a:spcBef>
                <a:spcPts val="0"/>
              </a:spcBef>
              <a:spcAft>
                <a:spcPts val="0"/>
              </a:spcAft>
            </a:pPr>
            <a:r>
              <a:rPr lang="x-none" dirty="0">
                <a:effectLst/>
                <a:latin typeface="Arial" panose="020B0604020202020204" pitchFamily="34" charset="0"/>
              </a:rPr>
              <a:t>d) autovehiculele </a:t>
            </a:r>
            <a:r>
              <a:rPr lang="x-none">
                <a:effectLst/>
                <a:latin typeface="Arial" panose="020B0604020202020204" pitchFamily="34" charset="0"/>
              </a:rPr>
              <a:t>specializate utilizate în exclusivitate pentru servicii de ambulanţă;</a:t>
            </a:r>
          </a:p>
          <a:p>
            <a:pPr algn="just">
              <a:spcBef>
                <a:spcPts val="0"/>
              </a:spcBef>
              <a:spcAft>
                <a:spcPts val="0"/>
              </a:spcAft>
            </a:pPr>
            <a:r>
              <a:rPr lang="x-none">
                <a:effectLst/>
                <a:latin typeface="Arial" panose="020B0604020202020204" pitchFamily="34" charset="0"/>
              </a:rPr>
              <a:t>e) autovehiculele care efectuează transporturi de echipamente de prim ajutor şi ajutoare umanitare în cazul unor calamităţi sau dezastre naturale.</a:t>
            </a:r>
          </a:p>
          <a:p>
            <a:r>
              <a:rPr lang="x-none">
                <a:effectLst/>
                <a:latin typeface="Arial" panose="020B0604020202020204" pitchFamily="34" charset="0"/>
              </a:rPr>
              <a:t/>
            </a:r>
            <a:br>
              <a:rPr lang="x-none">
                <a:effectLst/>
                <a:latin typeface="Arial" panose="020B0604020202020204" pitchFamily="34" charset="0"/>
              </a:rPr>
            </a:br>
            <a:endParaRPr lang="ru-RU"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1434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i="1" u="none" dirty="0" smtClean="0">
                <a:latin typeface="Times New Roman" panose="02020603050405020304" pitchFamily="18" charset="0"/>
                <a:cs typeface="Times New Roman" panose="02020603050405020304" pitchFamily="18" charset="0"/>
              </a:rPr>
              <a:t>*Obiective</a:t>
            </a:r>
            <a:r>
              <a:rPr lang="ro-RO" i="1" u="none" baseline="0" dirty="0" smtClean="0">
                <a:latin typeface="Times New Roman" panose="02020603050405020304" pitchFamily="18" charset="0"/>
                <a:cs typeface="Times New Roman" panose="02020603050405020304" pitchFamily="18" charset="0"/>
              </a:rPr>
              <a:t> comercial-economice – depozite, frigidere  agricole</a:t>
            </a:r>
            <a:endParaRPr lang="en-US" i="1" u="none"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x-none" dirty="0">
              <a:solidFill>
                <a:srgbClr val="FF0000"/>
              </a:solidFill>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3444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i="1" u="none" dirty="0" smtClean="0">
                <a:latin typeface="Times New Roman" panose="02020603050405020304" pitchFamily="18" charset="0"/>
                <a:cs typeface="Times New Roman" panose="02020603050405020304" pitchFamily="18" charset="0"/>
              </a:rPr>
              <a:t>*Obiective</a:t>
            </a:r>
            <a:r>
              <a:rPr lang="ro-RO" i="1" u="none" baseline="0" dirty="0" smtClean="0">
                <a:latin typeface="Times New Roman" panose="02020603050405020304" pitchFamily="18" charset="0"/>
                <a:cs typeface="Times New Roman" panose="02020603050405020304" pitchFamily="18" charset="0"/>
              </a:rPr>
              <a:t> comercial-economice – depozite, frigidere  agricole</a:t>
            </a:r>
            <a:endParaRPr lang="en-US" i="1" u="none"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x-none" dirty="0">
              <a:solidFill>
                <a:srgbClr val="FF0000"/>
              </a:solidFill>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3444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4604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0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b="0" dirty="0" smtClean="0"/>
              <a:t>* art. 280 alin.</a:t>
            </a:r>
            <a:r>
              <a:rPr lang="ro-RO" b="0" baseline="0" dirty="0" smtClean="0"/>
              <a:t> (3) –(5) din CF, în vigoare din 01.01.2023</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29CF6-3CC4-4C04-89BB-5FD6FD33A8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28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F8D655B-37FF-4431-A217-0C126E7C5B51}" type="datetime1">
              <a:rPr lang="ro-RO" smtClean="0">
                <a:solidFill>
                  <a:prstClr val="black">
                    <a:tint val="75000"/>
                  </a:prstClr>
                </a:solidFill>
              </a:rPr>
              <a:t>02.02.2024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6224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8F9D3-1D5A-4DC9-B787-A813EAA1B098}" type="datetime1">
              <a:rPr lang="ro-RO" smtClean="0">
                <a:solidFill>
                  <a:prstClr val="black">
                    <a:tint val="75000"/>
                  </a:prstClr>
                </a:solidFill>
              </a:rPr>
              <a:t>02.02.2024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561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1212A-96BA-42A3-A482-8B286F2F40AF}" type="datetime1">
              <a:rPr lang="ro-RO" smtClean="0">
                <a:solidFill>
                  <a:prstClr val="black">
                    <a:tint val="75000"/>
                  </a:prstClr>
                </a:solidFill>
              </a:rPr>
              <a:t>02.02.2024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869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09E58-DF51-414C-A3E2-8E23BCCF934A}" type="datetime1">
              <a:rPr lang="ro-RO" smtClean="0">
                <a:solidFill>
                  <a:prstClr val="black">
                    <a:tint val="75000"/>
                  </a:prstClr>
                </a:solidFill>
              </a:rPr>
              <a:t>02.02.2024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892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C87A07-D21C-4F16-A6FE-53070F5D899B}" type="datetime1">
              <a:rPr lang="ro-RO" smtClean="0">
                <a:solidFill>
                  <a:prstClr val="black">
                    <a:tint val="75000"/>
                  </a:prstClr>
                </a:solidFill>
              </a:rPr>
              <a:t>02.02.2024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496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44862-9F1A-4143-A39E-1CE45719B8AB}" type="datetime1">
              <a:rPr lang="ro-RO" smtClean="0">
                <a:solidFill>
                  <a:prstClr val="black">
                    <a:tint val="75000"/>
                  </a:prstClr>
                </a:solidFill>
              </a:rPr>
              <a:t>02.02.2024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39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D4C790-70F6-43CF-8CA8-F94E8B0B12F9}" type="datetime1">
              <a:rPr lang="ro-RO" smtClean="0">
                <a:solidFill>
                  <a:prstClr val="black">
                    <a:tint val="75000"/>
                  </a:prstClr>
                </a:solidFill>
              </a:rPr>
              <a:t>02.02.2024</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997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D49AAC-0494-4026-855C-353438278A39}" type="datetime1">
              <a:rPr lang="ro-RO" smtClean="0">
                <a:solidFill>
                  <a:prstClr val="black">
                    <a:tint val="75000"/>
                  </a:prstClr>
                </a:solidFill>
              </a:rPr>
              <a:t>02.02.2024</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806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0608A-D675-4F66-95A0-C15E454DDC54}" type="datetime1">
              <a:rPr lang="ro-RO" smtClean="0">
                <a:solidFill>
                  <a:prstClr val="black">
                    <a:tint val="75000"/>
                  </a:prstClr>
                </a:solidFill>
              </a:rPr>
              <a:t>02.02.2024</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63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C41089-199F-4EE2-9B00-0AD7E96D7B8C}" type="datetime1">
              <a:rPr lang="ro-RO" smtClean="0">
                <a:solidFill>
                  <a:prstClr val="black">
                    <a:tint val="75000"/>
                  </a:prstClr>
                </a:solidFill>
              </a:rPr>
              <a:t>02.02.2024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089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27BA5EE-75F7-4766-AF8A-10E7390FB552}" type="datetime1">
              <a:rPr lang="ro-RO" smtClean="0">
                <a:solidFill>
                  <a:prstClr val="black">
                    <a:tint val="75000"/>
                  </a:prstClr>
                </a:solidFill>
              </a:rPr>
              <a:t>02.02.2024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504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AD43B8-B80D-4980-AC0A-D7CB51E1DE7F}" type="datetime1">
              <a:rPr lang="ro-RO" smtClean="0">
                <a:solidFill>
                  <a:prstClr val="black">
                    <a:tint val="75000"/>
                  </a:prstClr>
                </a:solidFill>
              </a:rPr>
              <a:t>02.02.2024</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it-IT">
                <a:solidFill>
                  <a:prstClr val="black">
                    <a:tint val="75000"/>
                  </a:prstClr>
                </a:solidFill>
              </a:rPr>
              <a:t>Impozitarea venitului persoanelor fizice</a:t>
            </a:r>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7419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ctelocale.gov.m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_________Microsoft_Word.doc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_________Microsoft_Word1.doc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actelocale.gov.m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diagramDrawing" Target="../diagrams/drawing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48.xml.rels><?xml version="1.0" encoding="UTF-8" standalone="yes"?>
<Relationships xmlns="http://schemas.openxmlformats.org/package/2006/relationships"><Relationship Id="rId3" Type="http://schemas.openxmlformats.org/officeDocument/2006/relationships/hyperlink" Target="lex:LPLP20100923231"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sp.gov.m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adastru.md/ecadastru/webinf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720" y="119675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1199338" y="2708920"/>
            <a:ext cx="7774632" cy="2376265"/>
          </a:xfrm>
          <a:prstGeom prst="rect">
            <a:avLst/>
          </a:prstGeom>
        </p:spPr>
        <p:txBody>
          <a:bodyPr anchor="b">
            <a:normAutofit fontScale="90000"/>
          </a:bodyPr>
          <a:lstStyle>
            <a:lvl1pPr algn="ctr">
              <a:defRPr sz="8000">
                <a:ln>
                  <a:noFill/>
                </a:ln>
                <a:solidFill>
                  <a:schemeClr val="tx1">
                    <a:lumMod val="75000"/>
                    <a:lumOff val="25000"/>
                  </a:schemeClr>
                </a:solidFill>
              </a:defRPr>
            </a:lvl1pPr>
          </a:lstStyle>
          <a:p>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en-US" b="1" dirty="0"/>
              <a:t/>
            </a:r>
            <a:br>
              <a:rPr lang="en-US" b="1" dirty="0"/>
            </a:br>
            <a:r>
              <a:rPr lang="ro-RO" b="1" dirty="0">
                <a:latin typeface="PF DinText Pro" pitchFamily="2" charset="0"/>
              </a:rPr>
              <a:t/>
            </a:r>
            <a:br>
              <a:rPr lang="ro-RO" b="1" dirty="0">
                <a:latin typeface="PF DinText Pro" pitchFamily="2" charset="0"/>
              </a:rPr>
            </a:br>
            <a:endParaRPr lang="ro-RO" b="1" dirty="0">
              <a:latin typeface="PF DinText Pro" pitchFamily="2" charset="0"/>
            </a:endParaRPr>
          </a:p>
        </p:txBody>
      </p:sp>
      <p:sp>
        <p:nvSpPr>
          <p:cNvPr id="3" name="Rectangle 2"/>
          <p:cNvSpPr/>
          <p:nvPr/>
        </p:nvSpPr>
        <p:spPr>
          <a:xfrm>
            <a:off x="539552" y="1597559"/>
            <a:ext cx="8064896" cy="3573286"/>
          </a:xfrm>
          <a:prstGeom prst="rect">
            <a:avLst/>
          </a:prstGeom>
        </p:spPr>
        <p:txBody>
          <a:bodyPr wrap="square">
            <a:spAutoFit/>
          </a:bodyPr>
          <a:lstStyle/>
          <a:p>
            <a:pPr marL="0" marR="0" lvl="0" indent="0" algn="ctr" defTabSz="685800" eaLnBrk="1" fontAlgn="auto" latinLnBrk="0" hangingPunct="1">
              <a:lnSpc>
                <a:spcPct val="90000"/>
              </a:lnSpc>
              <a:spcBef>
                <a:spcPts val="75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endParaRPr>
          </a:p>
          <a:p>
            <a:pPr algn="ctr">
              <a:tabLst>
                <a:tab pos="685800" algn="l"/>
              </a:tabLst>
            </a:pPr>
            <a:r>
              <a:rPr lang="ro-RO" sz="4200" b="1" dirty="0">
                <a:latin typeface="Times New Roman" pitchFamily="18" charset="0"/>
                <a:cs typeface="Times New Roman" pitchFamily="18" charset="0"/>
              </a:rPr>
              <a:t>Particularitățile </a:t>
            </a:r>
          </a:p>
          <a:p>
            <a:pPr algn="ctr">
              <a:tabLst>
                <a:tab pos="685800" algn="l"/>
              </a:tabLst>
            </a:pPr>
            <a:r>
              <a:rPr lang="ro-RO" sz="4200" b="1" dirty="0">
                <a:latin typeface="Times New Roman" pitchFamily="18" charset="0"/>
                <a:cs typeface="Times New Roman" pitchFamily="18" charset="0"/>
              </a:rPr>
              <a:t>calculării și achitării </a:t>
            </a:r>
          </a:p>
          <a:p>
            <a:pPr algn="ctr">
              <a:tabLst>
                <a:tab pos="685800" algn="l"/>
              </a:tabLst>
            </a:pPr>
            <a:r>
              <a:rPr lang="ro-RO" sz="4200" b="1" dirty="0">
                <a:latin typeface="Times New Roman" pitchFamily="18" charset="0"/>
                <a:cs typeface="Times New Roman" pitchFamily="18" charset="0"/>
              </a:rPr>
              <a:t>obligațiilor fiscale aferente impozitului pe bunurile imobiliare și impozitului funciar</a:t>
            </a:r>
          </a:p>
        </p:txBody>
      </p:sp>
      <p:sp>
        <p:nvSpPr>
          <p:cNvPr id="2" name="Slide Number Placeholder 1"/>
          <p:cNvSpPr>
            <a:spLocks noGrp="1"/>
          </p:cNvSpPr>
          <p:nvPr>
            <p:ph type="sldNum" sz="quarter" idx="12"/>
          </p:nvPr>
        </p:nvSpPr>
        <p:spPr>
          <a:xfrm>
            <a:off x="6457950" y="6597352"/>
            <a:ext cx="2057400" cy="124124"/>
          </a:xfrm>
        </p:spPr>
        <p:txBody>
          <a:bodyPr/>
          <a:lstStyle/>
          <a:p>
            <a:fld id="{725C68B6-61C2-468F-89AB-4B9F7531AA68}" type="slidenum">
              <a:rPr lang="ru-RU" smtClean="0">
                <a:solidFill>
                  <a:prstClr val="black">
                    <a:tint val="75000"/>
                  </a:prstClr>
                </a:solidFill>
              </a:rPr>
              <a:pPr/>
              <a:t>1</a:t>
            </a:fld>
            <a:endParaRPr lang="ru-RU" dirty="0">
              <a:solidFill>
                <a:prstClr val="black">
                  <a:tint val="75000"/>
                </a:prstClr>
              </a:solidFill>
            </a:endParaRPr>
          </a:p>
        </p:txBody>
      </p:sp>
    </p:spTree>
    <p:extLst>
      <p:ext uri="{BB962C8B-B14F-4D97-AF65-F5344CB8AC3E}">
        <p14:creationId xmlns:p14="http://schemas.microsoft.com/office/powerpoint/2010/main" val="1511938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26" y="1105543"/>
            <a:ext cx="7886700" cy="504057"/>
          </a:xfrm>
        </p:spPr>
        <p:txBody>
          <a:bodyPr>
            <a:noAutofit/>
          </a:bodyPr>
          <a:lstStyle/>
          <a:p>
            <a:r>
              <a:rPr lang="ro-RO" sz="2000" b="1" i="1" dirty="0">
                <a:solidFill>
                  <a:prstClr val="black"/>
                </a:solidFill>
                <a:latin typeface="Times New Roman" panose="02020603050405020304" pitchFamily="18" charset="0"/>
                <a:cs typeface="Times New Roman" panose="02020603050405020304" pitchFamily="18" charset="0"/>
              </a:rPr>
              <a:t>Deciziile privind cotele impozitelor locale </a:t>
            </a:r>
            <a:r>
              <a:rPr lang="ro-RO" sz="2000" b="1" i="1" dirty="0">
                <a:solidFill>
                  <a:srgbClr val="5B9BD5">
                    <a:lumMod val="75000"/>
                  </a:srgbClr>
                </a:solidFill>
                <a:latin typeface="Times New Roman" panose="02020603050405020304" pitchFamily="18" charset="0"/>
                <a:cs typeface="Times New Roman" panose="02020603050405020304" pitchFamily="18" charset="0"/>
              </a:rPr>
              <a:t>(</a:t>
            </a:r>
            <a:r>
              <a:rPr lang="x-none" sz="2000" b="1" i="1" dirty="0">
                <a:solidFill>
                  <a:srgbClr val="5B9BD5">
                    <a:lumMod val="75000"/>
                  </a:srgbClr>
                </a:solidFill>
                <a:latin typeface="Times New Roman" panose="02020603050405020304" pitchFamily="18" charset="0"/>
                <a:cs typeface="Times New Roman" panose="02020603050405020304" pitchFamily="18" charset="0"/>
                <a:hlinkClick r:id="rId3"/>
              </a:rPr>
              <a:t>www.actelocale.gov.md</a:t>
            </a:r>
            <a:r>
              <a:rPr lang="x-none" sz="1400" b="1" i="1" dirty="0">
                <a:solidFill>
                  <a:srgbClr val="5B9BD5">
                    <a:lumMod val="75000"/>
                  </a:srgbClr>
                </a:solidFill>
                <a:latin typeface="Times New Roman" panose="02020603050405020304" pitchFamily="18" charset="0"/>
                <a:cs typeface="Times New Roman" panose="02020603050405020304" pitchFamily="18" charset="0"/>
              </a:rPr>
              <a:t>)</a:t>
            </a:r>
            <a:endParaRPr lang="ro-RO" sz="2800" dirty="0"/>
          </a:p>
        </p:txBody>
      </p:sp>
      <p:sp>
        <p:nvSpPr>
          <p:cNvPr id="4" name="Slide Number Placeholder 3"/>
          <p:cNvSpPr>
            <a:spLocks noGrp="1"/>
          </p:cNvSpPr>
          <p:nvPr>
            <p:ph type="sldNum" sz="quarter" idx="12"/>
          </p:nvPr>
        </p:nvSpPr>
        <p:spPr>
          <a:xfrm>
            <a:off x="6457950" y="6525343"/>
            <a:ext cx="2057400" cy="19613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90872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Объект 7"/>
          <p:cNvPicPr>
            <a:picLocks noGrp="1" noChangeAspect="1"/>
          </p:cNvPicPr>
          <p:nvPr>
            <p:ph idx="1"/>
          </p:nvPr>
        </p:nvPicPr>
        <p:blipFill>
          <a:blip r:embed="rId4"/>
          <a:stretch>
            <a:fillRect/>
          </a:stretch>
        </p:blipFill>
        <p:spPr>
          <a:xfrm>
            <a:off x="718132" y="1916832"/>
            <a:ext cx="7526276" cy="4104456"/>
          </a:xfrm>
          <a:prstGeom prst="rect">
            <a:avLst/>
          </a:prstGeom>
        </p:spPr>
      </p:pic>
    </p:spTree>
    <p:extLst>
      <p:ext uri="{BB962C8B-B14F-4D97-AF65-F5344CB8AC3E}">
        <p14:creationId xmlns:p14="http://schemas.microsoft.com/office/powerpoint/2010/main" val="2166256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56792"/>
            <a:ext cx="7988037" cy="4968551"/>
          </a:xfrm>
        </p:spPr>
        <p:txBody>
          <a:bodyPr>
            <a:noAutofit/>
          </a:bodyPr>
          <a:lstStyle/>
          <a:p>
            <a:pPr marL="0" indent="360000" algn="just">
              <a:lnSpc>
                <a:spcPct val="100000"/>
              </a:lnSpc>
              <a:spcBef>
                <a:spcPts val="600"/>
              </a:spcBef>
              <a:buNone/>
              <a:tabLst>
                <a:tab pos="685800" algn="l"/>
              </a:tabLst>
            </a:pPr>
            <a:r>
              <a:rPr lang="ro-RO" sz="2400" b="1" i="1" dirty="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Perioada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fiscală</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şi</a:t>
            </a:r>
            <a:r>
              <a:rPr lang="en-US" sz="2400" b="1" i="1" dirty="0" smtClean="0">
                <a:latin typeface="Times New Roman" panose="02020603050405020304" pitchFamily="18" charset="0"/>
                <a:cs typeface="Times New Roman" panose="02020603050405020304" pitchFamily="18" charset="0"/>
              </a:rPr>
              <a:t> r</a:t>
            </a:r>
            <a:r>
              <a:rPr lang="ro-RO" sz="2400" b="1" i="1" dirty="0" err="1" smtClean="0">
                <a:latin typeface="Times New Roman" panose="02020603050405020304" pitchFamily="18" charset="0"/>
                <a:cs typeface="Times New Roman" panose="02020603050405020304" pitchFamily="18" charset="0"/>
              </a:rPr>
              <a:t>esponsabili</a:t>
            </a:r>
            <a:r>
              <a:rPr lang="en-US" sz="2400" b="1" i="1" dirty="0" err="1" smtClean="0">
                <a:latin typeface="Times New Roman" panose="02020603050405020304" pitchFamily="18" charset="0"/>
                <a:cs typeface="Times New Roman" panose="02020603050405020304" pitchFamily="18" charset="0"/>
              </a:rPr>
              <a:t>i</a:t>
            </a:r>
            <a:r>
              <a:rPr lang="ro-RO" sz="2400" b="1" i="1" dirty="0" smtClean="0">
                <a:latin typeface="Times New Roman" panose="02020603050405020304" pitchFamily="18" charset="0"/>
                <a:cs typeface="Times New Roman" panose="02020603050405020304" pitchFamily="18" charset="0"/>
              </a:rPr>
              <a:t> </a:t>
            </a:r>
            <a:r>
              <a:rPr lang="ro-RO" sz="2400" b="1" i="1" dirty="0">
                <a:latin typeface="Times New Roman" panose="02020603050405020304" pitchFamily="18" charset="0"/>
                <a:cs typeface="Times New Roman" panose="02020603050405020304" pitchFamily="18" charset="0"/>
              </a:rPr>
              <a:t>de calcularea impozitului pe bunurile imobiliare și impozitului funciar:</a:t>
            </a:r>
          </a:p>
          <a:p>
            <a:pPr marL="0" indent="360000" algn="just">
              <a:lnSpc>
                <a:spcPct val="100000"/>
              </a:lnSpc>
              <a:spcBef>
                <a:spcPts val="600"/>
              </a:spcBef>
              <a:buNone/>
              <a:tabLst>
                <a:tab pos="685800" algn="l"/>
              </a:tabLst>
            </a:pPr>
            <a:r>
              <a:rPr lang="ro-RO" sz="2400" dirty="0">
                <a:latin typeface="Times New Roman" panose="02020603050405020304" pitchFamily="18" charset="0"/>
                <a:cs typeface="Times New Roman" panose="02020603050405020304" pitchFamily="18" charset="0"/>
              </a:rPr>
              <a:t>Perioada fiscală este anul calendaristic</a:t>
            </a:r>
            <a:r>
              <a:rPr lang="ro-RO" sz="3600" dirty="0">
                <a:latin typeface="Times New Roman" panose="02020603050405020304" pitchFamily="18" charset="0"/>
                <a:cs typeface="Times New Roman" panose="02020603050405020304" pitchFamily="18" charset="0"/>
              </a:rPr>
              <a:t>.</a:t>
            </a:r>
          </a:p>
          <a:p>
            <a:pPr marL="0" indent="360000" algn="just">
              <a:lnSpc>
                <a:spcPct val="100000"/>
              </a:lnSpc>
              <a:spcBef>
                <a:spcPts val="600"/>
              </a:spcBef>
              <a:buNone/>
              <a:tabLst>
                <a:tab pos="685800" algn="l"/>
              </a:tabLst>
            </a:pPr>
            <a:r>
              <a:rPr lang="en-US" sz="2400" b="1" dirty="0" err="1" smtClean="0">
                <a:latin typeface="Times New Roman" panose="02020603050405020304" pitchFamily="18" charset="0"/>
                <a:cs typeface="Times New Roman" panose="02020603050405020304" pitchFamily="18" charset="0"/>
              </a:rPr>
              <a:t>Responsabili</a:t>
            </a:r>
            <a:r>
              <a:rPr lang="en-US" sz="2400" b="1" dirty="0" smtClean="0">
                <a:latin typeface="Times New Roman" panose="02020603050405020304" pitchFamily="18" charset="0"/>
                <a:cs typeface="Times New Roman" panose="02020603050405020304" pitchFamily="18" charset="0"/>
              </a:rPr>
              <a:t> de </a:t>
            </a:r>
            <a:r>
              <a:rPr lang="en-US" sz="2400" b="1" dirty="0" err="1" smtClean="0">
                <a:latin typeface="Times New Roman" panose="02020603050405020304" pitchFamily="18" charset="0"/>
                <a:cs typeface="Times New Roman" panose="02020603050405020304" pitchFamily="18" charset="0"/>
              </a:rPr>
              <a:t>calcularea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impozitului</a:t>
            </a:r>
            <a:r>
              <a:rPr lang="en-US" sz="2400" b="1" dirty="0" smtClean="0">
                <a:latin typeface="Times New Roman" panose="02020603050405020304" pitchFamily="18" charset="0"/>
                <a:cs typeface="Times New Roman" panose="02020603050405020304" pitchFamily="18" charset="0"/>
              </a:rPr>
              <a:t> pe </a:t>
            </a:r>
            <a:r>
              <a:rPr lang="en-US" sz="2400" b="1" dirty="0" err="1" smtClean="0">
                <a:latin typeface="Times New Roman" panose="02020603050405020304" pitchFamily="18" charset="0"/>
                <a:cs typeface="Times New Roman" panose="02020603050405020304" pitchFamily="18" charset="0"/>
              </a:rPr>
              <a:t>bunurile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imobiliare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şi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impozitului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funciar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sunt</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360000" algn="just">
              <a:lnSpc>
                <a:spcPct val="100000"/>
              </a:lnSpc>
              <a:spcBef>
                <a:spcPts val="600"/>
              </a:spcBef>
              <a:buNone/>
              <a:tabLst>
                <a:tab pos="685800" algn="l"/>
              </a:tabLst>
            </a:pPr>
            <a:r>
              <a:rPr lang="ro-RO" sz="2200" dirty="0" smtClean="0">
                <a:latin typeface="Times New Roman" panose="02020603050405020304" pitchFamily="18" charset="0"/>
                <a:cs typeface="Times New Roman" panose="02020603050405020304" pitchFamily="18" charset="0"/>
              </a:rPr>
              <a:t>1. Serviciile de colectare a impozitelor şi taxelor locale din cadrul primăriilor</a:t>
            </a:r>
            <a:endParaRPr lang="ro-RO" sz="2200" dirty="0">
              <a:latin typeface="Times New Roman" panose="02020603050405020304" pitchFamily="18" charset="0"/>
              <a:cs typeface="Times New Roman" panose="02020603050405020304" pitchFamily="18" charset="0"/>
            </a:endParaRPr>
          </a:p>
          <a:p>
            <a:pPr marL="0" indent="360000" algn="just">
              <a:lnSpc>
                <a:spcPct val="100000"/>
              </a:lnSpc>
              <a:spcBef>
                <a:spcPts val="600"/>
              </a:spcBef>
              <a:buNone/>
              <a:tabLst>
                <a:tab pos="685800" algn="l"/>
              </a:tabLst>
            </a:pPr>
            <a:r>
              <a:rPr lang="ro-RO" sz="2200" dirty="0">
                <a:latin typeface="Times New Roman" panose="02020603050405020304" pitchFamily="18" charset="0"/>
                <a:cs typeface="Times New Roman" panose="02020603050405020304" pitchFamily="18" charset="0"/>
              </a:rPr>
              <a:t>2. Persoanele juridice şi persoanele fizice înregistrate în calitate de întreprinzător</a:t>
            </a:r>
          </a:p>
          <a:p>
            <a:pPr marL="0" indent="360000" algn="just">
              <a:lnSpc>
                <a:spcPct val="100000"/>
              </a:lnSpc>
              <a:spcBef>
                <a:spcPts val="600"/>
              </a:spcBef>
              <a:buNone/>
              <a:tabLst>
                <a:tab pos="685800" algn="l"/>
              </a:tabLst>
            </a:pPr>
            <a:endParaRPr lang="ro-RO" sz="2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457950" y="6525343"/>
            <a:ext cx="2057400" cy="196133"/>
          </a:xfrm>
        </p:spPr>
        <p:txBody>
          <a:bodyPr/>
          <a:lstStyle/>
          <a:p>
            <a:fld id="{725C68B6-61C2-468F-89AB-4B9F7531AA68}" type="slidenum">
              <a:rPr lang="ru-RU" smtClean="0">
                <a:solidFill>
                  <a:prstClr val="black">
                    <a:tint val="75000"/>
                  </a:prstClr>
                </a:solidFill>
              </a:rPr>
              <a:pPr/>
              <a:t>11</a:t>
            </a:fld>
            <a:endParaRPr lang="ru-RU" dirty="0">
              <a:solidFill>
                <a:prstClr val="black">
                  <a:tint val="75000"/>
                </a:prstClr>
              </a:solidFill>
            </a:endParaRPr>
          </a:p>
        </p:txBody>
      </p:sp>
      <p:cxnSp>
        <p:nvCxnSpPr>
          <p:cNvPr id="5" name="Straight Connector 4"/>
          <p:cNvCxnSpPr/>
          <p:nvPr/>
        </p:nvCxnSpPr>
        <p:spPr>
          <a:xfrm>
            <a:off x="-5720" y="90872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Content Placeholder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948" y="4877539"/>
            <a:ext cx="4014132" cy="1728192"/>
          </a:xfrm>
          <a:prstGeom prst="rect">
            <a:avLst/>
          </a:prstGeom>
          <a:ln>
            <a:noFill/>
          </a:ln>
          <a:effectLst>
            <a:softEdge rad="112500"/>
          </a:effectLst>
        </p:spPr>
      </p:pic>
    </p:spTree>
    <p:extLst>
      <p:ext uri="{BB962C8B-B14F-4D97-AF65-F5344CB8AC3E}">
        <p14:creationId xmlns:p14="http://schemas.microsoft.com/office/powerpoint/2010/main" val="2945141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56792"/>
            <a:ext cx="7988037" cy="4968551"/>
          </a:xfrm>
        </p:spPr>
        <p:txBody>
          <a:bodyPr>
            <a:noAutofit/>
          </a:bodyPr>
          <a:lstStyle/>
          <a:p>
            <a:pPr marL="0" indent="360000" algn="just">
              <a:lnSpc>
                <a:spcPct val="100000"/>
              </a:lnSpc>
              <a:spcBef>
                <a:spcPts val="600"/>
              </a:spcBef>
              <a:buNone/>
              <a:tabLst>
                <a:tab pos="685800" algn="l"/>
              </a:tabLst>
            </a:pPr>
            <a:r>
              <a:rPr lang="en-US" sz="2400" b="1" i="1" dirty="0" err="1">
                <a:latin typeface="Times New Roman" panose="02020603050405020304" pitchFamily="18" charset="0"/>
                <a:cs typeface="Times New Roman" panose="02020603050405020304" pitchFamily="18" charset="0"/>
              </a:rPr>
              <a:t>Calcularea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impozitului</a:t>
            </a:r>
            <a:r>
              <a:rPr lang="en-US" sz="2400" b="1" i="1" dirty="0">
                <a:latin typeface="Times New Roman" panose="02020603050405020304" pitchFamily="18" charset="0"/>
                <a:cs typeface="Times New Roman" panose="02020603050405020304" pitchFamily="18" charset="0"/>
              </a:rPr>
              <a:t> pe </a:t>
            </a:r>
            <a:r>
              <a:rPr lang="en-US" sz="2400" b="1" i="1" dirty="0" err="1">
                <a:latin typeface="Times New Roman" panose="02020603050405020304" pitchFamily="18" charset="0"/>
                <a:cs typeface="Times New Roman" panose="02020603050405020304" pitchFamily="18" charset="0"/>
              </a:rPr>
              <a:t>bunurile</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imobiliare</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şi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impozitului</a:t>
            </a:r>
            <a:r>
              <a:rPr lang="en-US" sz="2400" b="1" i="1" dirty="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funciar</a:t>
            </a:r>
            <a:endParaRPr lang="en-US" sz="2400" b="1" i="1"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Persoanele juridice, persoanele fizice înregistrate în calitate de întreprinzător calculează de sine </a:t>
            </a:r>
            <a:r>
              <a:rPr lang="ro-RO" sz="2400" dirty="0" smtClean="0">
                <a:latin typeface="Times New Roman" panose="02020603050405020304" pitchFamily="18" charset="0"/>
                <a:cs typeface="Times New Roman" panose="02020603050405020304" pitchFamily="18" charset="0"/>
              </a:rPr>
              <a:t>stătător* </a:t>
            </a:r>
            <a:r>
              <a:rPr lang="ro-RO" sz="2400" dirty="0">
                <a:latin typeface="Times New Roman" panose="02020603050405020304" pitchFamily="18" charset="0"/>
                <a:cs typeface="Times New Roman" panose="02020603050405020304" pitchFamily="18" charset="0"/>
              </a:rPr>
              <a:t>suma anuală a impozitului pe bunurile imobiliare/ impozitului funciar, pornind de la </a:t>
            </a:r>
            <a:r>
              <a:rPr lang="ro-RO" sz="2400" i="1" dirty="0">
                <a:latin typeface="Times New Roman" panose="02020603050405020304" pitchFamily="18" charset="0"/>
                <a:cs typeface="Times New Roman" panose="02020603050405020304" pitchFamily="18" charset="0"/>
              </a:rPr>
              <a:t>baza impozabilă </a:t>
            </a:r>
            <a:r>
              <a:rPr lang="ro-RO" sz="2400" dirty="0">
                <a:latin typeface="Times New Roman" panose="02020603050405020304" pitchFamily="18" charset="0"/>
                <a:cs typeface="Times New Roman" panose="02020603050405020304" pitchFamily="18" charset="0"/>
              </a:rPr>
              <a:t>a acestora</a:t>
            </a:r>
            <a:r>
              <a:rPr lang="x-none" sz="2400" dirty="0">
                <a:latin typeface="Times New Roman" panose="02020603050405020304" pitchFamily="18" charset="0"/>
                <a:cs typeface="Times New Roman" panose="02020603050405020304" pitchFamily="18" charset="0"/>
              </a:rPr>
              <a:t> </a:t>
            </a:r>
            <a:r>
              <a:rPr lang="x-none" sz="2400" i="1" dirty="0">
                <a:latin typeface="Times New Roman" panose="02020603050405020304" pitchFamily="18" charset="0"/>
                <a:cs typeface="Times New Roman" panose="02020603050405020304" pitchFamily="18" charset="0"/>
              </a:rPr>
              <a:t>şi cota concretă </a:t>
            </a:r>
            <a:r>
              <a:rPr lang="x-none" sz="2400" dirty="0">
                <a:latin typeface="Times New Roman" panose="02020603050405020304" pitchFamily="18" charset="0"/>
                <a:cs typeface="Times New Roman" panose="02020603050405020304" pitchFamily="18" charset="0"/>
              </a:rPr>
              <a:t>a impozitulu</a:t>
            </a:r>
            <a:r>
              <a:rPr lang="en-US" sz="2400" dirty="0" err="1">
                <a:latin typeface="Times New Roman" panose="02020603050405020304" pitchFamily="18" charset="0"/>
                <a:cs typeface="Times New Roman" panose="02020603050405020304" pitchFamily="18" charset="0"/>
              </a:rPr>
              <a:t>i</a:t>
            </a:r>
            <a:r>
              <a:rPr lang="x-none" sz="2400" dirty="0">
                <a:latin typeface="Times New Roman" panose="02020603050405020304" pitchFamily="18" charset="0"/>
                <a:cs typeface="Times New Roman" panose="02020603050405020304" pitchFamily="18" charset="0"/>
              </a:rPr>
              <a:t>, stabilită de către autorit</a:t>
            </a:r>
            <a:r>
              <a:rPr lang="x-none" sz="2400" dirty="0" err="1">
                <a:latin typeface="Times New Roman" panose="02020603050405020304" pitchFamily="18" charset="0"/>
                <a:cs typeface="Times New Roman" panose="02020603050405020304" pitchFamily="18" charset="0"/>
              </a:rPr>
              <a:t>ățile</a:t>
            </a:r>
            <a:r>
              <a:rPr lang="x-none" sz="2400" dirty="0">
                <a:latin typeface="Times New Roman" panose="02020603050405020304" pitchFamily="18" charset="0"/>
                <a:cs typeface="Times New Roman" panose="02020603050405020304" pitchFamily="18" charset="0"/>
              </a:rPr>
              <a:t> administrației publice locale (AAPL), în raza căruia este amplasat bunul imobiliar</a:t>
            </a:r>
            <a:r>
              <a:rPr lang="x-none"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360000" algn="just">
              <a:lnSpc>
                <a:spcPct val="100000"/>
              </a:lnSpc>
              <a:spcBef>
                <a:spcPts val="600"/>
              </a:spcBef>
              <a:buNone/>
              <a:tabLst>
                <a:tab pos="685800" algn="l"/>
              </a:tabLst>
            </a:pPr>
            <a:endParaRPr lang="en-US" sz="2400" b="1" i="1" dirty="0" smtClean="0">
              <a:latin typeface="Times New Roman" panose="02020603050405020304" pitchFamily="18" charset="0"/>
              <a:cs typeface="Times New Roman" panose="02020603050405020304" pitchFamily="18" charset="0"/>
            </a:endParaRPr>
          </a:p>
          <a:p>
            <a:pPr marL="0" indent="360000" algn="just">
              <a:lnSpc>
                <a:spcPct val="100000"/>
              </a:lnSpc>
              <a:spcBef>
                <a:spcPts val="600"/>
              </a:spcBef>
              <a:buNone/>
              <a:tabLst>
                <a:tab pos="685800" algn="l"/>
              </a:tabLst>
            </a:pPr>
            <a:endParaRPr lang="ro-RO" sz="2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457950" y="6525343"/>
            <a:ext cx="2057400" cy="196133"/>
          </a:xfrm>
        </p:spPr>
        <p:txBody>
          <a:bodyPr/>
          <a:lstStyle/>
          <a:p>
            <a:fld id="{725C68B6-61C2-468F-89AB-4B9F7531AA68}" type="slidenum">
              <a:rPr lang="ru-RU" smtClean="0">
                <a:solidFill>
                  <a:prstClr val="black">
                    <a:tint val="75000"/>
                  </a:prstClr>
                </a:solidFill>
              </a:rPr>
              <a:pPr/>
              <a:t>12</a:t>
            </a:fld>
            <a:endParaRPr lang="ru-RU" dirty="0">
              <a:solidFill>
                <a:prstClr val="black">
                  <a:tint val="75000"/>
                </a:prstClr>
              </a:solidFill>
            </a:endParaRPr>
          </a:p>
        </p:txBody>
      </p:sp>
      <p:cxnSp>
        <p:nvCxnSpPr>
          <p:cNvPr id="5" name="Straight Connector 4"/>
          <p:cNvCxnSpPr/>
          <p:nvPr/>
        </p:nvCxnSpPr>
        <p:spPr>
          <a:xfrm>
            <a:off x="-5720" y="90872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988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76144"/>
            <a:ext cx="8352928" cy="5411742"/>
          </a:xfrm>
        </p:spPr>
        <p:txBody>
          <a:bodyPr>
            <a:noAutofit/>
          </a:bodyPr>
          <a:lstStyle/>
          <a:p>
            <a:pPr marL="0" indent="360000">
              <a:lnSpc>
                <a:spcPct val="100000"/>
              </a:lnSpc>
              <a:spcBef>
                <a:spcPts val="600"/>
              </a:spcBef>
              <a:buNone/>
              <a:tabLst>
                <a:tab pos="685800" algn="l"/>
              </a:tabLst>
            </a:pPr>
            <a:r>
              <a:rPr lang="ro-RO" sz="2000" b="1" dirty="0">
                <a:latin typeface="Times New Roman" panose="02020603050405020304" pitchFamily="18" charset="0"/>
                <a:cs typeface="Times New Roman" panose="02020603050405020304" pitchFamily="18" charset="0"/>
              </a:rPr>
              <a:t> </a:t>
            </a:r>
            <a:r>
              <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Termenul de prezentare a dării de seamă</a:t>
            </a:r>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360000">
              <a:lnSpc>
                <a:spcPct val="100000"/>
              </a:lnSpc>
              <a:spcBef>
                <a:spcPts val="600"/>
              </a:spcBef>
              <a:buNone/>
              <a:tabLst>
                <a:tab pos="685800" algn="l"/>
              </a:tabLst>
            </a:pPr>
            <a:r>
              <a:rPr lang="ro-R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Calculul impozitului pe bunurile imobiliare (Forma BIJ 17</a:t>
            </a:r>
            <a:r>
              <a:rPr lang="ro-RO" sz="1600" b="1" i="1" dirty="0" smtClean="0">
                <a:latin typeface="Times New Roman" panose="02020603050405020304" pitchFamily="18" charset="0"/>
                <a:cs typeface="Times New Roman" panose="02020603050405020304" pitchFamily="18" charset="0"/>
              </a:rPr>
              <a:t>) </a:t>
            </a:r>
            <a:r>
              <a:rPr lang="ro-RO" sz="1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 versiune nouă)</a:t>
            </a:r>
            <a:r>
              <a:rPr lang="ro-RO" sz="1600" dirty="0" smtClean="0">
                <a:latin typeface="Times New Roman" panose="02020603050405020304" pitchFamily="18" charset="0"/>
                <a:cs typeface="Times New Roman" panose="02020603050405020304" pitchFamily="18" charset="0"/>
              </a:rPr>
              <a:t>,</a:t>
            </a:r>
            <a:r>
              <a:rPr lang="ro-RO" sz="1600" b="1" dirty="0" smtClean="0">
                <a:latin typeface="Times New Roman" panose="02020603050405020304" pitchFamily="18" charset="0"/>
                <a:cs typeface="Times New Roman" panose="02020603050405020304" pitchFamily="18" charset="0"/>
              </a:rPr>
              <a:t> </a:t>
            </a:r>
            <a:r>
              <a:rPr lang="ro-RO" sz="1600" i="1" dirty="0" smtClean="0">
                <a:latin typeface="Times New Roman" panose="02020603050405020304" pitchFamily="18" charset="0"/>
                <a:cs typeface="Times New Roman" panose="02020603050405020304" pitchFamily="18" charset="0"/>
              </a:rPr>
              <a:t>aprobat prin </a:t>
            </a:r>
            <a:r>
              <a:rPr lang="ro-R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Ordinul SFS nr. </a:t>
            </a:r>
            <a:r>
              <a:rPr lang="en-US"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73</a:t>
            </a:r>
            <a:r>
              <a:rPr lang="ro-R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din </a:t>
            </a:r>
            <a:r>
              <a:rPr lang="en-US"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15.02.2021</a:t>
            </a:r>
            <a:endParaRPr lang="ro-RO" sz="1600" i="1" dirty="0" smtClean="0">
              <a:latin typeface="Times New Roman" panose="02020603050405020304" pitchFamily="18" charset="0"/>
              <a:cs typeface="Times New Roman" panose="02020603050405020304" pitchFamily="18" charset="0"/>
            </a:endParaRPr>
          </a:p>
          <a:p>
            <a:pPr marL="0" indent="360000" algn="just">
              <a:lnSpc>
                <a:spcPct val="100000"/>
              </a:lnSpc>
              <a:spcBef>
                <a:spcPts val="0"/>
              </a:spcBef>
              <a:spcAft>
                <a:spcPts val="600"/>
              </a:spcAft>
              <a:buNone/>
              <a:tabLst>
                <a:tab pos="685800" algn="l"/>
              </a:tabLst>
            </a:pPr>
            <a:endParaRPr lang="ro-RO" sz="1000" i="1" dirty="0">
              <a:latin typeface="Times New Roman" panose="02020603050405020304" pitchFamily="18" charset="0"/>
              <a:cs typeface="Times New Roman" panose="02020603050405020304" pitchFamily="18" charset="0"/>
            </a:endParaRPr>
          </a:p>
          <a:p>
            <a:pPr algn="just">
              <a:lnSpc>
                <a:spcPct val="100000"/>
              </a:lnSpc>
              <a:spcBef>
                <a:spcPts val="0"/>
              </a:spcBef>
              <a:tabLst>
                <a:tab pos="685800" algn="l"/>
              </a:tabLst>
            </a:pPr>
            <a:r>
              <a:rPr lang="ro-RO" sz="1400" b="1" i="1" dirty="0">
                <a:latin typeface="Times New Roman" panose="02020603050405020304" pitchFamily="18" charset="0"/>
                <a:cs typeface="Times New Roman" panose="02020603050405020304" pitchFamily="18" charset="0"/>
              </a:rPr>
              <a:t>pînă la 25 </a:t>
            </a:r>
            <a:r>
              <a:rPr lang="en-US" sz="1400" b="1" i="1" dirty="0" err="1">
                <a:latin typeface="Times New Roman" panose="02020603050405020304" pitchFamily="18" charset="0"/>
                <a:cs typeface="Times New Roman" panose="02020603050405020304" pitchFamily="18" charset="0"/>
              </a:rPr>
              <a:t>septembrie</a:t>
            </a:r>
            <a:r>
              <a:rPr lang="en-US" sz="1400" b="1" i="1" dirty="0">
                <a:latin typeface="Times New Roman" panose="02020603050405020304" pitchFamily="18" charset="0"/>
                <a:cs typeface="Times New Roman" panose="02020603050405020304" pitchFamily="18" charset="0"/>
              </a:rPr>
              <a:t> </a:t>
            </a:r>
            <a:r>
              <a:rPr lang="ro-RO" sz="1400" b="1" i="1" dirty="0">
                <a:latin typeface="Times New Roman" panose="02020603050405020304" pitchFamily="18" charset="0"/>
                <a:cs typeface="Times New Roman" panose="02020603050405020304" pitchFamily="18" charset="0"/>
              </a:rPr>
              <a:t>inclusiv a </a:t>
            </a:r>
            <a:r>
              <a:rPr lang="en-US" sz="1400" b="1" i="1" dirty="0" err="1">
                <a:latin typeface="Times New Roman" panose="02020603050405020304" pitchFamily="18" charset="0"/>
                <a:cs typeface="Times New Roman" panose="02020603050405020304" pitchFamily="18" charset="0"/>
              </a:rPr>
              <a:t>perioadei</a:t>
            </a:r>
            <a:r>
              <a:rPr lang="en-US" sz="1400" b="1" i="1" dirty="0">
                <a:latin typeface="Times New Roman" panose="02020603050405020304" pitchFamily="18" charset="0"/>
                <a:cs typeface="Times New Roman" panose="02020603050405020304" pitchFamily="18" charset="0"/>
              </a:rPr>
              <a:t> fiscal</a:t>
            </a:r>
            <a:r>
              <a:rPr lang="ro-RO" sz="1400" b="1" i="1" dirty="0">
                <a:latin typeface="Times New Roman" panose="02020603050405020304" pitchFamily="18" charset="0"/>
                <a:cs typeface="Times New Roman" panose="02020603050405020304" pitchFamily="18" charset="0"/>
              </a:rPr>
              <a:t>e</a:t>
            </a:r>
            <a:r>
              <a:rPr lang="en-US" sz="1400" b="1" i="1" dirty="0">
                <a:latin typeface="Times New Roman" panose="02020603050405020304" pitchFamily="18" charset="0"/>
                <a:cs typeface="Times New Roman" panose="02020603050405020304" pitchFamily="18" charset="0"/>
              </a:rPr>
              <a:t> respective</a:t>
            </a:r>
            <a:r>
              <a:rPr lang="ro-RO" sz="1400" b="1" i="1" dirty="0">
                <a:latin typeface="Times New Roman" panose="02020603050405020304" pitchFamily="18" charset="0"/>
                <a:cs typeface="Times New Roman" panose="02020603050405020304" pitchFamily="18" charset="0"/>
              </a:rPr>
              <a:t> – </a:t>
            </a:r>
            <a:r>
              <a:rPr lang="ro-RO" sz="1400" i="1" dirty="0">
                <a:latin typeface="Times New Roman" panose="02020603050405020304" pitchFamily="18" charset="0"/>
                <a:cs typeface="Times New Roman" panose="02020603050405020304" pitchFamily="18" charset="0"/>
              </a:rPr>
              <a:t>pentru:</a:t>
            </a:r>
          </a:p>
          <a:p>
            <a:pPr algn="just">
              <a:lnSpc>
                <a:spcPct val="100000"/>
              </a:lnSpc>
              <a:spcBef>
                <a:spcPts val="0"/>
              </a:spcBef>
              <a:buFontTx/>
              <a:buChar char="-"/>
              <a:tabLst>
                <a:tab pos="685800" algn="l"/>
              </a:tabLst>
            </a:pPr>
            <a:r>
              <a:rPr lang="ro-RO" sz="1400" i="1" dirty="0">
                <a:latin typeface="Times New Roman" panose="02020603050405020304" pitchFamily="18" charset="0"/>
                <a:cs typeface="Times New Roman" panose="02020603050405020304" pitchFamily="18" charset="0"/>
              </a:rPr>
              <a:t>bunurile imobiliare (obiecte ale impunerii cu impozitul pe bunurile imobiliare) existente și/sau dobîndite </a:t>
            </a:r>
            <a:r>
              <a:rPr lang="ro-RO" sz="1400" b="1" i="1" dirty="0">
                <a:latin typeface="Times New Roman" panose="02020603050405020304" pitchFamily="18" charset="0"/>
                <a:cs typeface="Times New Roman" panose="02020603050405020304" pitchFamily="18" charset="0"/>
              </a:rPr>
              <a:t>pînă la 31</a:t>
            </a:r>
            <a:r>
              <a:rPr lang="en-US" sz="1400" b="1" i="1" dirty="0">
                <a:latin typeface="Times New Roman" panose="02020603050405020304" pitchFamily="18" charset="0"/>
                <a:cs typeface="Times New Roman" panose="02020603050405020304" pitchFamily="18" charset="0"/>
              </a:rPr>
              <a:t> </a:t>
            </a:r>
            <a:r>
              <a:rPr lang="ro-RO" sz="1400" b="1" i="1" dirty="0">
                <a:latin typeface="Times New Roman" panose="02020603050405020304" pitchFamily="18" charset="0"/>
                <a:cs typeface="Times New Roman" panose="02020603050405020304" pitchFamily="18" charset="0"/>
              </a:rPr>
              <a:t>august</a:t>
            </a:r>
            <a:r>
              <a:rPr lang="en-US" sz="1400" b="1" i="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a </a:t>
            </a:r>
            <a:r>
              <a:rPr lang="en-US" sz="1400" i="1" dirty="0" err="1">
                <a:latin typeface="Times New Roman" panose="02020603050405020304" pitchFamily="18" charset="0"/>
                <a:cs typeface="Times New Roman" panose="02020603050405020304" pitchFamily="18" charset="0"/>
              </a:rPr>
              <a:t>perioadei</a:t>
            </a:r>
            <a:r>
              <a:rPr lang="en-US" sz="1400" i="1" dirty="0">
                <a:latin typeface="Times New Roman" panose="02020603050405020304" pitchFamily="18" charset="0"/>
                <a:cs typeface="Times New Roman" panose="02020603050405020304" pitchFamily="18" charset="0"/>
              </a:rPr>
              <a:t> </a:t>
            </a:r>
            <a:r>
              <a:rPr lang="ro-RO" sz="1400" i="1" dirty="0">
                <a:latin typeface="Times New Roman" panose="02020603050405020304" pitchFamily="18" charset="0"/>
                <a:cs typeface="Times New Roman" panose="02020603050405020304" pitchFamily="18" charset="0"/>
              </a:rPr>
              <a:t>fiscale</a:t>
            </a:r>
            <a:r>
              <a:rPr lang="en-US" sz="1400" i="1" dirty="0">
                <a:latin typeface="Times New Roman" panose="02020603050405020304" pitchFamily="18" charset="0"/>
                <a:cs typeface="Times New Roman" panose="02020603050405020304" pitchFamily="18" charset="0"/>
              </a:rPr>
              <a:t> respective</a:t>
            </a:r>
            <a:r>
              <a:rPr lang="ro-RO" sz="1400" i="1" dirty="0">
                <a:latin typeface="Times New Roman" panose="02020603050405020304" pitchFamily="18" charset="0"/>
                <a:cs typeface="Times New Roman" panose="02020603050405020304" pitchFamily="18" charset="0"/>
              </a:rPr>
              <a:t> și</a:t>
            </a:r>
          </a:p>
          <a:p>
            <a:pPr algn="just">
              <a:lnSpc>
                <a:spcPct val="100000"/>
              </a:lnSpc>
              <a:spcBef>
                <a:spcPts val="0"/>
              </a:spcBef>
              <a:buFontTx/>
              <a:buChar char="-"/>
              <a:tabLst>
                <a:tab pos="685800" algn="l"/>
              </a:tabLst>
            </a:pPr>
            <a:r>
              <a:rPr lang="ro-RO" sz="1400" i="1" dirty="0">
                <a:latin typeface="Times New Roman" panose="02020603050405020304" pitchFamily="18" charset="0"/>
                <a:cs typeface="Times New Roman" panose="02020603050405020304" pitchFamily="18" charset="0"/>
              </a:rPr>
              <a:t> terenurile neevaluate în scopul impozitării (obiecte ale impunerii cu impozitul funciar), existente și/sau dobîndite </a:t>
            </a:r>
            <a:r>
              <a:rPr lang="ro-RO" sz="1400" b="1" i="1" dirty="0">
                <a:latin typeface="Times New Roman" panose="02020603050405020304" pitchFamily="18" charset="0"/>
                <a:cs typeface="Times New Roman" panose="02020603050405020304" pitchFamily="18" charset="0"/>
              </a:rPr>
              <a:t>pînă la 25 septembrie</a:t>
            </a:r>
            <a:r>
              <a:rPr lang="ro-RO" sz="1400" i="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a </a:t>
            </a:r>
            <a:r>
              <a:rPr lang="en-US" sz="1400" i="1" dirty="0" err="1">
                <a:latin typeface="Times New Roman" panose="02020603050405020304" pitchFamily="18" charset="0"/>
                <a:cs typeface="Times New Roman" panose="02020603050405020304" pitchFamily="18" charset="0"/>
              </a:rPr>
              <a:t>perioadei</a:t>
            </a:r>
            <a:r>
              <a:rPr lang="en-US" sz="1400" i="1" dirty="0">
                <a:latin typeface="Times New Roman" panose="02020603050405020304" pitchFamily="18" charset="0"/>
                <a:cs typeface="Times New Roman" panose="02020603050405020304" pitchFamily="18" charset="0"/>
              </a:rPr>
              <a:t> </a:t>
            </a:r>
            <a:r>
              <a:rPr lang="ro-RO" sz="1400" i="1" dirty="0">
                <a:latin typeface="Times New Roman" panose="02020603050405020304" pitchFamily="18" charset="0"/>
                <a:cs typeface="Times New Roman" panose="02020603050405020304" pitchFamily="18" charset="0"/>
              </a:rPr>
              <a:t>fiscale</a:t>
            </a:r>
            <a:r>
              <a:rPr lang="en-US" sz="1400" i="1" dirty="0">
                <a:latin typeface="Times New Roman" panose="02020603050405020304" pitchFamily="18" charset="0"/>
                <a:cs typeface="Times New Roman" panose="02020603050405020304" pitchFamily="18" charset="0"/>
              </a:rPr>
              <a:t> respective</a:t>
            </a:r>
            <a:r>
              <a:rPr lang="ro-RO" sz="1400" i="1" dirty="0">
                <a:latin typeface="Times New Roman" panose="02020603050405020304" pitchFamily="18" charset="0"/>
                <a:cs typeface="Times New Roman" panose="02020603050405020304" pitchFamily="18" charset="0"/>
              </a:rPr>
              <a:t>;</a:t>
            </a:r>
          </a:p>
          <a:p>
            <a:pPr marL="0" indent="0" algn="just">
              <a:lnSpc>
                <a:spcPct val="100000"/>
              </a:lnSpc>
              <a:spcBef>
                <a:spcPts val="0"/>
              </a:spcBef>
              <a:buNone/>
              <a:tabLst>
                <a:tab pos="685800" algn="l"/>
              </a:tabLst>
            </a:pPr>
            <a:endParaRPr lang="ro-RO" sz="1400" i="1" dirty="0">
              <a:latin typeface="Times New Roman" panose="02020603050405020304" pitchFamily="18" charset="0"/>
              <a:cs typeface="Times New Roman" panose="02020603050405020304" pitchFamily="18" charset="0"/>
            </a:endParaRPr>
          </a:p>
          <a:p>
            <a:pPr algn="just">
              <a:lnSpc>
                <a:spcPct val="100000"/>
              </a:lnSpc>
              <a:spcBef>
                <a:spcPts val="0"/>
              </a:spcBef>
              <a:tabLst>
                <a:tab pos="685800" algn="l"/>
              </a:tabLst>
            </a:pPr>
            <a:r>
              <a:rPr lang="ro-RO" sz="1400" b="1" i="1" dirty="0">
                <a:latin typeface="Times New Roman" panose="02020603050405020304" pitchFamily="18" charset="0"/>
                <a:cs typeface="Times New Roman" panose="02020603050405020304" pitchFamily="18" charset="0"/>
              </a:rPr>
              <a:t> pînă la 25 martie a perioadei fiscale următoare celei de gestiune – </a:t>
            </a:r>
            <a:r>
              <a:rPr lang="ro-RO" sz="1400" i="1" dirty="0">
                <a:latin typeface="Times New Roman" panose="02020603050405020304" pitchFamily="18" charset="0"/>
                <a:cs typeface="Times New Roman" panose="02020603050405020304" pitchFamily="18" charset="0"/>
              </a:rPr>
              <a:t>pentru:</a:t>
            </a:r>
          </a:p>
          <a:p>
            <a:pPr algn="just">
              <a:lnSpc>
                <a:spcPct val="100000"/>
              </a:lnSpc>
              <a:spcBef>
                <a:spcPts val="0"/>
              </a:spcBef>
              <a:buFontTx/>
              <a:buChar char="-"/>
              <a:tabLst>
                <a:tab pos="685800" algn="l"/>
              </a:tabLst>
            </a:pPr>
            <a:r>
              <a:rPr lang="ro-RO" sz="1400" i="1" dirty="0">
                <a:latin typeface="Times New Roman" panose="02020603050405020304" pitchFamily="18" charset="0"/>
                <a:cs typeface="Times New Roman" panose="02020603050405020304" pitchFamily="18" charset="0"/>
              </a:rPr>
              <a:t>bunurile imobiliare (obiecte ale impunerii cu impozitul pe bunurile imobiliare), </a:t>
            </a:r>
            <a:r>
              <a:rPr lang="ro-RO" sz="1400" b="1" i="1" dirty="0">
                <a:latin typeface="Times New Roman" panose="02020603050405020304" pitchFamily="18" charset="0"/>
                <a:cs typeface="Times New Roman" panose="02020603050405020304" pitchFamily="18" charset="0"/>
              </a:rPr>
              <a:t>dobîndite după 31 august </a:t>
            </a:r>
            <a:r>
              <a:rPr lang="ro-RO" sz="1400" i="1" dirty="0">
                <a:latin typeface="Times New Roman" panose="02020603050405020304" pitchFamily="18" charset="0"/>
                <a:cs typeface="Times New Roman" panose="02020603050405020304" pitchFamily="18" charset="0"/>
              </a:rPr>
              <a:t>a perioadei respective și</a:t>
            </a:r>
          </a:p>
          <a:p>
            <a:pPr algn="just">
              <a:lnSpc>
                <a:spcPct val="100000"/>
              </a:lnSpc>
              <a:spcBef>
                <a:spcPts val="0"/>
              </a:spcBef>
              <a:buFontTx/>
              <a:buChar char="-"/>
              <a:tabLst>
                <a:tab pos="685800" algn="l"/>
              </a:tabLst>
            </a:pPr>
            <a:r>
              <a:rPr lang="ro-RO" sz="1400" i="1" dirty="0">
                <a:latin typeface="Times New Roman" panose="02020603050405020304" pitchFamily="18" charset="0"/>
                <a:cs typeface="Times New Roman" panose="02020603050405020304" pitchFamily="18" charset="0"/>
              </a:rPr>
              <a:t>terenurile neevaluate (obiecte ale impunerii cu impozitul funciar), </a:t>
            </a:r>
            <a:r>
              <a:rPr lang="ro-RO" sz="1400" b="1" i="1" dirty="0">
                <a:latin typeface="Times New Roman" panose="02020603050405020304" pitchFamily="18" charset="0"/>
                <a:cs typeface="Times New Roman" panose="02020603050405020304" pitchFamily="18" charset="0"/>
              </a:rPr>
              <a:t>dobîndite după 25 septembrie</a:t>
            </a:r>
            <a:r>
              <a:rPr lang="ro-RO" sz="1400" b="1" i="1" dirty="0">
                <a:solidFill>
                  <a:srgbClr val="FF0000"/>
                </a:solidFill>
                <a:latin typeface="Times New Roman" panose="02020603050405020304" pitchFamily="18" charset="0"/>
                <a:cs typeface="Times New Roman" panose="02020603050405020304" pitchFamily="18" charset="0"/>
              </a:rPr>
              <a:t> </a:t>
            </a:r>
            <a:r>
              <a:rPr lang="ro-RO" sz="1400" i="1" dirty="0">
                <a:latin typeface="Times New Roman" panose="02020603050405020304" pitchFamily="18" charset="0"/>
                <a:cs typeface="Times New Roman" panose="02020603050405020304" pitchFamily="18" charset="0"/>
              </a:rPr>
              <a:t>a perioadei fiscale respective.</a:t>
            </a:r>
          </a:p>
          <a:p>
            <a:pPr marL="0" indent="360000" algn="just">
              <a:lnSpc>
                <a:spcPct val="100000"/>
              </a:lnSpc>
              <a:spcBef>
                <a:spcPts val="0"/>
              </a:spcBef>
              <a:buNone/>
              <a:tabLst>
                <a:tab pos="685800" algn="l"/>
              </a:tabLst>
            </a:pPr>
            <a:endParaRPr lang="ro-RO" sz="2400" b="1" i="1" dirty="0">
              <a:latin typeface="Times New Roman" panose="02020603050405020304" pitchFamily="18" charset="0"/>
              <a:cs typeface="Times New Roman" panose="02020603050405020304" pitchFamily="18" charset="0"/>
            </a:endParaRPr>
          </a:p>
          <a:p>
            <a:pPr marL="0" indent="360000" algn="just">
              <a:lnSpc>
                <a:spcPct val="100000"/>
              </a:lnSpc>
              <a:spcBef>
                <a:spcPts val="0"/>
              </a:spcBef>
              <a:buNone/>
              <a:tabLst>
                <a:tab pos="685800" algn="l"/>
              </a:tabLst>
            </a:pPr>
            <a:r>
              <a:rPr lang="ro-RO"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Darea de seamă fiscală unificată </a:t>
            </a:r>
          </a:p>
          <a:p>
            <a:pPr marL="0" indent="360000" algn="just">
              <a:lnSpc>
                <a:spcPct val="100000"/>
              </a:lnSpc>
              <a:spcBef>
                <a:spcPts val="0"/>
              </a:spcBef>
              <a:buNone/>
              <a:tabLst>
                <a:tab pos="685800" algn="l"/>
              </a:tabLst>
            </a:pPr>
            <a:r>
              <a:rPr lang="ro-RO"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(Declarația) (Formularul </a:t>
            </a:r>
            <a:r>
              <a:rPr lang="ro-R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UNIF</a:t>
            </a:r>
            <a:r>
              <a:rPr lang="en-US"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a:t>
            </a:r>
            <a:r>
              <a:rPr lang="ro-R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o-RO"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360000" algn="just">
              <a:lnSpc>
                <a:spcPct val="100000"/>
              </a:lnSpc>
              <a:spcBef>
                <a:spcPts val="0"/>
              </a:spcBef>
              <a:buNone/>
              <a:tabLst>
                <a:tab pos="685800" algn="l"/>
              </a:tabLst>
            </a:pPr>
            <a:r>
              <a:rPr lang="ro-RO" sz="1600" i="1" dirty="0">
                <a:latin typeface="Times New Roman" panose="02020603050405020304" pitchFamily="18" charset="0"/>
                <a:cs typeface="Times New Roman" panose="02020603050405020304" pitchFamily="18" charset="0"/>
              </a:rPr>
              <a:t>aprobată prin Ordinul SFS nr. </a:t>
            </a:r>
            <a:r>
              <a:rPr lang="en-US" sz="1600" i="1" dirty="0" smtClean="0">
                <a:latin typeface="Times New Roman" panose="02020603050405020304" pitchFamily="18" charset="0"/>
                <a:cs typeface="Times New Roman" panose="02020603050405020304" pitchFamily="18" charset="0"/>
              </a:rPr>
              <a:t>370</a:t>
            </a:r>
            <a:r>
              <a:rPr lang="ro-RO" sz="1600" i="1" dirty="0" smtClean="0">
                <a:latin typeface="Times New Roman" panose="02020603050405020304" pitchFamily="18" charset="0"/>
                <a:cs typeface="Times New Roman" panose="02020603050405020304" pitchFamily="18" charset="0"/>
              </a:rPr>
              <a:t> </a:t>
            </a:r>
            <a:r>
              <a:rPr lang="ro-RO" sz="1600" i="1" dirty="0">
                <a:latin typeface="Times New Roman" panose="02020603050405020304" pitchFamily="18" charset="0"/>
                <a:cs typeface="Times New Roman" panose="02020603050405020304" pitchFamily="18" charset="0"/>
              </a:rPr>
              <a:t>din </a:t>
            </a:r>
            <a:r>
              <a:rPr lang="en-US" sz="1600" i="1" dirty="0" smtClean="0">
                <a:latin typeface="Times New Roman" panose="02020603050405020304" pitchFamily="18" charset="0"/>
                <a:cs typeface="Times New Roman" panose="02020603050405020304" pitchFamily="18" charset="0"/>
              </a:rPr>
              <a:t>24.07.2020</a:t>
            </a:r>
            <a:r>
              <a:rPr lang="ro-RO" sz="2000" i="1" dirty="0" smtClean="0">
                <a:latin typeface="Times New Roman" panose="02020603050405020304" pitchFamily="18" charset="0"/>
                <a:cs typeface="Times New Roman" panose="02020603050405020304" pitchFamily="18" charset="0"/>
              </a:rPr>
              <a:t> </a:t>
            </a:r>
            <a:r>
              <a:rPr lang="ro-RO" sz="2000" i="1" dirty="0">
                <a:latin typeface="Times New Roman" panose="02020603050405020304" pitchFamily="18" charset="0"/>
                <a:cs typeface="Times New Roman" panose="02020603050405020304" pitchFamily="18" charset="0"/>
              </a:rPr>
              <a:t>– </a:t>
            </a:r>
            <a:r>
              <a:rPr lang="ro-RO" sz="1400" b="1" i="1" dirty="0" err="1">
                <a:latin typeface="Times New Roman" panose="02020603050405020304" pitchFamily="18" charset="0"/>
                <a:cs typeface="Times New Roman" panose="02020603050405020304" pitchFamily="18" charset="0"/>
              </a:rPr>
              <a:t>pînă</a:t>
            </a:r>
            <a:r>
              <a:rPr lang="ro-RO" sz="1400" b="1" i="1" dirty="0">
                <a:latin typeface="Times New Roman" panose="02020603050405020304" pitchFamily="18" charset="0"/>
                <a:cs typeface="Times New Roman" panose="02020603050405020304" pitchFamily="18" charset="0"/>
              </a:rPr>
              <a:t> la 25 martie a perioadei fiscale următoare celei de gestiune</a:t>
            </a:r>
            <a:endParaRPr lang="ro-RO" sz="14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457950" y="6525343"/>
            <a:ext cx="2057400" cy="19613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90872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129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ubstituent conținut 10">
            <a:extLst>
              <a:ext uri="{FF2B5EF4-FFF2-40B4-BE49-F238E27FC236}">
                <a16:creationId xmlns:a16="http://schemas.microsoft.com/office/drawing/2014/main" id="{CECE3184-A8EC-456E-B084-64AEDFB2985E}"/>
              </a:ext>
            </a:extLst>
          </p:cNvPr>
          <p:cNvPicPr>
            <a:picLocks noGrp="1" noChangeAspect="1"/>
          </p:cNvPicPr>
          <p:nvPr>
            <p:ph idx="1"/>
          </p:nvPr>
        </p:nvPicPr>
        <p:blipFill>
          <a:blip r:embed="rId3"/>
          <a:stretch>
            <a:fillRect/>
          </a:stretch>
        </p:blipFill>
        <p:spPr>
          <a:xfrm>
            <a:off x="683568" y="2132856"/>
            <a:ext cx="7981848" cy="3112126"/>
          </a:xfrm>
          <a:prstGeom prst="rect">
            <a:avLst/>
          </a:prstGeom>
        </p:spPr>
      </p:pic>
      <p:cxnSp>
        <p:nvCxnSpPr>
          <p:cNvPr id="9" name="Straight Connector 4"/>
          <p:cNvCxnSpPr/>
          <p:nvPr/>
        </p:nvCxnSpPr>
        <p:spPr>
          <a:xfrm>
            <a:off x="0" y="83790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4A1B1C-DE24-4329-9742-7D4973BCE50E}"/>
              </a:ext>
            </a:extLst>
          </p:cNvPr>
          <p:cNvSpPr/>
          <p:nvPr/>
        </p:nvSpPr>
        <p:spPr>
          <a:xfrm>
            <a:off x="7164288" y="4077072"/>
            <a:ext cx="1008112" cy="576064"/>
          </a:xfrm>
          <a:prstGeom prst="ellipse">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118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4"/>
          <p:cNvCxnSpPr/>
          <p:nvPr/>
        </p:nvCxnSpPr>
        <p:spPr>
          <a:xfrm>
            <a:off x="0" y="83790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19672" y="1084092"/>
            <a:ext cx="6338634" cy="461665"/>
          </a:xfrm>
          <a:prstGeom prst="rect">
            <a:avLst/>
          </a:prstGeom>
          <a:noFill/>
        </p:spPr>
        <p:txBody>
          <a:bodyPr wrap="square" rtlCol="0">
            <a:spAutoFit/>
          </a:bodyPr>
          <a:lstStyle/>
          <a:p>
            <a:pPr algn="ctr">
              <a:spcAft>
                <a:spcPts val="0"/>
              </a:spcAft>
            </a:pPr>
            <a:r>
              <a:rPr lang="x-none" sz="1200" b="1" dirty="0">
                <a:latin typeface="Times New Roman" panose="02020603050405020304" pitchFamily="18" charset="0"/>
                <a:ea typeface="Times New Roman" panose="02020603050405020304" pitchFamily="18" charset="0"/>
              </a:rPr>
              <a:t>CALCULUL IMPOZITULUI PE BUNURILE IMOBILIARE/</a:t>
            </a:r>
            <a:endParaRPr lang="ru-RU" sz="1200" dirty="0">
              <a:latin typeface="Times New Roman" panose="02020603050405020304" pitchFamily="18" charset="0"/>
              <a:ea typeface="Times New Roman" panose="02020603050405020304" pitchFamily="18" charset="0"/>
            </a:endParaRPr>
          </a:p>
          <a:p>
            <a:pPr algn="ctr">
              <a:spcAft>
                <a:spcPts val="0"/>
              </a:spcAft>
            </a:pPr>
            <a:r>
              <a:rPr lang="x-none" sz="1200" i="1" dirty="0">
                <a:latin typeface="Times New Roman" panose="02020603050405020304" pitchFamily="18" charset="0"/>
                <a:ea typeface="Times New Roman" panose="02020603050405020304" pitchFamily="18" charset="0"/>
              </a:rPr>
              <a:t>РАСЧЕТ ПО НАЛОГУ НА НЕДВИЖИМОЕ ИМУЩЕСТВО</a:t>
            </a:r>
            <a:endParaRPr lang="ru-RU" sz="1200" dirty="0">
              <a:effectLst/>
              <a:latin typeface="Times New Roman" panose="02020603050405020304" pitchFamily="18" charset="0"/>
              <a:ea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62024462"/>
              </p:ext>
            </p:extLst>
          </p:nvPr>
        </p:nvGraphicFramePr>
        <p:xfrm>
          <a:off x="290385" y="1700808"/>
          <a:ext cx="8568949" cy="4993505"/>
        </p:xfrm>
        <a:graphic>
          <a:graphicData uri="http://schemas.openxmlformats.org/drawingml/2006/table">
            <a:tbl>
              <a:tblPr firstRow="1" firstCol="1" bandRow="1"/>
              <a:tblGrid>
                <a:gridCol w="303464">
                  <a:extLst>
                    <a:ext uri="{9D8B030D-6E8A-4147-A177-3AD203B41FA5}">
                      <a16:colId xmlns:a16="http://schemas.microsoft.com/office/drawing/2014/main" val="664015054"/>
                    </a:ext>
                  </a:extLst>
                </a:gridCol>
                <a:gridCol w="2018963">
                  <a:extLst>
                    <a:ext uri="{9D8B030D-6E8A-4147-A177-3AD203B41FA5}">
                      <a16:colId xmlns:a16="http://schemas.microsoft.com/office/drawing/2014/main" val="971234936"/>
                    </a:ext>
                  </a:extLst>
                </a:gridCol>
                <a:gridCol w="1744193">
                  <a:extLst>
                    <a:ext uri="{9D8B030D-6E8A-4147-A177-3AD203B41FA5}">
                      <a16:colId xmlns:a16="http://schemas.microsoft.com/office/drawing/2014/main" val="1744439404"/>
                    </a:ext>
                  </a:extLst>
                </a:gridCol>
                <a:gridCol w="435709">
                  <a:extLst>
                    <a:ext uri="{9D8B030D-6E8A-4147-A177-3AD203B41FA5}">
                      <a16:colId xmlns:a16="http://schemas.microsoft.com/office/drawing/2014/main" val="1713221358"/>
                    </a:ext>
                  </a:extLst>
                </a:gridCol>
                <a:gridCol w="435709">
                  <a:extLst>
                    <a:ext uri="{9D8B030D-6E8A-4147-A177-3AD203B41FA5}">
                      <a16:colId xmlns:a16="http://schemas.microsoft.com/office/drawing/2014/main" val="4033948959"/>
                    </a:ext>
                  </a:extLst>
                </a:gridCol>
                <a:gridCol w="726182">
                  <a:extLst>
                    <a:ext uri="{9D8B030D-6E8A-4147-A177-3AD203B41FA5}">
                      <a16:colId xmlns:a16="http://schemas.microsoft.com/office/drawing/2014/main" val="3299815923"/>
                    </a:ext>
                  </a:extLst>
                </a:gridCol>
                <a:gridCol w="435709">
                  <a:extLst>
                    <a:ext uri="{9D8B030D-6E8A-4147-A177-3AD203B41FA5}">
                      <a16:colId xmlns:a16="http://schemas.microsoft.com/office/drawing/2014/main" val="1409214405"/>
                    </a:ext>
                  </a:extLst>
                </a:gridCol>
                <a:gridCol w="580946">
                  <a:extLst>
                    <a:ext uri="{9D8B030D-6E8A-4147-A177-3AD203B41FA5}">
                      <a16:colId xmlns:a16="http://schemas.microsoft.com/office/drawing/2014/main" val="1103810731"/>
                    </a:ext>
                  </a:extLst>
                </a:gridCol>
                <a:gridCol w="508328">
                  <a:extLst>
                    <a:ext uri="{9D8B030D-6E8A-4147-A177-3AD203B41FA5}">
                      <a16:colId xmlns:a16="http://schemas.microsoft.com/office/drawing/2014/main" val="3861080368"/>
                    </a:ext>
                  </a:extLst>
                </a:gridCol>
                <a:gridCol w="580946">
                  <a:extLst>
                    <a:ext uri="{9D8B030D-6E8A-4147-A177-3AD203B41FA5}">
                      <a16:colId xmlns:a16="http://schemas.microsoft.com/office/drawing/2014/main" val="3829978942"/>
                    </a:ext>
                  </a:extLst>
                </a:gridCol>
                <a:gridCol w="798800">
                  <a:extLst>
                    <a:ext uri="{9D8B030D-6E8A-4147-A177-3AD203B41FA5}">
                      <a16:colId xmlns:a16="http://schemas.microsoft.com/office/drawing/2014/main" val="2039732939"/>
                    </a:ext>
                  </a:extLst>
                </a:gridCol>
              </a:tblGrid>
              <a:tr h="186169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80000"/>
                        </a:lnSpc>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Cod</a:t>
                      </a: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 Код</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Obiectul impunerii/</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Объект налогообложения</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Codul economic</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smtClean="0">
                          <a:effectLst/>
                          <a:latin typeface="Times New Roman" panose="02020603050405020304" pitchFamily="18" charset="0"/>
                          <a:ea typeface="Times New Roman" panose="02020603050405020304" pitchFamily="18" charset="0"/>
                          <a:cs typeface="Times New Roman" panose="02020603050405020304" pitchFamily="18" charset="0"/>
                        </a:rPr>
                        <a:t>Экономический </a:t>
                      </a: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код</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Unitatea de măsură/ </a:t>
                      </a:r>
                      <a:endParaRPr lang="en-US" sz="9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smtClean="0">
                          <a:effectLst/>
                          <a:latin typeface="Times New Roman" panose="02020603050405020304" pitchFamily="18" charset="0"/>
                          <a:ea typeface="Times New Roman" panose="02020603050405020304" pitchFamily="18" charset="0"/>
                          <a:cs typeface="Times New Roman" panose="02020603050405020304" pitchFamily="18" charset="0"/>
                        </a:rPr>
                        <a:t>Единица </a:t>
                      </a: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измерения</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Baza impozabilă a obiectului impunerii </a:t>
                      </a:r>
                      <a:r>
                        <a:rPr lang="x-none" sz="900" b="1" i="1" dirty="0">
                          <a:effectLst/>
                          <a:latin typeface="Times New Roman" panose="02020603050405020304" pitchFamily="18" charset="0"/>
                          <a:ea typeface="Times New Roman" panose="02020603050405020304" pitchFamily="18" charset="0"/>
                          <a:cs typeface="Times New Roman" panose="02020603050405020304" pitchFamily="18" charset="0"/>
                        </a:rPr>
                        <a:t>(suprafaţa/valoarea)</a:t>
                      </a: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Налогооблагаемая база объекта налогообложения (</a:t>
                      </a: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площадь/ стоимость</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 Cota </a:t>
                      </a: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 sau lei/ha)</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dirty="0" smtClean="0">
                          <a:effectLst/>
                          <a:latin typeface="Times New Roman" panose="02020603050405020304" pitchFamily="18" charset="0"/>
                          <a:ea typeface="Times New Roman" panose="02020603050405020304" pitchFamily="18" charset="0"/>
                          <a:cs typeface="Times New Roman" panose="02020603050405020304" pitchFamily="18" charset="0"/>
                        </a:rPr>
                        <a:t>Ставка </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 или леев/га)</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Fertilitatea solului ((Bonitatea)</a:t>
                      </a:r>
                      <a:r>
                        <a:rPr lang="x-none" sz="9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x-none"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dirty="0">
                          <a:effectLst/>
                          <a:latin typeface="Times New Roman" panose="02020603050405020304" pitchFamily="18" charset="0"/>
                          <a:ea typeface="Times New Roman" panose="02020603050405020304" pitchFamily="18" charset="0"/>
                          <a:cs typeface="Times New Roman" panose="02020603050405020304" pitchFamily="18" charset="0"/>
                        </a:rPr>
                        <a:t>Бонитет почв </a:t>
                      </a: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(grad/ha/балл/га)</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Suma calculată a impozitului (lei)</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900" b="1" i="1" dirty="0">
                          <a:effectLst/>
                          <a:latin typeface="Times New Roman" panose="02020603050405020304" pitchFamily="18" charset="0"/>
                          <a:ea typeface="Times New Roman" panose="02020603050405020304" pitchFamily="18" charset="0"/>
                          <a:cs typeface="Times New Roman" panose="02020603050405020304" pitchFamily="18" charset="0"/>
                        </a:rPr>
                        <a:t>(col. 5 </a:t>
                      </a: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x </a:t>
                      </a:r>
                      <a:r>
                        <a:rPr lang="x-none" sz="900" b="1" i="1" dirty="0">
                          <a:effectLst/>
                          <a:latin typeface="Times New Roman" panose="02020603050405020304" pitchFamily="18" charset="0"/>
                          <a:ea typeface="Times New Roman" panose="02020603050405020304" pitchFamily="18" charset="0"/>
                          <a:cs typeface="Times New Roman" panose="02020603050405020304" pitchFamily="18" charset="0"/>
                        </a:rPr>
                        <a:t>col.6 x cоl.7)/</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Исчисленная сумма налога (леев)</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(гр.5 </a:t>
                      </a:r>
                      <a:r>
                        <a:rPr lang="x-none" sz="9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x-none" sz="900" i="1" dirty="0">
                          <a:effectLst/>
                          <a:latin typeface="Times New Roman" panose="02020603050405020304" pitchFamily="18" charset="0"/>
                          <a:ea typeface="Times New Roman" panose="02020603050405020304" pitchFamily="18" charset="0"/>
                          <a:cs typeface="Times New Roman" panose="02020603050405020304" pitchFamily="18" charset="0"/>
                        </a:rPr>
                        <a:t> гр.6 x гр.7)</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kern="0" dirty="0">
                          <a:effectLst/>
                          <a:latin typeface="Calibri" panose="020F0502020204030204" pitchFamily="34" charset="0"/>
                          <a:ea typeface="Times New Roman" panose="02020603050405020304" pitchFamily="18" charset="0"/>
                          <a:cs typeface="Times New Roman" panose="02020603050405020304" pitchFamily="18" charset="0"/>
                        </a:rPr>
                        <a:t>Suma înlesnirilor acordate (lei)/</a:t>
                      </a:r>
                      <a:r>
                        <a:rPr lang="x-none" sz="900" b="1" i="1"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ru-RU" sz="9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x-none" sz="900" b="1" i="1" kern="0" dirty="0">
                          <a:effectLst/>
                          <a:latin typeface="Calibri" panose="020F0502020204030204" pitchFamily="34" charset="0"/>
                          <a:ea typeface="Times New Roman" panose="02020603050405020304" pitchFamily="18" charset="0"/>
                          <a:cs typeface="Times New Roman" panose="02020603050405020304" pitchFamily="18" charset="0"/>
                        </a:rPr>
                        <a:t>Сумма предоставленных льгот (леев)</a:t>
                      </a:r>
                      <a:endParaRPr lang="ru-RU" sz="900" b="1" kern="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900" b="1" dirty="0">
                          <a:effectLst/>
                          <a:latin typeface="Times New Roman" panose="02020603050405020304" pitchFamily="18" charset="0"/>
                          <a:ea typeface="Times New Roman" panose="02020603050405020304" pitchFamily="18" charset="0"/>
                          <a:cs typeface="Times New Roman" panose="02020603050405020304" pitchFamily="18" charset="0"/>
                        </a:rPr>
                        <a:t>Suma impozitului către plată </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(lei)</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 ( col.8 – col.9)</a:t>
                      </a:r>
                      <a:r>
                        <a:rPr lang="x-none" sz="9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Сумма налога к уплате (леев) </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900" b="0" i="1" dirty="0">
                          <a:effectLst/>
                          <a:latin typeface="Times New Roman" panose="02020603050405020304" pitchFamily="18" charset="0"/>
                          <a:ea typeface="Times New Roman" panose="02020603050405020304" pitchFamily="18" charset="0"/>
                          <a:cs typeface="Times New Roman" panose="02020603050405020304" pitchFamily="18" charset="0"/>
                        </a:rPr>
                        <a:t>(гр.8 – гр.9)</a:t>
                      </a:r>
                      <a:endParaRPr lang="ru-RU"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2561481"/>
                  </a:ext>
                </a:extLst>
              </a:tr>
              <a:tr h="15588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80039677"/>
                  </a:ext>
                </a:extLst>
              </a:tr>
              <a:tr h="42780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R1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Impozitul funciar pe terenurile cu destinaţie agricolă/</a:t>
                      </a: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Земельный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налог на земли сельскохозяйственного назначения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113161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ha/ </a:t>
                      </a: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5946301"/>
                  </a:ext>
                </a:extLst>
              </a:tr>
              <a:tr h="46764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R2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Impozitul funciar pe terenurile cu altă destinaţie decît cea agricolă</a:t>
                      </a:r>
                      <a:r>
                        <a:rPr lang="x-none"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Земельный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налог на земли несельскохозяйственного назначения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113161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71755" marR="71755" algn="ct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ha/ </a:t>
                      </a: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4604436"/>
                  </a:ext>
                </a:extLst>
              </a:tr>
              <a:tr h="3707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R3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Impozitul funciar pe păşuni şi fîneţe</a:t>
                      </a:r>
                      <a:r>
                        <a:rPr lang="x-none"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Земельный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налог на пастбища и сенокосы</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113161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71755" marR="71755" algn="ct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ha/ </a:t>
                      </a: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4701844"/>
                  </a:ext>
                </a:extLst>
              </a:tr>
              <a:tr h="48354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R4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Impozitul pe bunurile imobiliare achitat din valoarea contabilă/ </a:t>
                      </a:r>
                      <a:endParaRPr lang="en-US"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Налог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на недвижимое имущество, уплачиваемый исходя из балансовой стоимости</a:t>
                      </a:r>
                      <a:r>
                        <a:rPr lang="x-none" sz="1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113210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marL="71755"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lei/</a:t>
                      </a:r>
                      <a:endParaRPr lang="en-US"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леев</a:t>
                      </a: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996067"/>
                  </a:ext>
                </a:extLst>
              </a:tr>
              <a:tr h="29648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R5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Impozitul pe bunurile imobiliare achitat din valoarea estimată (de piaţă</a:t>
                      </a:r>
                      <a:r>
                        <a:rPr lang="x-none"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Налог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на недвижимое имущество, уплачиваемый исходя из оценочной (рыночной) стоимости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Potrivit/</a:t>
                      </a:r>
                      <a:r>
                        <a:rPr lang="x-none" sz="1000" i="1">
                          <a:effectLst/>
                          <a:latin typeface="Times New Roman" panose="02020603050405020304" pitchFamily="18" charset="0"/>
                          <a:ea typeface="Times New Roman" panose="02020603050405020304" pitchFamily="18" charset="0"/>
                          <a:cs typeface="Times New Roman" panose="02020603050405020304" pitchFamily="18" charset="0"/>
                        </a:rPr>
                        <a:t> cогласно art.280 lit. a)</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a:effectLst/>
                          <a:latin typeface="Times New Roman" panose="02020603050405020304" pitchFamily="18" charset="0"/>
                          <a:ea typeface="Times New Roman" panose="02020603050405020304" pitchFamily="18" charset="0"/>
                          <a:cs typeface="Times New Roman" panose="02020603050405020304" pitchFamily="18" charset="0"/>
                        </a:rPr>
                        <a:t>113230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lei</a:t>
                      </a:r>
                      <a:r>
                        <a:rPr lang="x-none"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x-none" sz="1000" i="1" dirty="0" smtClean="0">
                          <a:effectLst/>
                          <a:latin typeface="Times New Roman" panose="02020603050405020304" pitchFamily="18" charset="0"/>
                          <a:ea typeface="Times New Roman" panose="02020603050405020304" pitchFamily="18" charset="0"/>
                          <a:cs typeface="Times New Roman" panose="02020603050405020304" pitchFamily="18" charset="0"/>
                        </a:rPr>
                        <a:t>леев</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687527"/>
                  </a:ext>
                </a:extLst>
              </a:tr>
              <a:tr h="29648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R6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Potrivit/</a:t>
                      </a: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cогласно art. 280 lit. a</a:t>
                      </a:r>
                      <a:r>
                        <a:rPr lang="x-none" sz="1000" i="1"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1132942"/>
                  </a:ext>
                </a:extLst>
              </a:tr>
              <a:tr h="29648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R7</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Potrivit/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согласно art. 280 lit. b)</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4205605"/>
                  </a:ext>
                </a:extLst>
              </a:tr>
              <a:tr h="31176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3970" indent="-90170" algn="ctr">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R8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b="1" dirty="0">
                          <a:effectLst/>
                          <a:latin typeface="Times New Roman" panose="02020603050405020304" pitchFamily="18" charset="0"/>
                          <a:ea typeface="Times New Roman" panose="02020603050405020304" pitchFamily="18" charset="0"/>
                          <a:cs typeface="Times New Roman" panose="02020603050405020304" pitchFamily="18" charset="0"/>
                        </a:rPr>
                        <a:t>Total pe impozitul pe bunurile imobiliare </a:t>
                      </a: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1000" i="1" dirty="0">
                          <a:effectLst/>
                          <a:latin typeface="Times New Roman" panose="02020603050405020304" pitchFamily="18" charset="0"/>
                          <a:ea typeface="Times New Roman" panose="02020603050405020304" pitchFamily="18" charset="0"/>
                          <a:cs typeface="Times New Roman" panose="02020603050405020304" pitchFamily="18" charset="0"/>
                        </a:rPr>
                        <a:t>Всего по налогу на недвижимое имущество</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X</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80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X</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Bef>
                          <a:spcPts val="300"/>
                        </a:spcBef>
                        <a:spcAft>
                          <a:spcPts val="0"/>
                        </a:spcAft>
                      </a:pPr>
                      <a:r>
                        <a:rPr lang="x-none"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35" marR="55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3949995"/>
                  </a:ext>
                </a:extLst>
              </a:tr>
            </a:tbl>
          </a:graphicData>
        </a:graphic>
      </p:graphicFrame>
    </p:spTree>
    <p:extLst>
      <p:ext uri="{BB962C8B-B14F-4D97-AF65-F5344CB8AC3E}">
        <p14:creationId xmlns:p14="http://schemas.microsoft.com/office/powerpoint/2010/main" val="3200826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4"/>
          <p:cNvCxnSpPr/>
          <p:nvPr/>
        </p:nvCxnSpPr>
        <p:spPr>
          <a:xfrm>
            <a:off x="0" y="83790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7" name="Объект 6"/>
          <p:cNvGraphicFramePr>
            <a:graphicFrameLocks noChangeAspect="1"/>
          </p:cNvGraphicFramePr>
          <p:nvPr>
            <p:extLst>
              <p:ext uri="{D42A27DB-BD31-4B8C-83A1-F6EECF244321}">
                <p14:modId xmlns:p14="http://schemas.microsoft.com/office/powerpoint/2010/main" val="2246510693"/>
              </p:ext>
            </p:extLst>
          </p:nvPr>
        </p:nvGraphicFramePr>
        <p:xfrm>
          <a:off x="1" y="2538347"/>
          <a:ext cx="9144000" cy="4022650"/>
        </p:xfrm>
        <a:graphic>
          <a:graphicData uri="http://schemas.openxmlformats.org/presentationml/2006/ole">
            <mc:AlternateContent xmlns:mc="http://schemas.openxmlformats.org/markup-compatibility/2006">
              <mc:Choice xmlns:v="urn:schemas-microsoft-com:vml" Requires="v">
                <p:oleObj spid="_x0000_s3096" name="Документ" r:id="rId4" imgW="14508704" imgH="3605563" progId="Word.Document.12">
                  <p:embed/>
                </p:oleObj>
              </mc:Choice>
              <mc:Fallback>
                <p:oleObj name="Документ" r:id="rId4" imgW="14508704" imgH="3605563" progId="Word.Document.12">
                  <p:embed/>
                  <p:pic>
                    <p:nvPicPr>
                      <p:cNvPr id="10" name="Объект 9"/>
                      <p:cNvPicPr/>
                      <p:nvPr/>
                    </p:nvPicPr>
                    <p:blipFill>
                      <a:blip r:embed="rId5"/>
                      <a:stretch>
                        <a:fillRect/>
                      </a:stretch>
                    </p:blipFill>
                    <p:spPr>
                      <a:xfrm>
                        <a:off x="1" y="2538347"/>
                        <a:ext cx="9144000" cy="4022650"/>
                      </a:xfrm>
                      <a:prstGeom prst="rect">
                        <a:avLst/>
                      </a:prstGeom>
                    </p:spPr>
                  </p:pic>
                </p:oleObj>
              </mc:Fallback>
            </mc:AlternateContent>
          </a:graphicData>
        </a:graphic>
      </p:graphicFrame>
      <p:sp>
        <p:nvSpPr>
          <p:cNvPr id="8" name="TextBox 7"/>
          <p:cNvSpPr txBox="1"/>
          <p:nvPr/>
        </p:nvSpPr>
        <p:spPr>
          <a:xfrm>
            <a:off x="503040" y="1134129"/>
            <a:ext cx="8496944" cy="1277273"/>
          </a:xfrm>
          <a:prstGeom prst="rect">
            <a:avLst/>
          </a:prstGeom>
          <a:noFill/>
        </p:spPr>
        <p:txBody>
          <a:bodyPr wrap="square" rtlCol="0">
            <a:spAutoFit/>
          </a:bodyPr>
          <a:lstStyle/>
          <a:p>
            <a:pPr marL="63498" indent="-63498" algn="r"/>
            <a:r>
              <a:rPr lang="en-US" sz="1100" b="1" dirty="0" err="1">
                <a:solidFill>
                  <a:prstClr val="black"/>
                </a:solidFill>
                <a:latin typeface="Times New Roman" panose="02020603050405020304" pitchFamily="18" charset="0"/>
                <a:ea typeface="Times New Roman" panose="02020603050405020304" pitchFamily="18" charset="0"/>
              </a:rPr>
              <a:t>Anexa</a:t>
            </a:r>
            <a:r>
              <a:rPr lang="en-US" sz="1100" b="1" dirty="0">
                <a:solidFill>
                  <a:prstClr val="black"/>
                </a:solidFill>
                <a:latin typeface="Times New Roman" panose="02020603050405020304" pitchFamily="18" charset="0"/>
                <a:ea typeface="Times New Roman" panose="02020603050405020304" pitchFamily="18" charset="0"/>
              </a:rPr>
              <a:t> </a:t>
            </a:r>
            <a:r>
              <a:rPr lang="en-US" sz="1100" b="1" dirty="0" err="1">
                <a:solidFill>
                  <a:prstClr val="black"/>
                </a:solidFill>
                <a:latin typeface="Times New Roman" panose="02020603050405020304" pitchFamily="18" charset="0"/>
                <a:ea typeface="Times New Roman" panose="02020603050405020304" pitchFamily="18" charset="0"/>
              </a:rPr>
              <a:t>nr</a:t>
            </a:r>
            <a:r>
              <a:rPr lang="en-US" sz="1100" b="1" dirty="0">
                <a:solidFill>
                  <a:prstClr val="black"/>
                </a:solidFill>
                <a:latin typeface="Times New Roman" panose="02020603050405020304" pitchFamily="18" charset="0"/>
                <a:ea typeface="Times New Roman" panose="02020603050405020304" pitchFamily="18" charset="0"/>
              </a:rPr>
              <a:t>. 1 la </a:t>
            </a:r>
            <a:r>
              <a:rPr lang="en-US" sz="1100" b="1" dirty="0" err="1">
                <a:solidFill>
                  <a:prstClr val="black"/>
                </a:solidFill>
                <a:latin typeface="Times New Roman" panose="02020603050405020304" pitchFamily="18" charset="0"/>
                <a:ea typeface="Times New Roman" panose="02020603050405020304" pitchFamily="18" charset="0"/>
              </a:rPr>
              <a:t>Calculul</a:t>
            </a:r>
            <a:r>
              <a:rPr lang="en-US" sz="1100" b="1" dirty="0">
                <a:solidFill>
                  <a:prstClr val="black"/>
                </a:solidFill>
                <a:latin typeface="Times New Roman" panose="02020603050405020304" pitchFamily="18" charset="0"/>
                <a:ea typeface="Times New Roman" panose="02020603050405020304" pitchFamily="18" charset="0"/>
              </a:rPr>
              <a:t> BIJ 17</a:t>
            </a:r>
          </a:p>
          <a:p>
            <a:pPr marL="63498" indent="-63498" algn="ctr"/>
            <a:r>
              <a:rPr lang="ro-RO" sz="1100" b="1" dirty="0" smtClean="0">
                <a:solidFill>
                  <a:prstClr val="black"/>
                </a:solidFill>
                <a:latin typeface="Times New Roman" panose="02020603050405020304" pitchFamily="18" charset="0"/>
                <a:ea typeface="Times New Roman" panose="02020603050405020304" pitchFamily="18" charset="0"/>
              </a:rPr>
              <a:t>Informația </a:t>
            </a:r>
            <a:r>
              <a:rPr lang="ro-RO" sz="1100" b="1" dirty="0">
                <a:solidFill>
                  <a:prstClr val="black"/>
                </a:solidFill>
                <a:latin typeface="Times New Roman" panose="02020603050405020304" pitchFamily="18" charset="0"/>
                <a:ea typeface="Times New Roman" panose="02020603050405020304" pitchFamily="18" charset="0"/>
              </a:rPr>
              <a:t>privind sumele impozitului</a:t>
            </a:r>
            <a:r>
              <a:rPr lang="fr-FR" sz="1100" b="1" dirty="0">
                <a:solidFill>
                  <a:prstClr val="black"/>
                </a:solidFill>
                <a:latin typeface="Times New Roman" panose="02020603050405020304" pitchFamily="18" charset="0"/>
                <a:ea typeface="Times New Roman" panose="02020603050405020304" pitchFamily="18" charset="0"/>
              </a:rPr>
              <a:t> pe </a:t>
            </a:r>
            <a:r>
              <a:rPr lang="fr-FR" sz="1100" b="1" dirty="0" err="1">
                <a:solidFill>
                  <a:prstClr val="black"/>
                </a:solidFill>
                <a:latin typeface="Times New Roman" panose="02020603050405020304" pitchFamily="18" charset="0"/>
                <a:ea typeface="Times New Roman" panose="02020603050405020304" pitchFamily="18" charset="0"/>
              </a:rPr>
              <a:t>bunurile</a:t>
            </a:r>
            <a:r>
              <a:rPr lang="fr-FR" sz="1100" b="1" dirty="0">
                <a:solidFill>
                  <a:prstClr val="black"/>
                </a:solidFill>
                <a:latin typeface="Times New Roman" panose="02020603050405020304" pitchFamily="18" charset="0"/>
                <a:ea typeface="Times New Roman" panose="02020603050405020304" pitchFamily="18" charset="0"/>
              </a:rPr>
              <a:t> </a:t>
            </a:r>
            <a:r>
              <a:rPr lang="fr-FR" sz="1100" b="1" dirty="0" err="1">
                <a:solidFill>
                  <a:prstClr val="black"/>
                </a:solidFill>
                <a:latin typeface="Times New Roman" panose="02020603050405020304" pitchFamily="18" charset="0"/>
                <a:ea typeface="Times New Roman" panose="02020603050405020304" pitchFamily="18" charset="0"/>
              </a:rPr>
              <a:t>imobiliare</a:t>
            </a:r>
            <a:r>
              <a:rPr lang="fr-FR" sz="1100" b="1" dirty="0">
                <a:solidFill>
                  <a:prstClr val="black"/>
                </a:solidFill>
                <a:latin typeface="Times New Roman" panose="02020603050405020304" pitchFamily="18" charset="0"/>
                <a:ea typeface="Times New Roman" panose="02020603050405020304" pitchFamily="18" charset="0"/>
              </a:rPr>
              <a:t>/</a:t>
            </a:r>
            <a:r>
              <a:rPr lang="fr-FR" sz="1100" b="1" dirty="0" err="1">
                <a:solidFill>
                  <a:prstClr val="black"/>
                </a:solidFill>
                <a:latin typeface="Times New Roman" panose="02020603050405020304" pitchFamily="18" charset="0"/>
                <a:ea typeface="Times New Roman" panose="02020603050405020304" pitchFamily="18" charset="0"/>
              </a:rPr>
              <a:t>impozitului</a:t>
            </a:r>
            <a:r>
              <a:rPr lang="fr-FR" sz="1100" b="1" dirty="0">
                <a:solidFill>
                  <a:prstClr val="black"/>
                </a:solidFill>
                <a:latin typeface="Times New Roman" panose="02020603050405020304" pitchFamily="18" charset="0"/>
                <a:ea typeface="Times New Roman" panose="02020603050405020304" pitchFamily="18" charset="0"/>
              </a:rPr>
              <a:t> </a:t>
            </a:r>
            <a:r>
              <a:rPr lang="fr-FR" sz="1100" b="1" dirty="0" err="1">
                <a:solidFill>
                  <a:prstClr val="black"/>
                </a:solidFill>
                <a:latin typeface="Times New Roman" panose="02020603050405020304" pitchFamily="18" charset="0"/>
                <a:ea typeface="Times New Roman" panose="02020603050405020304" pitchFamily="18" charset="0"/>
              </a:rPr>
              <a:t>funciar</a:t>
            </a:r>
            <a:r>
              <a:rPr lang="ro-RO" sz="1100" b="1" dirty="0">
                <a:solidFill>
                  <a:prstClr val="black"/>
                </a:solidFill>
                <a:latin typeface="Times New Roman" panose="02020603050405020304" pitchFamily="18" charset="0"/>
                <a:ea typeface="Times New Roman" panose="02020603050405020304" pitchFamily="18" charset="0"/>
              </a:rPr>
              <a:t> calculate, divizată pe localități</a:t>
            </a:r>
            <a:r>
              <a:rPr lang="ro-RO" sz="1100" i="1" dirty="0">
                <a:solidFill>
                  <a:prstClr val="black"/>
                </a:solidFill>
                <a:latin typeface="Times New Roman" panose="02020603050405020304" pitchFamily="18" charset="0"/>
                <a:ea typeface="Times New Roman" panose="02020603050405020304" pitchFamily="18" charset="0"/>
              </a:rPr>
              <a:t> /</a:t>
            </a:r>
            <a:endParaRPr lang="ru-RU" sz="1100" dirty="0">
              <a:solidFill>
                <a:prstClr val="black"/>
              </a:solidFill>
              <a:latin typeface="Times New Roman" panose="02020603050405020304" pitchFamily="18" charset="0"/>
              <a:ea typeface="Times New Roman" panose="02020603050405020304" pitchFamily="18" charset="0"/>
            </a:endParaRPr>
          </a:p>
          <a:p>
            <a:pPr marL="63498" indent="-63498" algn="ctr"/>
            <a:r>
              <a:rPr lang="ro-RO" sz="1100" i="1" dirty="0" err="1">
                <a:solidFill>
                  <a:prstClr val="black"/>
                </a:solidFill>
                <a:latin typeface="Times New Roman" panose="02020603050405020304" pitchFamily="18" charset="0"/>
                <a:ea typeface="Times New Roman" panose="02020603050405020304" pitchFamily="18" charset="0"/>
              </a:rPr>
              <a:t>Информация</a:t>
            </a:r>
            <a:r>
              <a:rPr lang="ro-RO" sz="1100" i="1" dirty="0">
                <a:solidFill>
                  <a:prstClr val="black"/>
                </a:solidFill>
                <a:latin typeface="Times New Roman" panose="02020603050405020304" pitchFamily="18" charset="0"/>
                <a:ea typeface="Times New Roman" panose="02020603050405020304" pitchFamily="18" charset="0"/>
              </a:rPr>
              <a:t> о </a:t>
            </a:r>
            <a:r>
              <a:rPr lang="ro-RO" sz="1100" i="1" dirty="0" err="1">
                <a:solidFill>
                  <a:prstClr val="black"/>
                </a:solidFill>
                <a:latin typeface="Times New Roman" panose="02020603050405020304" pitchFamily="18" charset="0"/>
                <a:ea typeface="Times New Roman" panose="02020603050405020304" pitchFamily="18" charset="0"/>
              </a:rPr>
              <a:t>начисленных</a:t>
            </a:r>
            <a:r>
              <a:rPr lang="ro-RO" sz="1100" i="1" dirty="0">
                <a:solidFill>
                  <a:prstClr val="black"/>
                </a:solidFill>
                <a:latin typeface="Times New Roman" panose="02020603050405020304" pitchFamily="18" charset="0"/>
                <a:ea typeface="Times New Roman" panose="02020603050405020304" pitchFamily="18" charset="0"/>
              </a:rPr>
              <a:t> </a:t>
            </a:r>
            <a:r>
              <a:rPr lang="ro-RO" sz="1100" i="1" dirty="0" err="1">
                <a:solidFill>
                  <a:prstClr val="black"/>
                </a:solidFill>
                <a:latin typeface="Times New Roman" panose="02020603050405020304" pitchFamily="18" charset="0"/>
                <a:ea typeface="Times New Roman" panose="02020603050405020304" pitchFamily="18" charset="0"/>
              </a:rPr>
              <a:t>суммах</a:t>
            </a:r>
            <a:r>
              <a:rPr lang="ro-RO" sz="1100" i="1" dirty="0">
                <a:solidFill>
                  <a:prstClr val="black"/>
                </a:solidFill>
                <a:latin typeface="Times New Roman" panose="02020603050405020304" pitchFamily="18" charset="0"/>
                <a:ea typeface="Times New Roman" panose="02020603050405020304" pitchFamily="18" charset="0"/>
              </a:rPr>
              <a:t> </a:t>
            </a:r>
            <a:r>
              <a:rPr lang="ro-RO" sz="1100" i="1" dirty="0" err="1">
                <a:solidFill>
                  <a:prstClr val="black"/>
                </a:solidFill>
                <a:latin typeface="Times New Roman" panose="02020603050405020304" pitchFamily="18" charset="0"/>
                <a:ea typeface="Times New Roman" panose="02020603050405020304" pitchFamily="18" charset="0"/>
              </a:rPr>
              <a:t>налога</a:t>
            </a:r>
            <a:r>
              <a:rPr lang="ro-RO" sz="1100" i="1" dirty="0">
                <a:solidFill>
                  <a:prstClr val="black"/>
                </a:solidFill>
                <a:latin typeface="Times New Roman" panose="02020603050405020304" pitchFamily="18" charset="0"/>
                <a:ea typeface="Times New Roman" panose="02020603050405020304" pitchFamily="18" charset="0"/>
              </a:rPr>
              <a:t> </a:t>
            </a:r>
            <a:r>
              <a:rPr lang="ru-RU" sz="1100" i="1" dirty="0">
                <a:solidFill>
                  <a:prstClr val="black"/>
                </a:solidFill>
                <a:latin typeface="Times New Roman" panose="02020603050405020304" pitchFamily="18" charset="0"/>
                <a:ea typeface="Times New Roman" panose="02020603050405020304" pitchFamily="18" charset="0"/>
              </a:rPr>
              <a:t>на недвижимое имущество/земельного налога, распределенных по </a:t>
            </a:r>
            <a:r>
              <a:rPr lang="ru-RU" sz="1100" i="1" dirty="0" smtClean="0">
                <a:solidFill>
                  <a:prstClr val="black"/>
                </a:solidFill>
                <a:latin typeface="Times New Roman" panose="02020603050405020304" pitchFamily="18" charset="0"/>
                <a:ea typeface="Times New Roman" panose="02020603050405020304" pitchFamily="18" charset="0"/>
              </a:rPr>
              <a:t>местностям</a:t>
            </a:r>
            <a:endParaRPr lang="ru-RU" sz="1100" dirty="0" smtClean="0">
              <a:solidFill>
                <a:prstClr val="black"/>
              </a:solidFill>
              <a:latin typeface="Times New Roman" panose="02020603050405020304" pitchFamily="18" charset="0"/>
              <a:ea typeface="Times New Roman" panose="02020603050405020304" pitchFamily="18" charset="0"/>
            </a:endParaRPr>
          </a:p>
          <a:p>
            <a:pPr marL="63498" indent="-63498" algn="ctr"/>
            <a:r>
              <a:rPr lang="ro-RO" sz="1100" b="1" dirty="0" smtClean="0">
                <a:solidFill>
                  <a:prstClr val="black"/>
                </a:solidFill>
                <a:latin typeface="Times New Roman" panose="02020603050405020304" pitchFamily="18" charset="0"/>
                <a:ea typeface="Times New Roman" panose="02020603050405020304" pitchFamily="18" charset="0"/>
              </a:rPr>
              <a:t> </a:t>
            </a:r>
            <a:endParaRPr lang="en-US" sz="1100" b="1" dirty="0" smtClean="0">
              <a:solidFill>
                <a:prstClr val="black"/>
              </a:solidFill>
              <a:latin typeface="Times New Roman" panose="02020603050405020304" pitchFamily="18" charset="0"/>
              <a:ea typeface="Times New Roman" panose="02020603050405020304" pitchFamily="18" charset="0"/>
            </a:endParaRPr>
          </a:p>
          <a:p>
            <a:pPr marL="63498" indent="-63498"/>
            <a:r>
              <a:rPr lang="ro-RO" sz="1100" b="1" dirty="0" smtClean="0">
                <a:solidFill>
                  <a:prstClr val="black"/>
                </a:solidFill>
                <a:latin typeface="Times New Roman" panose="02020603050405020304" pitchFamily="18" charset="0"/>
                <a:ea typeface="Times New Roman" panose="02020603050405020304" pitchFamily="18" charset="0"/>
              </a:rPr>
              <a:t>Denumirea </a:t>
            </a:r>
            <a:r>
              <a:rPr lang="ro-RO" sz="1100" b="1" dirty="0">
                <a:solidFill>
                  <a:prstClr val="black"/>
                </a:solidFill>
                <a:latin typeface="Times New Roman" panose="02020603050405020304" pitchFamily="18" charset="0"/>
                <a:ea typeface="Times New Roman" panose="02020603050405020304" pitchFamily="18" charset="0"/>
              </a:rPr>
              <a:t>contribuabilului/</a:t>
            </a:r>
            <a:r>
              <a:rPr lang="en-US" sz="1100" b="1" dirty="0">
                <a:solidFill>
                  <a:prstClr val="black"/>
                </a:solidFill>
                <a:latin typeface="Times New Roman" panose="02020603050405020304" pitchFamily="18" charset="0"/>
                <a:ea typeface="Times New Roman" panose="02020603050405020304" pitchFamily="18" charset="0"/>
              </a:rPr>
              <a:t>  				</a:t>
            </a:r>
            <a:r>
              <a:rPr lang="ro-RO" sz="1100" b="1" dirty="0" smtClean="0">
                <a:solidFill>
                  <a:prstClr val="black"/>
                </a:solidFill>
                <a:latin typeface="Times New Roman" panose="02020603050405020304" pitchFamily="18" charset="0"/>
                <a:ea typeface="Times New Roman" panose="02020603050405020304" pitchFamily="18" charset="0"/>
              </a:rPr>
              <a:t>Codul </a:t>
            </a:r>
            <a:r>
              <a:rPr lang="ro-RO" sz="1100" b="1" dirty="0">
                <a:solidFill>
                  <a:prstClr val="black"/>
                </a:solidFill>
                <a:latin typeface="Times New Roman" panose="02020603050405020304" pitchFamily="18" charset="0"/>
                <a:ea typeface="Times New Roman" panose="02020603050405020304" pitchFamily="18" charset="0"/>
              </a:rPr>
              <a:t>fiscal al contribuabilului/</a:t>
            </a:r>
            <a:endParaRPr lang="en-US" sz="1100" b="1" dirty="0">
              <a:solidFill>
                <a:prstClr val="black"/>
              </a:solidFill>
              <a:latin typeface="Times New Roman" panose="02020603050405020304" pitchFamily="18" charset="0"/>
              <a:ea typeface="Times New Roman" panose="02020603050405020304" pitchFamily="18" charset="0"/>
            </a:endParaRPr>
          </a:p>
          <a:p>
            <a:pPr marL="63498" indent="-63498"/>
            <a:r>
              <a:rPr lang="en-US" sz="1100" b="1" dirty="0">
                <a:solidFill>
                  <a:prstClr val="black"/>
                </a:solidFill>
                <a:latin typeface="Times New Roman" panose="02020603050405020304" pitchFamily="18" charset="0"/>
                <a:ea typeface="Times New Roman" panose="02020603050405020304" pitchFamily="18" charset="0"/>
              </a:rPr>
              <a:t> </a:t>
            </a:r>
            <a:r>
              <a:rPr lang="ro-RO" sz="1100" i="1" dirty="0" err="1">
                <a:solidFill>
                  <a:prstClr val="black"/>
                </a:solidFill>
                <a:latin typeface="Times New Roman" panose="02020603050405020304" pitchFamily="18" charset="0"/>
                <a:ea typeface="Times New Roman" panose="02020603050405020304" pitchFamily="18" charset="0"/>
              </a:rPr>
              <a:t>Наименование</a:t>
            </a:r>
            <a:r>
              <a:rPr lang="ro-RO" sz="1100" i="1" dirty="0">
                <a:solidFill>
                  <a:prstClr val="black"/>
                </a:solidFill>
                <a:latin typeface="Times New Roman" panose="02020603050405020304" pitchFamily="18" charset="0"/>
                <a:ea typeface="Times New Roman" panose="02020603050405020304" pitchFamily="18" charset="0"/>
              </a:rPr>
              <a:t> </a:t>
            </a:r>
            <a:r>
              <a:rPr lang="ro-RO" sz="1100" i="1" dirty="0" err="1">
                <a:solidFill>
                  <a:prstClr val="black"/>
                </a:solidFill>
                <a:latin typeface="Times New Roman" panose="02020603050405020304" pitchFamily="18" charset="0"/>
                <a:ea typeface="Times New Roman" panose="02020603050405020304" pitchFamily="18" charset="0"/>
              </a:rPr>
              <a:t>налогоплательщика</a:t>
            </a:r>
            <a:r>
              <a:rPr lang="ro-RO" sz="1100" i="1" dirty="0">
                <a:solidFill>
                  <a:prstClr val="black"/>
                </a:solidFill>
                <a:latin typeface="Times New Roman" panose="02020603050405020304" pitchFamily="18" charset="0"/>
                <a:ea typeface="Times New Roman" panose="02020603050405020304" pitchFamily="18" charset="0"/>
              </a:rPr>
              <a:t> </a:t>
            </a:r>
            <a:r>
              <a:rPr lang="ro-RO" sz="1100" i="1" dirty="0" smtClean="0">
                <a:solidFill>
                  <a:prstClr val="black"/>
                </a:solidFill>
                <a:latin typeface="Times New Roman" panose="02020603050405020304" pitchFamily="18" charset="0"/>
                <a:ea typeface="Times New Roman" panose="02020603050405020304" pitchFamily="18" charset="0"/>
              </a:rPr>
              <a:t>_______________________________</a:t>
            </a:r>
            <a:r>
              <a:rPr lang="ro-RO" sz="1100" b="1" dirty="0" smtClean="0">
                <a:solidFill>
                  <a:prstClr val="black"/>
                </a:solidFill>
                <a:latin typeface="Times New Roman" panose="02020603050405020304" pitchFamily="18" charset="0"/>
                <a:ea typeface="Times New Roman" panose="02020603050405020304" pitchFamily="18" charset="0"/>
              </a:rPr>
              <a:t>    </a:t>
            </a:r>
            <a:r>
              <a:rPr lang="en-US" sz="1100" b="1" dirty="0" smtClean="0">
                <a:solidFill>
                  <a:prstClr val="black"/>
                </a:solidFill>
                <a:latin typeface="Times New Roman" panose="02020603050405020304" pitchFamily="18" charset="0"/>
                <a:ea typeface="Times New Roman" panose="02020603050405020304" pitchFamily="18" charset="0"/>
              </a:rPr>
              <a:t> </a:t>
            </a:r>
            <a:r>
              <a:rPr lang="ro-RO" sz="1100" b="1" dirty="0" smtClean="0">
                <a:solidFill>
                  <a:prstClr val="black"/>
                </a:solidFill>
                <a:latin typeface="Times New Roman" panose="02020603050405020304" pitchFamily="18" charset="0"/>
                <a:ea typeface="Times New Roman" panose="02020603050405020304" pitchFamily="18" charset="0"/>
              </a:rPr>
              <a:t> </a:t>
            </a:r>
            <a:r>
              <a:rPr lang="ro-RO" sz="1100" i="1" dirty="0" err="1" smtClean="0">
                <a:solidFill>
                  <a:prstClr val="black"/>
                </a:solidFill>
                <a:latin typeface="Times New Roman" panose="02020603050405020304" pitchFamily="18" charset="0"/>
                <a:ea typeface="Times New Roman" panose="02020603050405020304" pitchFamily="18" charset="0"/>
              </a:rPr>
              <a:t>Фискальный</a:t>
            </a:r>
            <a:r>
              <a:rPr lang="ro-RO" sz="1100" i="1" dirty="0" smtClean="0">
                <a:solidFill>
                  <a:prstClr val="black"/>
                </a:solidFill>
                <a:latin typeface="Times New Roman" panose="02020603050405020304" pitchFamily="18" charset="0"/>
                <a:ea typeface="Times New Roman" panose="02020603050405020304" pitchFamily="18" charset="0"/>
              </a:rPr>
              <a:t> </a:t>
            </a:r>
            <a:r>
              <a:rPr lang="ro-RO" sz="1100" i="1" dirty="0" err="1">
                <a:solidFill>
                  <a:prstClr val="black"/>
                </a:solidFill>
                <a:latin typeface="Times New Roman" panose="02020603050405020304" pitchFamily="18" charset="0"/>
                <a:ea typeface="Times New Roman" panose="02020603050405020304" pitchFamily="18" charset="0"/>
              </a:rPr>
              <a:t>код</a:t>
            </a:r>
            <a:r>
              <a:rPr lang="ro-RO" sz="1100" i="1" dirty="0">
                <a:solidFill>
                  <a:prstClr val="black"/>
                </a:solidFill>
                <a:latin typeface="Times New Roman" panose="02020603050405020304" pitchFamily="18" charset="0"/>
                <a:ea typeface="Times New Roman" panose="02020603050405020304" pitchFamily="18" charset="0"/>
              </a:rPr>
              <a:t> </a:t>
            </a:r>
            <a:r>
              <a:rPr lang="ro-RO" sz="1100" i="1" dirty="0" err="1" smtClean="0">
                <a:solidFill>
                  <a:prstClr val="black"/>
                </a:solidFill>
                <a:latin typeface="Times New Roman" panose="02020603050405020304" pitchFamily="18" charset="0"/>
                <a:ea typeface="Times New Roman" panose="02020603050405020304" pitchFamily="18" charset="0"/>
              </a:rPr>
              <a:t>налогоплательщика</a:t>
            </a:r>
            <a:r>
              <a:rPr lang="ro-RO" sz="1100" i="1" dirty="0" smtClean="0">
                <a:solidFill>
                  <a:prstClr val="black"/>
                </a:solidFill>
                <a:latin typeface="Times New Roman" panose="02020603050405020304" pitchFamily="18" charset="0"/>
                <a:ea typeface="Times New Roman" panose="02020603050405020304" pitchFamily="18" charset="0"/>
              </a:rPr>
              <a:t> _____________________</a:t>
            </a:r>
            <a:endParaRPr lang="ru-RU" sz="1100" dirty="0">
              <a:solidFill>
                <a:prstClr val="black"/>
              </a:solidFill>
              <a:latin typeface="Times New Roman" panose="02020603050405020304" pitchFamily="18" charset="0"/>
              <a:ea typeface="Times New Roman" panose="02020603050405020304" pitchFamily="18" charset="0"/>
            </a:endParaRPr>
          </a:p>
          <a:p>
            <a:pPr marL="63498" indent="-63498" algn="ctr"/>
            <a:endParaRPr lang="ru-RU" sz="11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0901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4"/>
          <p:cNvCxnSpPr/>
          <p:nvPr/>
        </p:nvCxnSpPr>
        <p:spPr>
          <a:xfrm>
            <a:off x="0" y="83790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14068" y="955357"/>
            <a:ext cx="7885916" cy="523220"/>
          </a:xfrm>
          <a:prstGeom prst="rect">
            <a:avLst/>
          </a:prstGeom>
          <a:noFill/>
        </p:spPr>
        <p:txBody>
          <a:bodyPr wrap="square" rtlCol="0">
            <a:spAutoFit/>
          </a:bodyPr>
          <a:lstStyle/>
          <a:p>
            <a:pPr marL="179996" algn="r"/>
            <a:r>
              <a:rPr lang="en-US" sz="1400" b="1" dirty="0" err="1">
                <a:solidFill>
                  <a:prstClr val="black"/>
                </a:solidFill>
                <a:latin typeface="Times New Roman" panose="02020603050405020304" pitchFamily="18" charset="0"/>
                <a:ea typeface="Times New Roman" panose="02020603050405020304" pitchFamily="18" charset="0"/>
              </a:rPr>
              <a:t>Anexa</a:t>
            </a:r>
            <a:r>
              <a:rPr lang="en-US" sz="1400" b="1" dirty="0">
                <a:solidFill>
                  <a:prstClr val="black"/>
                </a:solidFill>
                <a:latin typeface="Times New Roman" panose="02020603050405020304" pitchFamily="18" charset="0"/>
                <a:ea typeface="Times New Roman" panose="02020603050405020304" pitchFamily="18" charset="0"/>
              </a:rPr>
              <a:t> </a:t>
            </a:r>
            <a:r>
              <a:rPr lang="en-US" sz="1400" b="1" dirty="0" err="1">
                <a:solidFill>
                  <a:prstClr val="black"/>
                </a:solidFill>
                <a:latin typeface="Times New Roman" panose="02020603050405020304" pitchFamily="18" charset="0"/>
                <a:ea typeface="Times New Roman" panose="02020603050405020304" pitchFamily="18" charset="0"/>
              </a:rPr>
              <a:t>nr</a:t>
            </a:r>
            <a:r>
              <a:rPr lang="en-US" sz="1400" b="1" dirty="0">
                <a:solidFill>
                  <a:prstClr val="black"/>
                </a:solidFill>
                <a:latin typeface="Times New Roman" panose="02020603050405020304" pitchFamily="18" charset="0"/>
                <a:ea typeface="Times New Roman" panose="02020603050405020304" pitchFamily="18" charset="0"/>
              </a:rPr>
              <a:t>. </a:t>
            </a:r>
            <a:r>
              <a:rPr lang="en-US" sz="1400" b="1" dirty="0" smtClean="0">
                <a:solidFill>
                  <a:prstClr val="black"/>
                </a:solidFill>
                <a:latin typeface="Times New Roman" panose="02020603050405020304" pitchFamily="18" charset="0"/>
                <a:ea typeface="Times New Roman" panose="02020603050405020304" pitchFamily="18" charset="0"/>
              </a:rPr>
              <a:t>2 </a:t>
            </a:r>
            <a:r>
              <a:rPr lang="en-US" sz="1400" b="1" dirty="0">
                <a:solidFill>
                  <a:prstClr val="black"/>
                </a:solidFill>
                <a:latin typeface="Times New Roman" panose="02020603050405020304" pitchFamily="18" charset="0"/>
                <a:ea typeface="Times New Roman" panose="02020603050405020304" pitchFamily="18" charset="0"/>
              </a:rPr>
              <a:t>la </a:t>
            </a:r>
            <a:r>
              <a:rPr lang="en-US" sz="1400" b="1" dirty="0" err="1">
                <a:solidFill>
                  <a:prstClr val="black"/>
                </a:solidFill>
                <a:latin typeface="Times New Roman" panose="02020603050405020304" pitchFamily="18" charset="0"/>
                <a:ea typeface="Times New Roman" panose="02020603050405020304" pitchFamily="18" charset="0"/>
              </a:rPr>
              <a:t>Calculul</a:t>
            </a:r>
            <a:r>
              <a:rPr lang="en-US" sz="1400" b="1" dirty="0">
                <a:solidFill>
                  <a:prstClr val="black"/>
                </a:solidFill>
                <a:latin typeface="Times New Roman" panose="02020603050405020304" pitchFamily="18" charset="0"/>
                <a:ea typeface="Times New Roman" panose="02020603050405020304" pitchFamily="18" charset="0"/>
              </a:rPr>
              <a:t> BIJ 17</a:t>
            </a:r>
          </a:p>
          <a:p>
            <a:pPr marL="179996" algn="ctr"/>
            <a:r>
              <a:rPr lang="ro-RO" sz="1400" b="1" dirty="0" err="1" smtClean="0">
                <a:solidFill>
                  <a:prstClr val="black"/>
                </a:solidFill>
                <a:latin typeface="Times New Roman" panose="02020603050405020304" pitchFamily="18" charset="0"/>
                <a:ea typeface="Times New Roman" panose="02020603050405020304" pitchFamily="18" charset="0"/>
              </a:rPr>
              <a:t>Informaţia</a:t>
            </a:r>
            <a:r>
              <a:rPr lang="ro-RO" sz="1400" b="1" dirty="0" smtClean="0">
                <a:solidFill>
                  <a:prstClr val="black"/>
                </a:solidFill>
                <a:latin typeface="Times New Roman" panose="02020603050405020304" pitchFamily="18" charset="0"/>
                <a:ea typeface="Times New Roman" panose="02020603050405020304" pitchFamily="18" charset="0"/>
              </a:rPr>
              <a:t> </a:t>
            </a:r>
            <a:r>
              <a:rPr lang="ro-RO" sz="1400" b="1" dirty="0">
                <a:solidFill>
                  <a:prstClr val="black"/>
                </a:solidFill>
                <a:latin typeface="Times New Roman" panose="02020603050405020304" pitchFamily="18" charset="0"/>
                <a:ea typeface="Times New Roman" panose="02020603050405020304" pitchFamily="18" charset="0"/>
              </a:rPr>
              <a:t>privind sumele înlesnirilor/ </a:t>
            </a:r>
            <a:r>
              <a:rPr lang="ro-RO" sz="1400" i="1" dirty="0">
                <a:solidFill>
                  <a:prstClr val="black"/>
                </a:solidFill>
                <a:latin typeface="Times New Roman" panose="02020603050405020304" pitchFamily="18" charset="0"/>
                <a:ea typeface="Times New Roman" panose="02020603050405020304" pitchFamily="18" charset="0"/>
              </a:rPr>
              <a:t>Информация о суммах льгот</a:t>
            </a:r>
            <a:endParaRPr lang="ru-RU" sz="1400" dirty="0">
              <a:solidFill>
                <a:prstClr val="black"/>
              </a:solidFill>
              <a:latin typeface="Times New Roman" panose="02020603050405020304" pitchFamily="18" charset="0"/>
              <a:ea typeface="Times New Roman" panose="02020603050405020304" pitchFamily="18" charset="0"/>
            </a:endParaRPr>
          </a:p>
        </p:txBody>
      </p:sp>
      <p:graphicFrame>
        <p:nvGraphicFramePr>
          <p:cNvPr id="11" name="Объект 10"/>
          <p:cNvGraphicFramePr>
            <a:graphicFrameLocks noChangeAspect="1"/>
          </p:cNvGraphicFramePr>
          <p:nvPr>
            <p:extLst>
              <p:ext uri="{D42A27DB-BD31-4B8C-83A1-F6EECF244321}">
                <p14:modId xmlns:p14="http://schemas.microsoft.com/office/powerpoint/2010/main" val="3176255857"/>
              </p:ext>
            </p:extLst>
          </p:nvPr>
        </p:nvGraphicFramePr>
        <p:xfrm>
          <a:off x="0" y="1556792"/>
          <a:ext cx="9143999" cy="4752527"/>
        </p:xfrm>
        <a:graphic>
          <a:graphicData uri="http://schemas.openxmlformats.org/presentationml/2006/ole">
            <mc:AlternateContent xmlns:mc="http://schemas.openxmlformats.org/markup-compatibility/2006">
              <mc:Choice xmlns:v="urn:schemas-microsoft-com:vml" Requires="v">
                <p:oleObj spid="_x0000_s4118" name="Документ" r:id="rId4" imgW="10227636" imgH="3615282" progId="Word.Document.12">
                  <p:embed/>
                </p:oleObj>
              </mc:Choice>
              <mc:Fallback>
                <p:oleObj name="Документ" r:id="rId4" imgW="10227636" imgH="3615282" progId="Word.Document.12">
                  <p:embed/>
                  <p:pic>
                    <p:nvPicPr>
                      <p:cNvPr id="5" name="Объект 4"/>
                      <p:cNvPicPr/>
                      <p:nvPr/>
                    </p:nvPicPr>
                    <p:blipFill>
                      <a:blip r:embed="rId5"/>
                      <a:stretch>
                        <a:fillRect/>
                      </a:stretch>
                    </p:blipFill>
                    <p:spPr>
                      <a:xfrm>
                        <a:off x="0" y="1556792"/>
                        <a:ext cx="9143999" cy="4752527"/>
                      </a:xfrm>
                      <a:prstGeom prst="rect">
                        <a:avLst/>
                      </a:prstGeom>
                    </p:spPr>
                  </p:pic>
                </p:oleObj>
              </mc:Fallback>
            </mc:AlternateContent>
          </a:graphicData>
        </a:graphic>
      </p:graphicFrame>
    </p:spTree>
    <p:extLst>
      <p:ext uri="{BB962C8B-B14F-4D97-AF65-F5344CB8AC3E}">
        <p14:creationId xmlns:p14="http://schemas.microsoft.com/office/powerpoint/2010/main" val="2102638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4"/>
          <p:cNvCxnSpPr/>
          <p:nvPr/>
        </p:nvCxnSpPr>
        <p:spPr>
          <a:xfrm>
            <a:off x="0" y="83790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3568" y="922827"/>
            <a:ext cx="8168384" cy="618631"/>
          </a:xfrm>
          <a:prstGeom prst="rect">
            <a:avLst/>
          </a:prstGeom>
          <a:noFill/>
        </p:spPr>
        <p:txBody>
          <a:bodyPr wrap="square" rtlCol="0">
            <a:spAutoFit/>
          </a:bodyPr>
          <a:lstStyle/>
          <a:p>
            <a:pPr algn="r">
              <a:lnSpc>
                <a:spcPct val="95000"/>
              </a:lnSpc>
            </a:pPr>
            <a:r>
              <a:rPr lang="en-US" sz="1200" b="1" dirty="0" err="1">
                <a:solidFill>
                  <a:prstClr val="black"/>
                </a:solidFill>
                <a:latin typeface="Times New Roman" panose="02020603050405020304" pitchFamily="18" charset="0"/>
                <a:ea typeface="Times New Roman" panose="02020603050405020304" pitchFamily="18" charset="0"/>
              </a:rPr>
              <a:t>Anexa</a:t>
            </a:r>
            <a:r>
              <a:rPr lang="en-US" sz="1200" b="1" dirty="0">
                <a:solidFill>
                  <a:prstClr val="black"/>
                </a:solidFill>
                <a:latin typeface="Times New Roman" panose="02020603050405020304" pitchFamily="18" charset="0"/>
                <a:ea typeface="Times New Roman" panose="02020603050405020304" pitchFamily="18" charset="0"/>
              </a:rPr>
              <a:t> </a:t>
            </a:r>
            <a:r>
              <a:rPr lang="en-US" sz="1200" b="1" dirty="0" err="1">
                <a:solidFill>
                  <a:prstClr val="black"/>
                </a:solidFill>
                <a:latin typeface="Times New Roman" panose="02020603050405020304" pitchFamily="18" charset="0"/>
                <a:ea typeface="Times New Roman" panose="02020603050405020304" pitchFamily="18" charset="0"/>
              </a:rPr>
              <a:t>nr</a:t>
            </a:r>
            <a:r>
              <a:rPr lang="en-US" sz="1200" b="1" dirty="0">
                <a:solidFill>
                  <a:prstClr val="black"/>
                </a:solidFill>
                <a:latin typeface="Times New Roman" panose="02020603050405020304" pitchFamily="18" charset="0"/>
                <a:ea typeface="Times New Roman" panose="02020603050405020304" pitchFamily="18" charset="0"/>
              </a:rPr>
              <a:t>. 1 la </a:t>
            </a:r>
            <a:r>
              <a:rPr lang="en-US" sz="1200" b="1" dirty="0" err="1">
                <a:solidFill>
                  <a:prstClr val="black"/>
                </a:solidFill>
                <a:latin typeface="Times New Roman" panose="02020603050405020304" pitchFamily="18" charset="0"/>
                <a:ea typeface="Times New Roman" panose="02020603050405020304" pitchFamily="18" charset="0"/>
              </a:rPr>
              <a:t>Calculul</a:t>
            </a:r>
            <a:r>
              <a:rPr lang="en-US" sz="1200" b="1" dirty="0">
                <a:solidFill>
                  <a:prstClr val="black"/>
                </a:solidFill>
                <a:latin typeface="Times New Roman" panose="02020603050405020304" pitchFamily="18" charset="0"/>
                <a:ea typeface="Times New Roman" panose="02020603050405020304" pitchFamily="18" charset="0"/>
              </a:rPr>
              <a:t> BIJ 17</a:t>
            </a:r>
          </a:p>
          <a:p>
            <a:pPr algn="ctr">
              <a:lnSpc>
                <a:spcPct val="95000"/>
              </a:lnSpc>
            </a:pPr>
            <a:r>
              <a:rPr lang="ro-RO" sz="1200" b="1" dirty="0" smtClean="0">
                <a:solidFill>
                  <a:prstClr val="black"/>
                </a:solidFill>
                <a:latin typeface="Times New Roman" panose="02020603050405020304" pitchFamily="18" charset="0"/>
                <a:ea typeface="Times New Roman" panose="02020603050405020304" pitchFamily="18" charset="0"/>
              </a:rPr>
              <a:t>Nomenclatorul </a:t>
            </a:r>
            <a:r>
              <a:rPr lang="ro-RO" sz="1200" b="1" dirty="0">
                <a:solidFill>
                  <a:prstClr val="black"/>
                </a:solidFill>
                <a:latin typeface="Times New Roman" panose="02020603050405020304" pitchFamily="18" charset="0"/>
                <a:ea typeface="Times New Roman" panose="02020603050405020304" pitchFamily="18" charset="0"/>
              </a:rPr>
              <a:t>codurilor înlesnirilor acordate la impozitul pe bunurile imobiliare/impozitul funciar/</a:t>
            </a:r>
            <a:endParaRPr lang="ru-RU" sz="1200" dirty="0">
              <a:solidFill>
                <a:prstClr val="black"/>
              </a:solidFill>
              <a:latin typeface="Times New Roman" panose="02020603050405020304" pitchFamily="18" charset="0"/>
              <a:ea typeface="Times New Roman" panose="02020603050405020304" pitchFamily="18" charset="0"/>
            </a:endParaRPr>
          </a:p>
          <a:p>
            <a:pPr algn="ctr">
              <a:lnSpc>
                <a:spcPct val="95000"/>
              </a:lnSpc>
            </a:pPr>
            <a:r>
              <a:rPr lang="ro-RO" sz="1200" i="1" dirty="0">
                <a:solidFill>
                  <a:prstClr val="black"/>
                </a:solidFill>
                <a:latin typeface="Times New Roman" panose="02020603050405020304" pitchFamily="18" charset="0"/>
                <a:ea typeface="Times New Roman" panose="02020603050405020304" pitchFamily="18" charset="0"/>
              </a:rPr>
              <a:t>Номенклатура кодов предоставленных льгот по налогу на недвижимое имущество/земельному налогу</a:t>
            </a:r>
            <a:endParaRPr lang="ru-RU" sz="1200" dirty="0">
              <a:solidFill>
                <a:prstClr val="black"/>
              </a:solidFill>
              <a:latin typeface="Times New Roman" panose="02020603050405020304" pitchFamily="18" charset="0"/>
              <a:ea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114887241"/>
              </p:ext>
            </p:extLst>
          </p:nvPr>
        </p:nvGraphicFramePr>
        <p:xfrm>
          <a:off x="128620" y="1465299"/>
          <a:ext cx="8892480" cy="5228968"/>
        </p:xfrm>
        <a:graphic>
          <a:graphicData uri="http://schemas.openxmlformats.org/drawingml/2006/table">
            <a:tbl>
              <a:tblPr firstRow="1" firstCol="1" bandRow="1"/>
              <a:tblGrid>
                <a:gridCol w="739854">
                  <a:extLst>
                    <a:ext uri="{9D8B030D-6E8A-4147-A177-3AD203B41FA5}">
                      <a16:colId xmlns:a16="http://schemas.microsoft.com/office/drawing/2014/main" val="20000"/>
                    </a:ext>
                  </a:extLst>
                </a:gridCol>
                <a:gridCol w="8152626">
                  <a:extLst>
                    <a:ext uri="{9D8B030D-6E8A-4147-A177-3AD203B41FA5}">
                      <a16:colId xmlns:a16="http://schemas.microsoft.com/office/drawing/2014/main" val="20001"/>
                    </a:ext>
                  </a:extLst>
                </a:gridCol>
              </a:tblGrid>
              <a:tr h="4309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94000"/>
                        </a:lnSpc>
                        <a:spcAft>
                          <a:spcPts val="0"/>
                        </a:spcAft>
                      </a:pPr>
                      <a:r>
                        <a:rPr lang="ro-RO" sz="1000" b="1" dirty="0">
                          <a:effectLst/>
                          <a:latin typeface="Times New Roman" panose="02020603050405020304" pitchFamily="18" charset="0"/>
                          <a:ea typeface="Times New Roman" panose="02020603050405020304" pitchFamily="18" charset="0"/>
                          <a:cs typeface="Times New Roman" panose="02020603050405020304" pitchFamily="18" charset="0"/>
                        </a:rPr>
                        <a:t>Codul înlesnirii/</a:t>
                      </a:r>
                      <a:r>
                        <a:rPr lang="ro-RO" sz="10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ro-RO" sz="1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1000" i="1" dirty="0">
                          <a:effectLst/>
                          <a:latin typeface="Times New Roman" panose="02020603050405020304" pitchFamily="18" charset="0"/>
                          <a:ea typeface="Times New Roman" panose="02020603050405020304" pitchFamily="18" charset="0"/>
                          <a:cs typeface="Times New Roman" panose="02020603050405020304" pitchFamily="18" charset="0"/>
                        </a:rPr>
                        <a:t>Код льготы</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lnSpc>
                          <a:spcPct val="107000"/>
                        </a:lnSpc>
                        <a:spcAft>
                          <a:spcPts val="0"/>
                        </a:spcAft>
                      </a:pPr>
                      <a:r>
                        <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Tipul înlesnirii/</a:t>
                      </a:r>
                      <a:r>
                        <a:rPr lang="ro-RO"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Вид льготы</a:t>
                      </a:r>
                      <a:endParaRPr lang="ru-RU"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697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800"/>
                        </a:spcAft>
                      </a:pPr>
                      <a:r>
                        <a:rPr lang="ro-RO" sz="1000" b="1">
                          <a:effectLst/>
                          <a:latin typeface="Times New Roman" panose="02020603050405020304" pitchFamily="18" charset="0"/>
                          <a:ea typeface="Times New Roman" panose="02020603050405020304" pitchFamily="18" charset="0"/>
                          <a:cs typeface="Times New Roman" panose="02020603050405020304" pitchFamily="18" charset="0"/>
                        </a:rPr>
                        <a:t>CFIBI002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Autorităţile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publice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instituţiile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finanţate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de la bugetele de toate nivelurile /</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Органы</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публичной</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власти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учреждения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финансируемые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из</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средств</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бюджетов</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всех</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уровней</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22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800"/>
                        </a:spcAft>
                      </a:pPr>
                      <a:r>
                        <a:rPr lang="ro-RO" sz="1000" b="1" dirty="0">
                          <a:effectLst/>
                          <a:latin typeface="Times New Roman" panose="02020603050405020304" pitchFamily="18" charset="0"/>
                          <a:ea typeface="Times New Roman" panose="02020603050405020304" pitchFamily="18" charset="0"/>
                          <a:cs typeface="Times New Roman" panose="02020603050405020304" pitchFamily="18" charset="0"/>
                        </a:rPr>
                        <a:t>CFIBI003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Societăţile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orbilor, surzilor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invalizilor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întreprinderile create pentru realizarea scopurilor statutare ale acestor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societăţi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Общества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слепых</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глухих</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инвалидов</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предприятия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созданные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выполнения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этими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обществами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своих</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уставных</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целей</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202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800"/>
                        </a:spcAft>
                      </a:pPr>
                      <a:r>
                        <a:rPr lang="ro-RO" sz="1000" b="1">
                          <a:effectLst/>
                          <a:latin typeface="Times New Roman" panose="02020603050405020304" pitchFamily="18" charset="0"/>
                          <a:ea typeface="Times New Roman" panose="02020603050405020304" pitchFamily="18" charset="0"/>
                          <a:cs typeface="Times New Roman" panose="02020603050405020304" pitchFamily="18" charset="0"/>
                        </a:rPr>
                        <a:t>CFIBI004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a:effectLst/>
                          <a:latin typeface="Times New Roman" panose="02020603050405020304" pitchFamily="18" charset="0"/>
                          <a:ea typeface="Times New Roman" panose="02020603050405020304" pitchFamily="18" charset="0"/>
                          <a:cs typeface="Times New Roman" panose="02020603050405020304" pitchFamily="18" charset="0"/>
                        </a:rPr>
                        <a:t>Întreprinderile penitenciarelor /</a:t>
                      </a:r>
                      <a:r>
                        <a:rPr lang="ro-RO" sz="1050" i="1">
                          <a:effectLst/>
                          <a:latin typeface="Times New Roman" panose="02020603050405020304" pitchFamily="18" charset="0"/>
                          <a:ea typeface="Times New Roman" panose="02020603050405020304" pitchFamily="18" charset="0"/>
                          <a:cs typeface="Times New Roman" panose="02020603050405020304" pitchFamily="18" charset="0"/>
                        </a:rPr>
                        <a:t>Предприятия пенитенциарных учреждений</a:t>
                      </a:r>
                      <a:r>
                        <a:rPr lang="ro-RO" sz="105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1155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0"/>
                        </a:spcAft>
                      </a:pPr>
                      <a:r>
                        <a:rPr lang="ro-RO" sz="1000" b="1">
                          <a:effectLst/>
                          <a:latin typeface="Times New Roman" panose="02020603050405020304" pitchFamily="18" charset="0"/>
                          <a:ea typeface="Times New Roman" panose="02020603050405020304" pitchFamily="18" charset="0"/>
                          <a:cs typeface="Times New Roman" panose="02020603050405020304" pitchFamily="18" charset="0"/>
                        </a:rPr>
                        <a:t>CFIBI005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Centrul Republican Experimental pentru Protezare, Ortopedie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Reabilitare al Ministerului Muncii,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Protecţiei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Sociale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Familiei/</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Республиканский</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экспериментальный</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центр</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по</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протезированию</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ортопедии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реабилитации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Министерства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труда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социальной</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защиты</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семьи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202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800"/>
                        </a:spcAft>
                      </a:pPr>
                      <a:r>
                        <a:rPr lang="ro-RO" sz="1000" b="1">
                          <a:effectLst/>
                          <a:latin typeface="Times New Roman" panose="02020603050405020304" pitchFamily="18" charset="0"/>
                          <a:ea typeface="Times New Roman" panose="02020603050405020304" pitchFamily="18" charset="0"/>
                          <a:cs typeface="Times New Roman" panose="02020603050405020304" pitchFamily="18" charset="0"/>
                        </a:rPr>
                        <a:t>CFIBI006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Obiectivele de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protecţie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civilă /</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Объекты</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гражданской</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защиты</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22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800"/>
                        </a:spcAft>
                      </a:pPr>
                      <a:r>
                        <a:rPr lang="ro-RO" sz="1000" b="1">
                          <a:effectLst/>
                          <a:latin typeface="Times New Roman" panose="02020603050405020304" pitchFamily="18" charset="0"/>
                          <a:ea typeface="Times New Roman" panose="02020603050405020304" pitchFamily="18" charset="0"/>
                          <a:cs typeface="Times New Roman" panose="02020603050405020304" pitchFamily="18" charset="0"/>
                        </a:rPr>
                        <a:t>CFIBI007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Organizaţiile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religioase – pentru terenurile pe care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sînt</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amplasate bunurile imobiliare destinate riturilor de cult/</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Религиозные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организации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по</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недвижимому</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имуществу</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используемому</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проведения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религиозных</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обрядов</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84070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800"/>
                        </a:spcAft>
                      </a:pPr>
                      <a:r>
                        <a:rPr lang="ro-RO" sz="1000" b="1">
                          <a:effectLst/>
                          <a:latin typeface="Times New Roman" panose="02020603050405020304" pitchFamily="18" charset="0"/>
                          <a:ea typeface="Times New Roman" panose="02020603050405020304" pitchFamily="18" charset="0"/>
                          <a:cs typeface="Times New Roman" panose="02020603050405020304" pitchFamily="18" charset="0"/>
                        </a:rPr>
                        <a:t>CFIBI013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Misiunile diplomatice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oficiile consulare acreditate în Republica Moldova, precum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reprezentanţele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organizaţiilor</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internaţionale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acreditate în Republica Moldova, în baza principiului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reciprocităţii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în conformitate cu tratatele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internaţionale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la care Republica Moldova este parte/</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Дипломатические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представительства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консульские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учреждения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аккредитованные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в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Республике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Молдова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а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также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представительства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международных</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организаций</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аккредитованных</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в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Республике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Молдова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основе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принципа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взаимности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в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соответствии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с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международными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договорами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одной</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из</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сторон</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которых</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является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Республика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Молдова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722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800"/>
                        </a:spcAft>
                      </a:pPr>
                      <a:r>
                        <a:rPr lang="ro-RO" sz="1000" b="1">
                          <a:effectLst/>
                          <a:latin typeface="Times New Roman" panose="02020603050405020304" pitchFamily="18" charset="0"/>
                          <a:ea typeface="Times New Roman" panose="02020603050405020304" pitchFamily="18" charset="0"/>
                          <a:cs typeface="Times New Roman" panose="02020603050405020304" pitchFamily="18" charset="0"/>
                        </a:rPr>
                        <a:t>CFIBI014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Instituţiile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medico-sanitare publice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finanţate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din fondurile asigurării obligatorii de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asistenţă</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medicală /</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Государственные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учреждения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здравоохранения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финансируемые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из</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фондов</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обязательного</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медицинского</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страхования</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697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0"/>
                        </a:spcAft>
                      </a:pPr>
                      <a:r>
                        <a:rPr lang="ro-RO" sz="1000" b="1">
                          <a:effectLst/>
                          <a:latin typeface="Times New Roman" panose="02020603050405020304" pitchFamily="18" charset="0"/>
                          <a:ea typeface="Times New Roman" panose="02020603050405020304" pitchFamily="18" charset="0"/>
                          <a:cs typeface="Times New Roman" panose="02020603050405020304" pitchFamily="18" charset="0"/>
                        </a:rPr>
                        <a:t>CFIBI015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Compania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Naţională</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de Asigurări în Medicină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agenţiile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ei teritoriale /</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Национальная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компания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медицинского</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страхования</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ее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территориальные</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агентства</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202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800"/>
                        </a:spcAft>
                      </a:pPr>
                      <a:r>
                        <a:rPr lang="ro-RO" sz="1000" b="1">
                          <a:effectLst/>
                          <a:latin typeface="Times New Roman" panose="02020603050405020304" pitchFamily="18" charset="0"/>
                          <a:ea typeface="Times New Roman" panose="02020603050405020304" pitchFamily="18" charset="0"/>
                          <a:cs typeface="Times New Roman" panose="02020603050405020304" pitchFamily="18" charset="0"/>
                        </a:rPr>
                        <a:t>CFIBI016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Banca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Naţională</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a Moldovei</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Национальный</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банк</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Молдовы</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722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800"/>
                        </a:spcAft>
                      </a:pPr>
                      <a:r>
                        <a:rPr lang="ro-RO" sz="1000" b="1">
                          <a:effectLst/>
                          <a:latin typeface="Times New Roman" panose="02020603050405020304" pitchFamily="18" charset="0"/>
                          <a:ea typeface="Times New Roman" panose="02020603050405020304" pitchFamily="18" charset="0"/>
                          <a:cs typeface="Times New Roman" panose="02020603050405020304" pitchFamily="18" charset="0"/>
                        </a:rPr>
                        <a:t>CFIBI017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Proprietarii sau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deţinătorii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bunurilor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rechiziţionate</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în interes public, pe perioada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rechiziţiei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conform </a:t>
                      </a:r>
                      <a:r>
                        <a:rPr lang="ro-RO" sz="1050" b="1" dirty="0" err="1">
                          <a:effectLst/>
                          <a:latin typeface="Times New Roman" panose="02020603050405020304" pitchFamily="18" charset="0"/>
                          <a:ea typeface="Times New Roman" panose="02020603050405020304" pitchFamily="18" charset="0"/>
                          <a:cs typeface="Times New Roman" panose="02020603050405020304" pitchFamily="18" charset="0"/>
                        </a:rPr>
                        <a:t>legislaţiei</a:t>
                      </a: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Собственники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владельцы</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имущества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реквизированного</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в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интересах</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общества</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период</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реквизиции</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согласно</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err="1">
                          <a:effectLst/>
                          <a:latin typeface="Times New Roman" panose="02020603050405020304" pitchFamily="18" charset="0"/>
                          <a:ea typeface="Times New Roman" panose="02020603050405020304" pitchFamily="18" charset="0"/>
                          <a:cs typeface="Times New Roman" panose="02020603050405020304" pitchFamily="18" charset="0"/>
                        </a:rPr>
                        <a:t>законодательству</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9722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lnSpc>
                          <a:spcPct val="107000"/>
                        </a:lnSpc>
                        <a:spcAft>
                          <a:spcPts val="800"/>
                        </a:spcAft>
                      </a:pPr>
                      <a:r>
                        <a:rPr lang="ro-RO" sz="1000" b="1" dirty="0">
                          <a:effectLst/>
                          <a:latin typeface="Times New Roman" panose="02020603050405020304" pitchFamily="18" charset="0"/>
                          <a:ea typeface="Times New Roman" panose="02020603050405020304" pitchFamily="18" charset="0"/>
                          <a:cs typeface="Times New Roman" panose="02020603050405020304" pitchFamily="18" charset="0"/>
                        </a:rPr>
                        <a:t>CFIBI018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7000"/>
                        </a:lnSpc>
                        <a:spcAft>
                          <a:spcPts val="0"/>
                        </a:spcAft>
                      </a:pPr>
                      <a:r>
                        <a:rPr lang="ro-RO" sz="1050" b="1" dirty="0">
                          <a:effectLst/>
                          <a:latin typeface="Times New Roman" panose="02020603050405020304" pitchFamily="18" charset="0"/>
                          <a:ea typeface="Times New Roman" panose="02020603050405020304" pitchFamily="18" charset="0"/>
                          <a:cs typeface="Times New Roman" panose="02020603050405020304" pitchFamily="18" charset="0"/>
                        </a:rPr>
                        <a:t>Organizaţiile necomerciale care corespund cerinţelor art.52, în cadrul cărora funcţionează instituţiile de asistenţă socială /</a:t>
                      </a:r>
                      <a:r>
                        <a:rPr lang="ro-RO" sz="10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050" i="1" dirty="0">
                          <a:effectLst/>
                          <a:latin typeface="Times New Roman" panose="02020603050405020304" pitchFamily="18" charset="0"/>
                          <a:ea typeface="Times New Roman" panose="02020603050405020304" pitchFamily="18" charset="0"/>
                          <a:cs typeface="Times New Roman" panose="02020603050405020304" pitchFamily="18" charset="0"/>
                        </a:rPr>
                        <a:t>Некоммерческие организации, отвечающие требованиям статьи 52, в рамках которых функционируют учреждения социальной помощи</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797" marR="27797" marT="9266" marB="9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18958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424936" cy="5617206"/>
          </a:xfrm>
        </p:spPr>
        <p:txBody>
          <a:bodyPr>
            <a:noAutofit/>
          </a:bodyPr>
          <a:lstStyle/>
          <a:p>
            <a:pPr marL="0" indent="0" algn="ctr">
              <a:lnSpc>
                <a:spcPct val="100000"/>
              </a:lnSpc>
              <a:spcBef>
                <a:spcPts val="0"/>
              </a:spcBef>
              <a:buNone/>
              <a:tabLst>
                <a:tab pos="685800" algn="l"/>
              </a:tabLst>
            </a:pPr>
            <a:r>
              <a:rPr lang="ro-RO" sz="2200" dirty="0">
                <a:latin typeface="Times New Roman" panose="02020603050405020304" pitchFamily="18" charset="0"/>
                <a:cs typeface="Times New Roman" panose="02020603050405020304" pitchFamily="18" charset="0"/>
              </a:rPr>
              <a:t> </a:t>
            </a:r>
            <a:r>
              <a:rPr lang="ro-RO"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Termenele achitării impozitului </a:t>
            </a:r>
          </a:p>
          <a:p>
            <a:pPr marL="0" indent="0" algn="ctr">
              <a:lnSpc>
                <a:spcPct val="100000"/>
              </a:lnSpc>
              <a:spcBef>
                <a:spcPts val="0"/>
              </a:spcBef>
              <a:buNone/>
              <a:tabLst>
                <a:tab pos="685800" algn="l"/>
              </a:tabLst>
            </a:pPr>
            <a:endParaRPr lang="ro-RO" sz="800" dirty="0">
              <a:latin typeface="Times New Roman" panose="02020603050405020304" pitchFamily="18" charset="0"/>
              <a:cs typeface="Times New Roman" panose="02020603050405020304" pitchFamily="18" charset="0"/>
            </a:endParaRPr>
          </a:p>
          <a:p>
            <a:pPr>
              <a:lnSpc>
                <a:spcPct val="100000"/>
              </a:lnSpc>
              <a:spcBef>
                <a:spcPts val="0"/>
              </a:spcBef>
              <a:buFont typeface="Wingdings" panose="05000000000000000000" pitchFamily="2" charset="2"/>
              <a:buChar char="Ø"/>
              <a:tabLst>
                <a:tab pos="685800" algn="l"/>
              </a:tabLst>
            </a:pPr>
            <a:r>
              <a:rPr lang="ro-RO" sz="22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Persoanele juridice și persoanele fizice înregistrate în calitate de </a:t>
            </a:r>
            <a:r>
              <a:rPr lang="ro-RO" sz="1800" dirty="0" smtClean="0">
                <a:latin typeface="Times New Roman" panose="02020603050405020304" pitchFamily="18" charset="0"/>
                <a:cs typeface="Times New Roman" panose="02020603050405020304" pitchFamily="18" charset="0"/>
              </a:rPr>
              <a:t>întreprinzător </a:t>
            </a:r>
            <a:r>
              <a:rPr lang="ro-RO" sz="1800" dirty="0">
                <a:latin typeface="Times New Roman" panose="02020603050405020304" pitchFamily="18" charset="0"/>
                <a:cs typeface="Times New Roman" panose="02020603050405020304" pitchFamily="18" charset="0"/>
              </a:rPr>
              <a:t>achită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impozitul</a:t>
            </a:r>
            <a:r>
              <a:rPr lang="en-US" sz="1800" dirty="0">
                <a:latin typeface="Times New Roman" panose="02020603050405020304" pitchFamily="18" charset="0"/>
                <a:cs typeface="Times New Roman" panose="02020603050405020304" pitchFamily="18" charset="0"/>
              </a:rPr>
              <a:t> pe </a:t>
            </a:r>
            <a:r>
              <a:rPr lang="en-US" sz="1800" dirty="0" err="1">
                <a:latin typeface="Times New Roman" panose="02020603050405020304" pitchFamily="18" charset="0"/>
                <a:cs typeface="Times New Roman" panose="02020603050405020304" pitchFamily="18" charset="0"/>
              </a:rPr>
              <a:t>bunurile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imobiliare</a:t>
            </a:r>
            <a:r>
              <a:rPr lang="ro-RO" sz="1800" dirty="0">
                <a:latin typeface="Times New Roman" panose="02020603050405020304" pitchFamily="18" charset="0"/>
                <a:cs typeface="Times New Roman" panose="02020603050405020304" pitchFamily="18" charset="0"/>
              </a:rPr>
              <a:t> și</a:t>
            </a:r>
            <a:r>
              <a:rPr lang="ro-RO"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impozitul funciar</a:t>
            </a:r>
            <a:r>
              <a:rPr lang="ro-RO" sz="1800" dirty="0" smtClean="0">
                <a:latin typeface="Times New Roman" panose="02020603050405020304" pitchFamily="18" charset="0"/>
                <a:cs typeface="Times New Roman" panose="02020603050405020304" pitchFamily="18" charset="0"/>
              </a:rPr>
              <a:t>:</a:t>
            </a:r>
            <a:endParaRPr lang="ro-RO" sz="1800" b="1" dirty="0">
              <a:latin typeface="Times New Roman" panose="02020603050405020304" pitchFamily="18" charset="0"/>
              <a:cs typeface="Times New Roman" panose="02020603050405020304" pitchFamily="18" charset="0"/>
            </a:endParaRPr>
          </a:p>
          <a:p>
            <a:pPr marL="0" indent="0">
              <a:lnSpc>
                <a:spcPct val="100000"/>
              </a:lnSpc>
              <a:spcBef>
                <a:spcPts val="0"/>
              </a:spcBef>
              <a:buNone/>
              <a:tabLst>
                <a:tab pos="685800" algn="l"/>
              </a:tabLst>
            </a:pPr>
            <a:r>
              <a:rPr lang="ro-RO" sz="1400" b="1" dirty="0" smtClean="0">
                <a:latin typeface="Times New Roman" panose="02020603050405020304" pitchFamily="18" charset="0"/>
                <a:cs typeface="Times New Roman" panose="02020603050405020304" pitchFamily="18" charset="0"/>
              </a:rPr>
              <a:t>1)</a:t>
            </a:r>
            <a:r>
              <a:rPr lang="ro-RO" sz="1400" b="1" dirty="0" smtClean="0"/>
              <a:t> </a:t>
            </a:r>
            <a:r>
              <a:rPr lang="ro-RO" sz="1600" b="1" dirty="0"/>
              <a:t>pînă la 25 septembrie a anului curent</a:t>
            </a:r>
            <a:r>
              <a:rPr lang="ro-RO" sz="1600" dirty="0"/>
              <a:t> </a:t>
            </a:r>
            <a:r>
              <a:rPr lang="ro-RO" sz="1600" dirty="0" smtClean="0"/>
              <a:t>– </a:t>
            </a:r>
            <a:r>
              <a:rPr lang="ro-RO" sz="1600" dirty="0"/>
              <a:t>p</a:t>
            </a:r>
            <a:r>
              <a:rPr lang="en-GB" sz="1600" dirty="0" err="1" smtClean="0"/>
              <a:t>entru</a:t>
            </a:r>
            <a:r>
              <a:rPr lang="ro-RO" sz="1600" dirty="0" smtClean="0"/>
              <a:t>:</a:t>
            </a:r>
          </a:p>
          <a:p>
            <a:pPr algn="just">
              <a:lnSpc>
                <a:spcPct val="100000"/>
              </a:lnSpc>
              <a:spcBef>
                <a:spcPts val="0"/>
              </a:spcBef>
              <a:buFontTx/>
              <a:buChar char="-"/>
              <a:tabLst>
                <a:tab pos="685800" algn="l"/>
              </a:tabLst>
            </a:pPr>
            <a:r>
              <a:rPr lang="ro-RO" sz="1400" i="1" dirty="0">
                <a:latin typeface="Times New Roman" panose="02020603050405020304" pitchFamily="18" charset="0"/>
                <a:cs typeface="Times New Roman" panose="02020603050405020304" pitchFamily="18" charset="0"/>
              </a:rPr>
              <a:t>bunurile imobiliare (obiecte ale impunerii cu impozitul pe bunurile imobiliare) existente și/sau dobîndite </a:t>
            </a:r>
            <a:r>
              <a:rPr lang="ro-RO" sz="1400" b="1" i="1" dirty="0">
                <a:latin typeface="Times New Roman" panose="02020603050405020304" pitchFamily="18" charset="0"/>
                <a:cs typeface="Times New Roman" panose="02020603050405020304" pitchFamily="18" charset="0"/>
              </a:rPr>
              <a:t>pînă la 31</a:t>
            </a:r>
            <a:r>
              <a:rPr lang="en-US" sz="1400" b="1" i="1" dirty="0">
                <a:latin typeface="Times New Roman" panose="02020603050405020304" pitchFamily="18" charset="0"/>
                <a:cs typeface="Times New Roman" panose="02020603050405020304" pitchFamily="18" charset="0"/>
              </a:rPr>
              <a:t> </a:t>
            </a:r>
            <a:r>
              <a:rPr lang="ro-RO" sz="1400" b="1" i="1" dirty="0">
                <a:latin typeface="Times New Roman" panose="02020603050405020304" pitchFamily="18" charset="0"/>
                <a:cs typeface="Times New Roman" panose="02020603050405020304" pitchFamily="18" charset="0"/>
              </a:rPr>
              <a:t>august</a:t>
            </a:r>
            <a:r>
              <a:rPr lang="en-US" sz="1400" b="1" i="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a </a:t>
            </a:r>
            <a:r>
              <a:rPr lang="en-US" sz="1400" i="1" dirty="0" err="1">
                <a:latin typeface="Times New Roman" panose="02020603050405020304" pitchFamily="18" charset="0"/>
                <a:cs typeface="Times New Roman" panose="02020603050405020304" pitchFamily="18" charset="0"/>
              </a:rPr>
              <a:t>perioadei</a:t>
            </a:r>
            <a:r>
              <a:rPr lang="en-US" sz="1400" i="1" dirty="0">
                <a:latin typeface="Times New Roman" panose="02020603050405020304" pitchFamily="18" charset="0"/>
                <a:cs typeface="Times New Roman" panose="02020603050405020304" pitchFamily="18" charset="0"/>
              </a:rPr>
              <a:t> </a:t>
            </a:r>
            <a:r>
              <a:rPr lang="ro-RO" sz="1400" i="1" dirty="0">
                <a:latin typeface="Times New Roman" panose="02020603050405020304" pitchFamily="18" charset="0"/>
                <a:cs typeface="Times New Roman" panose="02020603050405020304" pitchFamily="18" charset="0"/>
              </a:rPr>
              <a:t>fiscale</a:t>
            </a:r>
            <a:r>
              <a:rPr lang="en-US" sz="1400" i="1" dirty="0">
                <a:latin typeface="Times New Roman" panose="02020603050405020304" pitchFamily="18" charset="0"/>
                <a:cs typeface="Times New Roman" panose="02020603050405020304" pitchFamily="18" charset="0"/>
              </a:rPr>
              <a:t> respective</a:t>
            </a:r>
            <a:r>
              <a:rPr lang="ro-RO" sz="1400" i="1" dirty="0">
                <a:latin typeface="Times New Roman" panose="02020603050405020304" pitchFamily="18" charset="0"/>
                <a:cs typeface="Times New Roman" panose="02020603050405020304" pitchFamily="18" charset="0"/>
              </a:rPr>
              <a:t> și</a:t>
            </a:r>
          </a:p>
          <a:p>
            <a:pPr algn="just">
              <a:lnSpc>
                <a:spcPct val="100000"/>
              </a:lnSpc>
              <a:spcBef>
                <a:spcPts val="0"/>
              </a:spcBef>
              <a:buFontTx/>
              <a:buChar char="-"/>
              <a:tabLst>
                <a:tab pos="685800" algn="l"/>
              </a:tabLst>
            </a:pPr>
            <a:r>
              <a:rPr lang="ro-RO" sz="1400" i="1" dirty="0">
                <a:latin typeface="Times New Roman" panose="02020603050405020304" pitchFamily="18" charset="0"/>
                <a:cs typeface="Times New Roman" panose="02020603050405020304" pitchFamily="18" charset="0"/>
              </a:rPr>
              <a:t> terenurile neevaluate în scopul impozitării (obiecte ale impunerii cu impozitul funciar), existente și/sau dobîndite </a:t>
            </a:r>
            <a:r>
              <a:rPr lang="ro-RO" sz="1400" b="1" i="1" dirty="0">
                <a:latin typeface="Times New Roman" panose="02020603050405020304" pitchFamily="18" charset="0"/>
                <a:cs typeface="Times New Roman" panose="02020603050405020304" pitchFamily="18" charset="0"/>
              </a:rPr>
              <a:t>pînă la 25 septembrie</a:t>
            </a:r>
            <a:r>
              <a:rPr lang="ro-RO" sz="1400" i="1"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a </a:t>
            </a:r>
            <a:r>
              <a:rPr lang="en-US" sz="1400" i="1" dirty="0" err="1">
                <a:latin typeface="Times New Roman" panose="02020603050405020304" pitchFamily="18" charset="0"/>
                <a:cs typeface="Times New Roman" panose="02020603050405020304" pitchFamily="18" charset="0"/>
              </a:rPr>
              <a:t>perioadei</a:t>
            </a:r>
            <a:r>
              <a:rPr lang="en-US" sz="1400" i="1" dirty="0">
                <a:latin typeface="Times New Roman" panose="02020603050405020304" pitchFamily="18" charset="0"/>
                <a:cs typeface="Times New Roman" panose="02020603050405020304" pitchFamily="18" charset="0"/>
              </a:rPr>
              <a:t> </a:t>
            </a:r>
            <a:r>
              <a:rPr lang="ro-RO" sz="1400" i="1" dirty="0">
                <a:latin typeface="Times New Roman" panose="02020603050405020304" pitchFamily="18" charset="0"/>
                <a:cs typeface="Times New Roman" panose="02020603050405020304" pitchFamily="18" charset="0"/>
              </a:rPr>
              <a:t>fiscale</a:t>
            </a:r>
            <a:r>
              <a:rPr lang="en-US" sz="1400" i="1" dirty="0">
                <a:latin typeface="Times New Roman" panose="02020603050405020304" pitchFamily="18" charset="0"/>
                <a:cs typeface="Times New Roman" panose="02020603050405020304" pitchFamily="18" charset="0"/>
              </a:rPr>
              <a:t> respective</a:t>
            </a:r>
            <a:r>
              <a:rPr lang="ro-RO" sz="1400" i="1" dirty="0" smtClean="0">
                <a:latin typeface="Times New Roman" panose="02020603050405020304" pitchFamily="18" charset="0"/>
                <a:cs typeface="Times New Roman" panose="02020603050405020304" pitchFamily="18" charset="0"/>
              </a:rPr>
              <a:t>;</a:t>
            </a:r>
          </a:p>
          <a:p>
            <a:pPr algn="just">
              <a:lnSpc>
                <a:spcPct val="100000"/>
              </a:lnSpc>
              <a:spcBef>
                <a:spcPts val="0"/>
              </a:spcBef>
              <a:buFontTx/>
              <a:buChar char="-"/>
              <a:tabLst>
                <a:tab pos="685800" algn="l"/>
              </a:tabLst>
            </a:pPr>
            <a:endParaRPr lang="ro-RO" sz="1400" b="1" i="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tabLst>
                <a:tab pos="685800" algn="l"/>
              </a:tabLst>
            </a:pPr>
            <a:r>
              <a:rPr lang="ro-RO" sz="1400" b="1" dirty="0" smtClean="0">
                <a:latin typeface="Times New Roman" panose="02020603050405020304" pitchFamily="18" charset="0"/>
                <a:cs typeface="Times New Roman" panose="02020603050405020304" pitchFamily="18" charset="0"/>
              </a:rPr>
              <a:t>2) </a:t>
            </a:r>
            <a:r>
              <a:rPr lang="en-GB" sz="1600" b="1" dirty="0" err="1" smtClean="0"/>
              <a:t>pînă</a:t>
            </a:r>
            <a:r>
              <a:rPr lang="en-GB" sz="1600" b="1" dirty="0" smtClean="0"/>
              <a:t> </a:t>
            </a:r>
            <a:r>
              <a:rPr lang="en-GB" sz="1600" b="1" dirty="0"/>
              <a:t>la 25 </a:t>
            </a:r>
            <a:r>
              <a:rPr lang="en-GB" sz="1600" b="1" dirty="0" err="1"/>
              <a:t>martie</a:t>
            </a:r>
            <a:r>
              <a:rPr lang="en-GB" sz="1600" b="1" dirty="0"/>
              <a:t> a </a:t>
            </a:r>
            <a:r>
              <a:rPr lang="en-GB" sz="1600" b="1" dirty="0" err="1"/>
              <a:t>perioadei</a:t>
            </a:r>
            <a:r>
              <a:rPr lang="en-GB" sz="1600" b="1" dirty="0"/>
              <a:t> </a:t>
            </a:r>
            <a:r>
              <a:rPr lang="en-GB" sz="1600" b="1" dirty="0" err="1"/>
              <a:t>fiscale</a:t>
            </a:r>
            <a:r>
              <a:rPr lang="en-GB" sz="1600" b="1" dirty="0"/>
              <a:t> </a:t>
            </a:r>
            <a:r>
              <a:rPr lang="en-GB" sz="1600" b="1" dirty="0" err="1"/>
              <a:t>următoare</a:t>
            </a:r>
            <a:r>
              <a:rPr lang="en-GB" sz="1600" b="1" dirty="0"/>
              <a:t> </a:t>
            </a:r>
            <a:r>
              <a:rPr lang="en-GB" sz="1600" b="1" dirty="0" err="1"/>
              <a:t>celei</a:t>
            </a:r>
            <a:r>
              <a:rPr lang="en-GB" sz="1600" b="1" dirty="0"/>
              <a:t> de </a:t>
            </a:r>
            <a:r>
              <a:rPr lang="en-GB" sz="1600" b="1" dirty="0" err="1"/>
              <a:t>gestiune</a:t>
            </a:r>
            <a:r>
              <a:rPr lang="ro-RO" sz="1600" b="1" dirty="0"/>
              <a:t> </a:t>
            </a:r>
            <a:r>
              <a:rPr lang="ro-RO" sz="1600" b="1" dirty="0" smtClean="0"/>
              <a:t>– </a:t>
            </a:r>
            <a:r>
              <a:rPr lang="en-GB" sz="1600" dirty="0" err="1" smtClean="0"/>
              <a:t>pentru</a:t>
            </a:r>
            <a:r>
              <a:rPr lang="ro-RO" sz="1600" dirty="0" smtClean="0"/>
              <a:t>:</a:t>
            </a:r>
          </a:p>
          <a:p>
            <a:pPr marL="0" indent="0" algn="just">
              <a:lnSpc>
                <a:spcPct val="100000"/>
              </a:lnSpc>
              <a:spcBef>
                <a:spcPts val="0"/>
              </a:spcBef>
              <a:buNone/>
              <a:tabLst>
                <a:tab pos="685800" algn="l"/>
              </a:tabLst>
            </a:pPr>
            <a:r>
              <a:rPr lang="en-GB" sz="1600" b="1" dirty="0" smtClean="0"/>
              <a:t> </a:t>
            </a:r>
            <a:r>
              <a:rPr lang="ro-RO" sz="1600" b="1" dirty="0" smtClean="0"/>
              <a:t>- </a:t>
            </a:r>
            <a:r>
              <a:rPr lang="ro-RO" sz="1400" i="1" dirty="0" smtClean="0">
                <a:latin typeface="Times New Roman" panose="02020603050405020304" pitchFamily="18" charset="0"/>
                <a:cs typeface="Times New Roman" panose="02020603050405020304" pitchFamily="18" charset="0"/>
              </a:rPr>
              <a:t>bunurile </a:t>
            </a:r>
            <a:r>
              <a:rPr lang="ro-RO" sz="1400" i="1" dirty="0">
                <a:latin typeface="Times New Roman" panose="02020603050405020304" pitchFamily="18" charset="0"/>
                <a:cs typeface="Times New Roman" panose="02020603050405020304" pitchFamily="18" charset="0"/>
              </a:rPr>
              <a:t>imobiliare (obiecte ale impunerii cu impozitul pe bunurile imobiliare), </a:t>
            </a:r>
            <a:r>
              <a:rPr lang="ro-RO" sz="1400" b="1" i="1" dirty="0">
                <a:latin typeface="Times New Roman" panose="02020603050405020304" pitchFamily="18" charset="0"/>
                <a:cs typeface="Times New Roman" panose="02020603050405020304" pitchFamily="18" charset="0"/>
              </a:rPr>
              <a:t>dobîndite după 31 august </a:t>
            </a:r>
            <a:r>
              <a:rPr lang="ro-RO" sz="1400" i="1" dirty="0">
                <a:latin typeface="Times New Roman" panose="02020603050405020304" pitchFamily="18" charset="0"/>
                <a:cs typeface="Times New Roman" panose="02020603050405020304" pitchFamily="18" charset="0"/>
              </a:rPr>
              <a:t>a perioadei respective și</a:t>
            </a:r>
          </a:p>
          <a:p>
            <a:pPr algn="just">
              <a:lnSpc>
                <a:spcPct val="100000"/>
              </a:lnSpc>
              <a:spcBef>
                <a:spcPts val="0"/>
              </a:spcBef>
              <a:buFontTx/>
              <a:buChar char="-"/>
              <a:tabLst>
                <a:tab pos="685800" algn="l"/>
              </a:tabLst>
            </a:pPr>
            <a:r>
              <a:rPr lang="ro-RO" sz="1400" i="1" dirty="0">
                <a:latin typeface="Times New Roman" panose="02020603050405020304" pitchFamily="18" charset="0"/>
                <a:cs typeface="Times New Roman" panose="02020603050405020304" pitchFamily="18" charset="0"/>
              </a:rPr>
              <a:t>terenurile neevaluate (obiecte ale impunerii cu impozitul funciar), </a:t>
            </a:r>
            <a:r>
              <a:rPr lang="ro-RO" sz="1400" b="1" i="1" dirty="0">
                <a:latin typeface="Times New Roman" panose="02020603050405020304" pitchFamily="18" charset="0"/>
                <a:cs typeface="Times New Roman" panose="02020603050405020304" pitchFamily="18" charset="0"/>
              </a:rPr>
              <a:t>dobîndite după 25 septembrie </a:t>
            </a:r>
            <a:r>
              <a:rPr lang="ro-RO" sz="1400" i="1" dirty="0">
                <a:latin typeface="Times New Roman" panose="02020603050405020304" pitchFamily="18" charset="0"/>
                <a:cs typeface="Times New Roman" panose="02020603050405020304" pitchFamily="18" charset="0"/>
              </a:rPr>
              <a:t>a perioadei fiscale respective</a:t>
            </a:r>
            <a:r>
              <a:rPr lang="ro-RO" sz="1400" i="1" dirty="0" smtClean="0">
                <a:latin typeface="Times New Roman" panose="02020603050405020304" pitchFamily="18" charset="0"/>
                <a:cs typeface="Times New Roman" panose="02020603050405020304" pitchFamily="18" charset="0"/>
              </a:rPr>
              <a:t>.</a:t>
            </a:r>
            <a:endParaRPr lang="ro-RO" sz="1600" b="1" dirty="0"/>
          </a:p>
          <a:p>
            <a:pPr marL="2743200" lvl="8" indent="0">
              <a:lnSpc>
                <a:spcPct val="100000"/>
              </a:lnSpc>
              <a:spcBef>
                <a:spcPts val="0"/>
              </a:spcBef>
              <a:buNone/>
            </a:pPr>
            <a:endParaRPr lang="ro-RO" sz="800" b="1" dirty="0"/>
          </a:p>
          <a:p>
            <a:pPr algn="just">
              <a:lnSpc>
                <a:spcPct val="100000"/>
              </a:lnSpc>
              <a:spcBef>
                <a:spcPts val="0"/>
              </a:spcBef>
              <a:buFont typeface="Wingdings" panose="05000000000000000000" pitchFamily="2" charset="2"/>
              <a:buChar char="Ø"/>
            </a:pPr>
            <a:r>
              <a:rPr lang="ro-RO" sz="16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Întreprinzătorii </a:t>
            </a:r>
            <a:r>
              <a:rPr lang="ro-RO" sz="1400" dirty="0" smtClean="0">
                <a:latin typeface="Times New Roman" panose="02020603050405020304" pitchFamily="18" charset="0"/>
                <a:cs typeface="Times New Roman" panose="02020603050405020304" pitchFamily="18" charset="0"/>
              </a:rPr>
              <a:t>individuali </a:t>
            </a:r>
            <a:r>
              <a:rPr lang="en-US" sz="1400" dirty="0">
                <a:latin typeface="Times New Roman" panose="02020603050405020304" pitchFamily="18" charset="0"/>
                <a:cs typeface="Times New Roman" panose="02020603050405020304" pitchFamily="18" charset="0"/>
              </a:rPr>
              <a:t>al </a:t>
            </a:r>
            <a:r>
              <a:rPr lang="en-US" sz="1400" dirty="0" err="1">
                <a:latin typeface="Times New Roman" panose="02020603050405020304" pitchFamily="18" charset="0"/>
                <a:cs typeface="Times New Roman" panose="02020603050405020304" pitchFamily="18" charset="0"/>
              </a:rPr>
              <a:t>căror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număr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mediu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anual</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salariaţi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parcursul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perioadei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fiscale</a:t>
            </a:r>
            <a:r>
              <a:rPr lang="en-US" sz="1400" dirty="0">
                <a:latin typeface="Times New Roman" panose="02020603050405020304" pitchFamily="18" charset="0"/>
                <a:cs typeface="Times New Roman" panose="02020603050405020304" pitchFamily="18" charset="0"/>
              </a:rPr>
              <a:t>, nu </a:t>
            </a:r>
            <a:r>
              <a:rPr lang="en-US" sz="1400" dirty="0" err="1">
                <a:latin typeface="Times New Roman" panose="02020603050405020304" pitchFamily="18" charset="0"/>
                <a:cs typeface="Times New Roman" panose="02020603050405020304" pitchFamily="18" charset="0"/>
              </a:rPr>
              <a:t>depăşeşte</a:t>
            </a:r>
            <a:r>
              <a:rPr lang="en-US" sz="1400" dirty="0">
                <a:latin typeface="Times New Roman" panose="02020603050405020304" pitchFamily="18" charset="0"/>
                <a:cs typeface="Times New Roman" panose="02020603050405020304" pitchFamily="18" charset="0"/>
              </a:rPr>
              <a:t> 3 </a:t>
            </a:r>
            <a:r>
              <a:rPr lang="en-US" sz="1400" dirty="0" err="1">
                <a:latin typeface="Times New Roman" panose="02020603050405020304" pitchFamily="18" charset="0"/>
                <a:cs typeface="Times New Roman" panose="02020603050405020304" pitchFamily="18" charset="0"/>
              </a:rPr>
              <a:t>unităţi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şi</a:t>
            </a:r>
            <a:r>
              <a:rPr lang="en-US" sz="1400" dirty="0">
                <a:latin typeface="Times New Roman" panose="02020603050405020304" pitchFamily="18" charset="0"/>
                <a:cs typeface="Times New Roman" panose="02020603050405020304" pitchFamily="18" charset="0"/>
              </a:rPr>
              <a:t> care nu </a:t>
            </a:r>
            <a:r>
              <a:rPr lang="en-US" sz="1400" dirty="0" err="1">
                <a:latin typeface="Times New Roman" panose="02020603050405020304" pitchFamily="18" charset="0"/>
                <a:cs typeface="Times New Roman" panose="02020603050405020304" pitchFamily="18" charset="0"/>
              </a:rPr>
              <a:t>sînt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înregistraţi</a:t>
            </a:r>
            <a:r>
              <a:rPr lang="en-US" sz="1400" dirty="0">
                <a:latin typeface="Times New Roman" panose="02020603050405020304" pitchFamily="18" charset="0"/>
                <a:cs typeface="Times New Roman" panose="02020603050405020304" pitchFamily="18" charset="0"/>
              </a:rPr>
              <a:t> ca </a:t>
            </a:r>
            <a:r>
              <a:rPr lang="en-US" sz="1400" dirty="0" err="1">
                <a:latin typeface="Times New Roman" panose="02020603050405020304" pitchFamily="18" charset="0"/>
                <a:cs typeface="Times New Roman" panose="02020603050405020304" pitchFamily="18" charset="0"/>
              </a:rPr>
              <a:t>plătitori</a:t>
            </a:r>
            <a:r>
              <a:rPr lang="en-US" sz="1400" dirty="0">
                <a:latin typeface="Times New Roman" panose="02020603050405020304" pitchFamily="18" charset="0"/>
                <a:cs typeface="Times New Roman" panose="02020603050405020304" pitchFamily="18" charset="0"/>
              </a:rPr>
              <a:t> de T.V.A. </a:t>
            </a:r>
            <a:r>
              <a:rPr lang="en-US" sz="1400" dirty="0" err="1">
                <a:latin typeface="Times New Roman" panose="02020603050405020304" pitchFamily="18" charset="0"/>
                <a:cs typeface="Times New Roman" panose="02020603050405020304" pitchFamily="18" charset="0"/>
              </a:rPr>
              <a:t>achită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impozitul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bunurile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imobiliare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şi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impozitul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funciar</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p</a:t>
            </a:r>
            <a:r>
              <a:rPr lang="ro-RO" sz="1400" b="1" dirty="0">
                <a:latin typeface="Times New Roman" panose="02020603050405020304" pitchFamily="18" charset="0"/>
                <a:cs typeface="Times New Roman" panose="02020603050405020304" pitchFamily="18" charset="0"/>
              </a:rPr>
              <a:t>înă la 25 martie a perioadei fiscal următoare celei de gestiune</a:t>
            </a:r>
          </a:p>
          <a:p>
            <a:pPr algn="just">
              <a:lnSpc>
                <a:spcPct val="100000"/>
              </a:lnSpc>
              <a:spcBef>
                <a:spcPts val="0"/>
              </a:spcBef>
              <a:buFont typeface="Wingdings" panose="05000000000000000000" pitchFamily="2" charset="2"/>
              <a:buChar char="Ø"/>
            </a:pPr>
            <a:r>
              <a:rPr lang="ro-RO" sz="1400" dirty="0" smtClean="0">
                <a:latin typeface="Times New Roman" panose="02020603050405020304" pitchFamily="18" charset="0"/>
                <a:cs typeface="Times New Roman" panose="02020603050405020304" pitchFamily="18" charset="0"/>
              </a:rPr>
              <a:t>Gospodăriile </a:t>
            </a:r>
            <a:r>
              <a:rPr lang="ro-RO" sz="1400" dirty="0">
                <a:latin typeface="Times New Roman" panose="02020603050405020304" pitchFamily="18" charset="0"/>
                <a:cs typeface="Times New Roman" panose="02020603050405020304" pitchFamily="18" charset="0"/>
              </a:rPr>
              <a:t>țărănești (de fermier</a:t>
            </a:r>
            <a:r>
              <a:rPr lang="ro-RO"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al </a:t>
            </a:r>
            <a:r>
              <a:rPr lang="en-US" sz="1400" dirty="0" err="1">
                <a:latin typeface="Times New Roman" panose="02020603050405020304" pitchFamily="18" charset="0"/>
                <a:cs typeface="Times New Roman" panose="02020603050405020304" pitchFamily="18" charset="0"/>
              </a:rPr>
              <a:t>căror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număr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mediu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anual</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salariaţi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parcursul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perioadei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fiscale</a:t>
            </a:r>
            <a:r>
              <a:rPr lang="en-US" sz="1400" dirty="0">
                <a:latin typeface="Times New Roman" panose="02020603050405020304" pitchFamily="18" charset="0"/>
                <a:cs typeface="Times New Roman" panose="02020603050405020304" pitchFamily="18" charset="0"/>
              </a:rPr>
              <a:t>, nu </a:t>
            </a:r>
            <a:r>
              <a:rPr lang="en-US" sz="1400" dirty="0" err="1">
                <a:latin typeface="Times New Roman" panose="02020603050405020304" pitchFamily="18" charset="0"/>
                <a:cs typeface="Times New Roman" panose="02020603050405020304" pitchFamily="18" charset="0"/>
              </a:rPr>
              <a:t>depăşeşte</a:t>
            </a:r>
            <a:r>
              <a:rPr lang="en-US" sz="1400" dirty="0">
                <a:latin typeface="Times New Roman" panose="02020603050405020304" pitchFamily="18" charset="0"/>
                <a:cs typeface="Times New Roman" panose="02020603050405020304" pitchFamily="18" charset="0"/>
              </a:rPr>
              <a:t> 3 </a:t>
            </a:r>
            <a:r>
              <a:rPr lang="en-US" sz="1400" dirty="0" err="1">
                <a:latin typeface="Times New Roman" panose="02020603050405020304" pitchFamily="18" charset="0"/>
                <a:cs typeface="Times New Roman" panose="02020603050405020304" pitchFamily="18" charset="0"/>
              </a:rPr>
              <a:t>unităţi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şi</a:t>
            </a:r>
            <a:r>
              <a:rPr lang="en-US" sz="1400" dirty="0">
                <a:latin typeface="Times New Roman" panose="02020603050405020304" pitchFamily="18" charset="0"/>
                <a:cs typeface="Times New Roman" panose="02020603050405020304" pitchFamily="18" charset="0"/>
              </a:rPr>
              <a:t> care nu </a:t>
            </a:r>
            <a:r>
              <a:rPr lang="en-US" sz="1400" dirty="0" err="1">
                <a:latin typeface="Times New Roman" panose="02020603050405020304" pitchFamily="18" charset="0"/>
                <a:cs typeface="Times New Roman" panose="02020603050405020304" pitchFamily="18" charset="0"/>
              </a:rPr>
              <a:t>sînt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înregistraţi</a:t>
            </a:r>
            <a:r>
              <a:rPr lang="en-US" sz="1400" dirty="0">
                <a:latin typeface="Times New Roman" panose="02020603050405020304" pitchFamily="18" charset="0"/>
                <a:cs typeface="Times New Roman" panose="02020603050405020304" pitchFamily="18" charset="0"/>
              </a:rPr>
              <a:t> ca </a:t>
            </a:r>
            <a:r>
              <a:rPr lang="en-US" sz="1400" dirty="0" err="1">
                <a:latin typeface="Times New Roman" panose="02020603050405020304" pitchFamily="18" charset="0"/>
                <a:cs typeface="Times New Roman" panose="02020603050405020304" pitchFamily="18" charset="0"/>
              </a:rPr>
              <a:t>plătitori</a:t>
            </a:r>
            <a:r>
              <a:rPr lang="en-US" sz="1400" dirty="0">
                <a:latin typeface="Times New Roman" panose="02020603050405020304" pitchFamily="18" charset="0"/>
                <a:cs typeface="Times New Roman" panose="02020603050405020304" pitchFamily="18" charset="0"/>
              </a:rPr>
              <a:t> de T.V.A. </a:t>
            </a:r>
            <a:r>
              <a:rPr lang="en-US" sz="1400" dirty="0" err="1">
                <a:latin typeface="Times New Roman" panose="02020603050405020304" pitchFamily="18" charset="0"/>
                <a:cs typeface="Times New Roman" panose="02020603050405020304" pitchFamily="18" charset="0"/>
              </a:rPr>
              <a:t>achită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impozitul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bunurile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imobiliare</a:t>
            </a:r>
            <a:r>
              <a:rPr lang="en-US" sz="1400" dirty="0">
                <a:latin typeface="Times New Roman" panose="02020603050405020304" pitchFamily="18" charset="0"/>
                <a:cs typeface="Times New Roman" panose="02020603050405020304" pitchFamily="18" charset="0"/>
              </a:rPr>
              <a:t> </a:t>
            </a:r>
            <a:r>
              <a:rPr lang="ro-RO"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p</a:t>
            </a:r>
            <a:r>
              <a:rPr lang="ro-RO" sz="1400" b="1" dirty="0">
                <a:latin typeface="Times New Roman" panose="02020603050405020304" pitchFamily="18" charset="0"/>
                <a:cs typeface="Times New Roman" panose="02020603050405020304" pitchFamily="18" charset="0"/>
              </a:rPr>
              <a:t>înă la 25 martie a perioadei fiscal următoare celei de </a:t>
            </a:r>
            <a:r>
              <a:rPr lang="ro-RO" sz="1400" b="1" dirty="0" smtClean="0">
                <a:latin typeface="Times New Roman" panose="02020603050405020304" pitchFamily="18" charset="0"/>
                <a:cs typeface="Times New Roman" panose="02020603050405020304" pitchFamily="18" charset="0"/>
              </a:rPr>
              <a:t>gestiune. </a:t>
            </a:r>
            <a:r>
              <a:rPr lang="ro-RO" sz="1400" dirty="0" smtClean="0">
                <a:latin typeface="Times New Roman" panose="02020603050405020304" pitchFamily="18" charset="0"/>
                <a:cs typeface="Times New Roman" panose="02020603050405020304" pitchFamily="18" charset="0"/>
              </a:rPr>
              <a:t>Termenul de achitare a impozitului funciar pentru terenurile deținute  în perioada 01.01-31.03  a anului de gestiune este </a:t>
            </a:r>
            <a:r>
              <a:rPr lang="ro-RO" sz="1400" b="1" dirty="0" smtClean="0">
                <a:latin typeface="Times New Roman" panose="02020603050405020304" pitchFamily="18" charset="0"/>
                <a:cs typeface="Times New Roman" panose="02020603050405020304" pitchFamily="18" charset="0"/>
              </a:rPr>
              <a:t>pînă la data de 30 iunie a anului  curent</a:t>
            </a:r>
            <a:r>
              <a:rPr lang="ro-RO" sz="1400" dirty="0" smtClean="0">
                <a:latin typeface="Times New Roman" panose="02020603050405020304" pitchFamily="18" charset="0"/>
                <a:cs typeface="Times New Roman" panose="02020603050405020304" pitchFamily="18" charset="0"/>
              </a:rPr>
              <a:t>,  iar a celor dobîndite în perioada 01.04-31.12 a anului de gestiune  </a:t>
            </a:r>
            <a:r>
              <a:rPr lang="ro-RO" sz="1400" b="1" dirty="0" smtClean="0">
                <a:latin typeface="Times New Roman" panose="02020603050405020304" pitchFamily="18" charset="0"/>
                <a:cs typeface="Times New Roman" panose="02020603050405020304" pitchFamily="18" charset="0"/>
              </a:rPr>
              <a:t>- pînă la 25 martie a perioadei fiscale următoare celei de gestiune.</a:t>
            </a:r>
            <a:endParaRPr lang="ro-RO" sz="1400" b="1"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Ø"/>
            </a:pPr>
            <a:endParaRPr lang="ro-RO" sz="1600"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457950" y="6525344"/>
            <a:ext cx="2057400" cy="1961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7" name="Straight Connector 4">
            <a:extLst>
              <a:ext uri="{FF2B5EF4-FFF2-40B4-BE49-F238E27FC236}">
                <a16:creationId xmlns:a16="http://schemas.microsoft.com/office/drawing/2014/main" id="{E3525C02-E7D4-437F-8D01-D5C47C9B16EA}"/>
              </a:ext>
            </a:extLst>
          </p:cNvPr>
          <p:cNvCxnSpPr/>
          <p:nvPr/>
        </p:nvCxnSpPr>
        <p:spPr>
          <a:xfrm>
            <a:off x="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466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54396"/>
            <a:ext cx="7886700" cy="734444"/>
          </a:xfrm>
        </p:spPr>
        <p:txBody>
          <a:bodyPr>
            <a:normAutofit fontScale="90000"/>
          </a:bodyPr>
          <a:lstStyle/>
          <a:p>
            <a:pPr algn="just"/>
            <a:r>
              <a:rPr lang="ro-RO" sz="3600" dirty="0">
                <a:latin typeface="Times New Roman" panose="02020603050405020304" pitchFamily="18" charset="0"/>
                <a:cs typeface="Times New Roman" panose="02020603050405020304" pitchFamily="18" charset="0"/>
              </a:rPr>
              <a:t>Impozitarea bunurilor imobiliare și terenurilor este reglementată </a:t>
            </a:r>
            <a:r>
              <a:rPr lang="en-US" sz="3600" dirty="0" smtClean="0">
                <a:latin typeface="Times New Roman" panose="02020603050405020304" pitchFamily="18" charset="0"/>
                <a:cs typeface="Times New Roman" panose="02020603050405020304" pitchFamily="18" charset="0"/>
              </a:rPr>
              <a:t>de</a:t>
            </a:r>
            <a:r>
              <a:rPr lang="ro-RO" sz="3600" dirty="0" smtClean="0">
                <a:latin typeface="Times New Roman" panose="02020603050405020304" pitchFamily="18" charset="0"/>
                <a:cs typeface="Times New Roman" panose="02020603050405020304" pitchFamily="18" charset="0"/>
              </a:rPr>
              <a:t> </a:t>
            </a:r>
            <a:r>
              <a:rPr lang="ro-RO" sz="3600" dirty="0">
                <a:latin typeface="Times New Roman" panose="02020603050405020304" pitchFamily="18" charset="0"/>
                <a:cs typeface="Times New Roman" panose="02020603050405020304" pitchFamily="18" charset="0"/>
              </a:rPr>
              <a:t>prevederile:</a:t>
            </a:r>
          </a:p>
        </p:txBody>
      </p:sp>
      <p:sp>
        <p:nvSpPr>
          <p:cNvPr id="3" name="Content Placeholder 2"/>
          <p:cNvSpPr>
            <a:spLocks noGrp="1"/>
          </p:cNvSpPr>
          <p:nvPr>
            <p:ph idx="1"/>
          </p:nvPr>
        </p:nvSpPr>
        <p:spPr>
          <a:xfrm>
            <a:off x="602557" y="2276872"/>
            <a:ext cx="8119814" cy="3756075"/>
          </a:xfrm>
        </p:spPr>
        <p:txBody>
          <a:bodyPr>
            <a:normAutofit/>
          </a:bodyPr>
          <a:lstStyle/>
          <a:p>
            <a:pPr algn="just">
              <a:lnSpc>
                <a:spcPct val="100000"/>
              </a:lnSpc>
              <a:spcBef>
                <a:spcPts val="3000"/>
              </a:spcBef>
              <a:buFont typeface="Wingdings" panose="05000000000000000000" pitchFamily="2" charset="2"/>
              <a:buChar char="Ø"/>
            </a:pPr>
            <a:r>
              <a:rPr lang="ro-RO" sz="2800" b="1" dirty="0">
                <a:latin typeface="Times New Roman" panose="02020603050405020304" pitchFamily="18" charset="0"/>
                <a:cs typeface="Times New Roman" panose="02020603050405020304" pitchFamily="18" charset="0"/>
              </a:rPr>
              <a:t>Titlului VI din Codul fiscal </a:t>
            </a:r>
            <a:r>
              <a:rPr lang="ro-RO" sz="2800" dirty="0">
                <a:latin typeface="Times New Roman" panose="02020603050405020304" pitchFamily="18" charset="0"/>
                <a:cs typeface="Times New Roman" panose="02020603050405020304" pitchFamily="18" charset="0"/>
              </a:rPr>
              <a:t>– în cazul bunurilor imobiliare evaluate de către organele cadastrale în scopul impozitării;</a:t>
            </a:r>
          </a:p>
          <a:p>
            <a:pPr algn="just">
              <a:spcBef>
                <a:spcPts val="3000"/>
              </a:spcBef>
              <a:buFont typeface="Wingdings" panose="05000000000000000000" pitchFamily="2" charset="2"/>
              <a:buChar char="Ø"/>
            </a:pPr>
            <a:r>
              <a:rPr lang="ro-RO" sz="2800" b="1" dirty="0">
                <a:latin typeface="Times New Roman" panose="02020603050405020304" pitchFamily="18" charset="0"/>
                <a:cs typeface="Times New Roman" panose="02020603050405020304" pitchFamily="18" charset="0"/>
              </a:rPr>
              <a:t>Legii de punere în aplicare a titlului VI din Codul fiscal nr.</a:t>
            </a:r>
            <a:r>
              <a:rPr lang="en-US" sz="2800" b="1" dirty="0">
                <a:latin typeface="Times New Roman" panose="02020603050405020304" pitchFamily="18" charset="0"/>
                <a:cs typeface="Times New Roman" panose="02020603050405020304" pitchFamily="18" charset="0"/>
              </a:rPr>
              <a:t> </a:t>
            </a:r>
            <a:r>
              <a:rPr lang="ro-RO" sz="2800" b="1" dirty="0" smtClean="0">
                <a:latin typeface="Times New Roman" panose="02020603050405020304" pitchFamily="18" charset="0"/>
                <a:cs typeface="Times New Roman" panose="02020603050405020304" pitchFamily="18" charset="0"/>
              </a:rPr>
              <a:t>1056</a:t>
            </a:r>
            <a:r>
              <a:rPr lang="en-US" sz="2800" b="1" dirty="0" smtClean="0">
                <a:latin typeface="Times New Roman" panose="02020603050405020304" pitchFamily="18" charset="0"/>
                <a:cs typeface="Times New Roman" panose="02020603050405020304" pitchFamily="18" charset="0"/>
              </a:rPr>
              <a:t>/</a:t>
            </a:r>
            <a:r>
              <a:rPr lang="ro-RO" sz="2800" b="1" dirty="0" smtClean="0">
                <a:latin typeface="Times New Roman" panose="02020603050405020304" pitchFamily="18" charset="0"/>
                <a:cs typeface="Times New Roman" panose="02020603050405020304" pitchFamily="18" charset="0"/>
              </a:rPr>
              <a:t>2000</a:t>
            </a:r>
            <a:r>
              <a:rPr lang="ro-RO" sz="2800" dirty="0" smtClean="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 în cazul bunurilor imobiliare neevaluate de către organele cadastrale în scopul </a:t>
            </a:r>
            <a:r>
              <a:rPr lang="ro-RO" sz="2800" dirty="0" smtClean="0">
                <a:latin typeface="Times New Roman" panose="02020603050405020304" pitchFamily="18" charset="0"/>
                <a:cs typeface="Times New Roman" panose="02020603050405020304" pitchFamily="18" charset="0"/>
              </a:rPr>
              <a:t>impozitării</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aplicabilă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pînă</a:t>
            </a:r>
            <a:r>
              <a:rPr lang="en-US" sz="2800" dirty="0" smtClean="0">
                <a:latin typeface="Times New Roman" panose="02020603050405020304" pitchFamily="18" charset="0"/>
                <a:cs typeface="Times New Roman" panose="02020603050405020304" pitchFamily="18" charset="0"/>
              </a:rPr>
              <a:t> la 01.01.202</a:t>
            </a:r>
            <a:r>
              <a:rPr lang="ro-RO" sz="2800" dirty="0" smtClean="0">
                <a:latin typeface="Times New Roman" panose="02020603050405020304" pitchFamily="18" charset="0"/>
                <a:cs typeface="Times New Roman" panose="02020603050405020304" pitchFamily="18" charset="0"/>
              </a:rPr>
              <a:t>5</a:t>
            </a:r>
            <a:r>
              <a:rPr lang="en-US" sz="2800" dirty="0" smtClean="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660536" y="6453336"/>
            <a:ext cx="2057400" cy="268140"/>
          </a:xfrm>
        </p:spPr>
        <p:txBody>
          <a:bodyPr/>
          <a:lstStyle/>
          <a:p>
            <a:fld id="{725C68B6-61C2-468F-89AB-4B9F7531AA68}" type="slidenum">
              <a:rPr lang="ru-RU" smtClean="0">
                <a:solidFill>
                  <a:prstClr val="black">
                    <a:tint val="75000"/>
                  </a:prstClr>
                </a:solidFill>
              </a:rPr>
              <a:pPr/>
              <a:t>2</a:t>
            </a:fld>
            <a:endParaRPr lang="ru-RU" dirty="0">
              <a:solidFill>
                <a:prstClr val="black">
                  <a:tint val="75000"/>
                </a:prstClr>
              </a:solidFill>
            </a:endParaRPr>
          </a:p>
        </p:txBody>
      </p:sp>
      <p:cxnSp>
        <p:nvCxnSpPr>
          <p:cNvPr id="5" name="Straight Connector 4"/>
          <p:cNvCxnSpPr/>
          <p:nvPr/>
        </p:nvCxnSpPr>
        <p:spPr>
          <a:xfrm>
            <a:off x="0" y="916485"/>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13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solidFill>
                  <a:prstClr val="black">
                    <a:tint val="75000"/>
                  </a:prstClr>
                </a:solidFill>
              </a:rPr>
              <a:pPr/>
              <a:t>20</a:t>
            </a:fld>
            <a:endParaRPr lang="ru-RU">
              <a:solidFill>
                <a:prstClr val="black">
                  <a:tint val="75000"/>
                </a:prstClr>
              </a:solidFill>
            </a:endParaRPr>
          </a:p>
        </p:txBody>
      </p:sp>
      <p:cxnSp>
        <p:nvCxnSpPr>
          <p:cNvPr id="5" name="Straight Connector 4"/>
          <p:cNvCxnSpPr/>
          <p:nvPr/>
        </p:nvCxnSpPr>
        <p:spPr>
          <a:xfrm>
            <a:off x="0" y="651848"/>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726796" y="984307"/>
            <a:ext cx="7909339" cy="5434758"/>
          </a:xfrm>
          <a:prstGeom prst="rect">
            <a:avLst/>
          </a:prstGeom>
        </p:spPr>
        <p:txBody>
          <a:bodyPr wrap="square">
            <a:spAutoFit/>
          </a:bodyPr>
          <a:lstStyle/>
          <a:p>
            <a:pPr indent="450215" algn="ctr">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 </a:t>
            </a:r>
            <a:r>
              <a:rPr lang="ro-RO" sz="2400" b="1" dirty="0">
                <a:latin typeface="Times New Roman" panose="02020603050405020304" pitchFamily="18" charset="0"/>
                <a:ea typeface="Calibri" panose="020F0502020204030204" pitchFamily="34" charset="0"/>
                <a:cs typeface="Times New Roman" panose="02020603050405020304" pitchFamily="18" charset="0"/>
              </a:rPr>
              <a:t>Scutiri aferente impozitului pe bunurile imobiliare/impozitului funciar</a:t>
            </a:r>
          </a:p>
          <a:p>
            <a:pPr indent="450215" algn="just">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Categoriile de subiecți care beneficiază de scutiri de la plata impozitului pe bunurile imobiliare și/sau impozitului funciar, cît și obiectele pentru care pentru care se aplică scutiri de la plata impozitului pe bunurile imobiliare și/sau impozitului funciar sunt prevăzute la </a:t>
            </a:r>
            <a:r>
              <a:rPr lang="ro-RO" sz="2400" b="1" dirty="0">
                <a:latin typeface="Times New Roman" panose="02020603050405020304" pitchFamily="18" charset="0"/>
                <a:ea typeface="Calibri" panose="020F0502020204030204" pitchFamily="34" charset="0"/>
                <a:cs typeface="Times New Roman" panose="02020603050405020304" pitchFamily="18" charset="0"/>
              </a:rPr>
              <a:t>art. 283 din Codul fiscal</a:t>
            </a:r>
            <a:r>
              <a:rPr lang="ro-RO" sz="2400" dirty="0">
                <a:latin typeface="Times New Roman" panose="02020603050405020304" pitchFamily="18" charset="0"/>
                <a:ea typeface="Calibri" panose="020F0502020204030204" pitchFamily="34"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Autorităţile deliberative şi reprezentative ale administraţiei publice locale sînt în drept să acorde persoanelor fizice şi juridice scutiri sau amînări la plata impozitului pe bunurile </a:t>
            </a:r>
            <a:r>
              <a:rPr lang="ro-RO" sz="2400" dirty="0" smtClean="0">
                <a:latin typeface="Times New Roman" panose="02020603050405020304" pitchFamily="18" charset="0"/>
                <a:ea typeface="Calibri" panose="020F0502020204030204" pitchFamily="34" charset="0"/>
                <a:cs typeface="Times New Roman" panose="02020603050405020304" pitchFamily="18" charset="0"/>
              </a:rPr>
              <a:t>imobiliare</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impozitului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funciar</a:t>
            </a:r>
            <a:r>
              <a:rPr lang="ro-RO"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2400" dirty="0">
                <a:latin typeface="Times New Roman" panose="02020603050405020304" pitchFamily="18" charset="0"/>
                <a:ea typeface="Calibri" panose="020F0502020204030204" pitchFamily="34" charset="0"/>
                <a:cs typeface="Times New Roman" panose="02020603050405020304" pitchFamily="18" charset="0"/>
              </a:rPr>
              <a:t>în corespundere cu prevederile </a:t>
            </a:r>
            <a:r>
              <a:rPr lang="ro-RO" sz="2400" b="1" dirty="0">
                <a:latin typeface="Times New Roman" panose="02020603050405020304" pitchFamily="18" charset="0"/>
                <a:ea typeface="Calibri" panose="020F0502020204030204" pitchFamily="34" charset="0"/>
                <a:cs typeface="Times New Roman" panose="02020603050405020304" pitchFamily="18" charset="0"/>
              </a:rPr>
              <a:t>art. 284 din Codul fiscal</a:t>
            </a:r>
            <a:r>
              <a:rPr lang="ro-RO" sz="2400" dirty="0">
                <a:latin typeface="Times New Roman" panose="02020603050405020304" pitchFamily="18" charset="0"/>
                <a:ea typeface="Calibri" panose="020F0502020204030204" pitchFamily="34" charset="0"/>
                <a:cs typeface="Times New Roman" panose="02020603050405020304" pitchFamily="18" charset="0"/>
              </a:rPr>
              <a:t>.</a:t>
            </a:r>
            <a:r>
              <a:rPr lang="ro-RO" sz="2400" dirty="0">
                <a:latin typeface="Arial" panose="020B0604020202020204" pitchFamily="34"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108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651848"/>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Dreptunghi 6">
            <a:extLst>
              <a:ext uri="{FF2B5EF4-FFF2-40B4-BE49-F238E27FC236}">
                <a16:creationId xmlns:a16="http://schemas.microsoft.com/office/drawing/2014/main" id="{5C45DA09-C435-40A4-94E9-21237E1962BB}"/>
              </a:ext>
            </a:extLst>
          </p:cNvPr>
          <p:cNvSpPr/>
          <p:nvPr/>
        </p:nvSpPr>
        <p:spPr>
          <a:xfrm>
            <a:off x="645096" y="992140"/>
            <a:ext cx="7903790" cy="2547364"/>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ro-RO" sz="2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Alte s</a:t>
            </a:r>
            <a:r>
              <a:rPr kumimoji="0" lang="en-US" sz="2800" b="1"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cutiri</a:t>
            </a:r>
            <a:r>
              <a:rPr kumimoji="0" lang="ro-RO" sz="2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ro-RO"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Contribuabilii </a:t>
            </a:r>
            <a:r>
              <a:rPr kumimoji="0" lang="ro-RO" sz="2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rezidenţi</a:t>
            </a:r>
            <a:r>
              <a:rPr kumimoji="0" lang="ro-RO"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ai parcurilor pentru tehnologia </a:t>
            </a:r>
            <a:r>
              <a:rPr kumimoji="0" lang="ro-RO" sz="2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informaţiei</a:t>
            </a:r>
            <a:r>
              <a:rPr kumimoji="0" lang="ro-RO"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nu au </a:t>
            </a:r>
            <a:r>
              <a:rPr kumimoji="0" lang="ro-RO" sz="2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obligaţii</a:t>
            </a:r>
            <a:r>
              <a:rPr kumimoji="0" lang="ro-RO"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privind impozitul pe bunurile imobiliare conform </a:t>
            </a:r>
            <a:r>
              <a:rPr kumimoji="0" lang="ro-RO" sz="2800" b="0" i="0"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Titlului VI</a:t>
            </a:r>
            <a:r>
              <a:rPr kumimoji="0" lang="ro-RO"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impozitul în cauză fiind inclus în </a:t>
            </a:r>
            <a:r>
              <a:rPr kumimoji="0" lang="ro-RO" sz="2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componenţa</a:t>
            </a:r>
            <a:r>
              <a:rPr kumimoji="0" lang="ro-RO"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impozitului unic.</a:t>
            </a:r>
            <a:r>
              <a:rPr kumimoji="0" lang="ru-RU"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8" name="Рисунок 5">
            <a:extLst>
              <a:ext uri="{FF2B5EF4-FFF2-40B4-BE49-F238E27FC236}">
                <a16:creationId xmlns:a16="http://schemas.microsoft.com/office/drawing/2014/main" id="{320BFC13-3B8F-41AF-844F-3CD63D786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892429"/>
            <a:ext cx="4666036" cy="2624645"/>
          </a:xfrm>
          <a:prstGeom prst="rect">
            <a:avLst/>
          </a:prstGeom>
        </p:spPr>
      </p:pic>
    </p:spTree>
    <p:extLst>
      <p:ext uri="{BB962C8B-B14F-4D97-AF65-F5344CB8AC3E}">
        <p14:creationId xmlns:p14="http://schemas.microsoft.com/office/powerpoint/2010/main" val="557739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1199338" y="2708920"/>
            <a:ext cx="7774632" cy="2376265"/>
          </a:xfrm>
          <a:prstGeom prst="rect">
            <a:avLst/>
          </a:prstGeom>
        </p:spPr>
        <p:txBody>
          <a:bodyPr anchor="b">
            <a:normAutofit fontScale="90000"/>
          </a:bodyPr>
          <a:lstStyle>
            <a:lvl1pPr algn="ctr">
              <a:defRPr sz="8000">
                <a:ln>
                  <a:noFill/>
                </a:ln>
                <a:solidFill>
                  <a:schemeClr val="tx1">
                    <a:lumMod val="75000"/>
                    <a:lumOff val="25000"/>
                  </a:schemeClr>
                </a:solidFill>
              </a:defRPr>
            </a:lvl1pPr>
          </a:lstStyle>
          <a:p>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en-US" b="1" dirty="0"/>
              <a:t/>
            </a:r>
            <a:br>
              <a:rPr lang="en-US" b="1" dirty="0"/>
            </a:br>
            <a:r>
              <a:rPr lang="ro-RO" b="1" dirty="0">
                <a:latin typeface="PF DinText Pro" pitchFamily="2" charset="0"/>
              </a:rPr>
              <a:t/>
            </a:r>
            <a:br>
              <a:rPr lang="ro-RO" b="1" dirty="0">
                <a:latin typeface="PF DinText Pro" pitchFamily="2" charset="0"/>
              </a:rPr>
            </a:br>
            <a:endParaRPr lang="ro-RO" b="1" dirty="0">
              <a:latin typeface="PF DinText Pro" pitchFamily="2" charset="0"/>
            </a:endParaRPr>
          </a:p>
        </p:txBody>
      </p:sp>
      <p:sp>
        <p:nvSpPr>
          <p:cNvPr id="2" name="Slide Number Placeholder 1"/>
          <p:cNvSpPr>
            <a:spLocks noGrp="1"/>
          </p:cNvSpPr>
          <p:nvPr>
            <p:ph type="sldNum" sz="quarter" idx="12"/>
          </p:nvPr>
        </p:nvSpPr>
        <p:spPr>
          <a:xfrm>
            <a:off x="6457950" y="6597352"/>
            <a:ext cx="2057400" cy="1241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reptunghi 3">
            <a:extLst>
              <a:ext uri="{FF2B5EF4-FFF2-40B4-BE49-F238E27FC236}">
                <a16:creationId xmlns:a16="http://schemas.microsoft.com/office/drawing/2014/main" id="{5130AB35-029D-4D9A-A622-952DD032D4B8}"/>
              </a:ext>
            </a:extLst>
          </p:cNvPr>
          <p:cNvSpPr/>
          <p:nvPr/>
        </p:nvSpPr>
        <p:spPr>
          <a:xfrm>
            <a:off x="611560" y="1916832"/>
            <a:ext cx="8095381" cy="230832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685800" algn="l"/>
              </a:tabLst>
              <a:defRPr/>
            </a:pPr>
            <a:r>
              <a:rPr kumimoji="0" lang="ro-RO" sz="4800" b="0" i="0" u="none" strike="noStrike" kern="1200" cap="none" spc="0" normalizeH="0" baseline="0" noProof="0" dirty="0">
                <a:ln w="0">
                  <a:solidFill>
                    <a:prstClr val="black"/>
                  </a:solidFill>
                </a:ln>
                <a:solidFill>
                  <a:srgbClr val="E7E6E6">
                    <a:lumMod val="10000"/>
                  </a:srgbClr>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Principiile de apreciere </a:t>
            </a:r>
          </a:p>
          <a:p>
            <a:pPr marL="0" marR="0" lvl="0" indent="0" algn="ctr" defTabSz="914400" rtl="0" eaLnBrk="1" fontAlgn="auto" latinLnBrk="0" hangingPunct="1">
              <a:lnSpc>
                <a:spcPct val="100000"/>
              </a:lnSpc>
              <a:spcBef>
                <a:spcPts val="0"/>
              </a:spcBef>
              <a:spcAft>
                <a:spcPts val="0"/>
              </a:spcAft>
              <a:buClrTx/>
              <a:buSzTx/>
              <a:buFontTx/>
              <a:buNone/>
              <a:tabLst>
                <a:tab pos="685800" algn="l"/>
              </a:tabLst>
              <a:defRPr/>
            </a:pPr>
            <a:r>
              <a:rPr kumimoji="0" lang="ro-RO" sz="4800" b="0" i="0" u="none" strike="noStrike" kern="1200" cap="none" spc="0" normalizeH="0" baseline="0" noProof="0" dirty="0">
                <a:ln w="0">
                  <a:solidFill>
                    <a:prstClr val="black"/>
                  </a:solidFill>
                </a:ln>
                <a:solidFill>
                  <a:srgbClr val="E7E6E6">
                    <a:lumMod val="10000"/>
                  </a:srgbClr>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a obligațiilor fiscale aferente </a:t>
            </a:r>
          </a:p>
          <a:p>
            <a:pPr marL="0" marR="0" lvl="0" indent="0" algn="ctr" defTabSz="914400" rtl="0" eaLnBrk="1" fontAlgn="auto" latinLnBrk="0" hangingPunct="1">
              <a:lnSpc>
                <a:spcPct val="100000"/>
              </a:lnSpc>
              <a:spcBef>
                <a:spcPts val="0"/>
              </a:spcBef>
              <a:spcAft>
                <a:spcPts val="0"/>
              </a:spcAft>
              <a:buClrTx/>
              <a:buSzTx/>
              <a:buFontTx/>
              <a:buNone/>
              <a:tabLst>
                <a:tab pos="685800" algn="l"/>
              </a:tabLst>
              <a:defRPr/>
            </a:pPr>
            <a:r>
              <a:rPr kumimoji="0" lang="ro-RO" sz="4800" b="0" i="0" u="none" strike="noStrike" kern="1200" cap="none" spc="0" normalizeH="0" baseline="0" noProof="0" dirty="0">
                <a:ln w="0">
                  <a:solidFill>
                    <a:prstClr val="black"/>
                  </a:solidFill>
                </a:ln>
                <a:solidFill>
                  <a:srgbClr val="E7E6E6">
                    <a:lumMod val="10000"/>
                  </a:srgbClr>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taxelor locale</a:t>
            </a:r>
            <a:r>
              <a:rPr kumimoji="0" lang="en-US" sz="4800" b="0" i="0" u="none" strike="noStrike" kern="1200" cap="none" spc="0" normalizeH="0" baseline="0" noProof="0" dirty="0">
                <a:ln w="0">
                  <a:solidFill>
                    <a:prstClr val="black"/>
                  </a:solidFill>
                </a:ln>
                <a:solidFill>
                  <a:srgbClr val="E7E6E6">
                    <a:lumMod val="10000"/>
                  </a:srgbClr>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 </a:t>
            </a:r>
            <a:endParaRPr kumimoji="0" lang="ru-RU" sz="4800" b="0" i="0" u="none" strike="noStrike" kern="1200" cap="none" spc="0" normalizeH="0" baseline="0" noProof="0" dirty="0">
              <a:ln w="0">
                <a:solidFill>
                  <a:prstClr val="black"/>
                </a:solidFill>
              </a:ln>
              <a:solidFill>
                <a:srgbClr val="E7E6E6">
                  <a:lumMod val="1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26083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1"/>
            <a:ext cx="8424936" cy="5616623"/>
          </a:xfrm>
        </p:spPr>
        <p:txBody>
          <a:bodyPr>
            <a:noAutofit/>
          </a:bodyPr>
          <a:lstStyle/>
          <a:p>
            <a:pPr marL="0" indent="457200" algn="ctr">
              <a:lnSpc>
                <a:spcPct val="100000"/>
              </a:lnSpc>
              <a:spcBef>
                <a:spcPts val="300"/>
              </a:spcBef>
              <a:buNone/>
            </a:pPr>
            <a:r>
              <a:rPr lang="ro-RO" altLang="en-US" sz="24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Cadrul juridic</a:t>
            </a:r>
          </a:p>
          <a:p>
            <a:pPr marL="0" indent="457200" algn="ctr">
              <a:lnSpc>
                <a:spcPct val="100000"/>
              </a:lnSpc>
              <a:spcBef>
                <a:spcPts val="300"/>
              </a:spcBef>
              <a:buNone/>
            </a:pPr>
            <a:endParaRPr lang="ro-RO"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endParaRPr>
          </a:p>
          <a:p>
            <a:pPr marL="228600" lvl="0" indent="-228600" defTabSz="914400">
              <a:lnSpc>
                <a:spcPct val="100000"/>
              </a:lnSpc>
              <a:spcBef>
                <a:spcPts val="0"/>
              </a:spcBef>
              <a:buFont typeface="Wingdings" panose="05000000000000000000" pitchFamily="2" charset="2"/>
              <a:buChar char="ü"/>
            </a:pPr>
            <a:r>
              <a:rPr lang="ro-RO" sz="1600" b="1" dirty="0" smtClean="0">
                <a:latin typeface="Cambria" panose="02040503050406030204" pitchFamily="18" charset="0"/>
                <a:ea typeface="Cambria" panose="02040503050406030204" pitchFamily="18" charset="0"/>
              </a:rPr>
              <a:t>Titlul VII din Codul fiscal </a:t>
            </a:r>
            <a:r>
              <a:rPr lang="ro-RO" sz="1600" dirty="0" smtClean="0">
                <a:latin typeface="Cambria" panose="02040503050406030204" pitchFamily="18" charset="0"/>
                <a:ea typeface="Cambria" panose="02040503050406030204" pitchFamily="18" charset="0"/>
              </a:rPr>
              <a:t>al Republicii Moldova</a:t>
            </a:r>
            <a:endParaRPr lang="en-US" sz="1600" dirty="0" smtClean="0">
              <a:latin typeface="Cambria" panose="02040503050406030204" pitchFamily="18" charset="0"/>
              <a:ea typeface="Cambria" panose="02040503050406030204" pitchFamily="18" charset="0"/>
            </a:endParaRPr>
          </a:p>
          <a:p>
            <a:pPr marL="0" lvl="0" indent="0" defTabSz="914400">
              <a:lnSpc>
                <a:spcPct val="100000"/>
              </a:lnSpc>
              <a:spcBef>
                <a:spcPts val="0"/>
              </a:spcBef>
              <a:buNone/>
            </a:pPr>
            <a:endParaRPr lang="ro-RO" sz="1600" dirty="0">
              <a:latin typeface="Cambria" panose="02040503050406030204" pitchFamily="18" charset="0"/>
              <a:ea typeface="Cambria" panose="02040503050406030204" pitchFamily="18" charset="0"/>
            </a:endParaRPr>
          </a:p>
          <a:p>
            <a:pPr marL="228600" lvl="0" indent="-228600" defTabSz="914400">
              <a:lnSpc>
                <a:spcPct val="100000"/>
              </a:lnSpc>
              <a:spcBef>
                <a:spcPts val="0"/>
              </a:spcBef>
              <a:buFont typeface="Wingdings" panose="05000000000000000000" pitchFamily="2" charset="2"/>
              <a:buChar char="ü"/>
            </a:pPr>
            <a:r>
              <a:rPr lang="en-US" sz="1600" b="1" dirty="0">
                <a:latin typeface="Cambria" panose="02040503050406030204" pitchFamily="18" charset="0"/>
                <a:ea typeface="Cambria" panose="02040503050406030204" pitchFamily="18" charset="0"/>
              </a:rPr>
              <a:t> </a:t>
            </a:r>
            <a:r>
              <a:rPr lang="ro-RO" sz="1600" b="1" dirty="0">
                <a:latin typeface="Cambria" panose="02040503050406030204" pitchFamily="18" charset="0"/>
                <a:ea typeface="Cambria" panose="02040503050406030204" pitchFamily="18" charset="0"/>
              </a:rPr>
              <a:t>Anexa la titlul VII din Codul fiscal </a:t>
            </a:r>
            <a:r>
              <a:rPr lang="en-US" sz="1600" dirty="0">
                <a:latin typeface="Cambria" panose="02040503050406030204" pitchFamily="18" charset="0"/>
                <a:ea typeface="Cambria" panose="02040503050406030204" pitchFamily="18" charset="0"/>
              </a:rPr>
              <a:t>“</a:t>
            </a:r>
            <a:r>
              <a:rPr lang="ro-RO" sz="1600" dirty="0">
                <a:latin typeface="Cambria" panose="02040503050406030204" pitchFamily="18" charset="0"/>
                <a:ea typeface="Cambria" panose="02040503050406030204" pitchFamily="18" charset="0"/>
              </a:rPr>
              <a:t>Taxele locale, </a:t>
            </a:r>
            <a:endParaRPr lang="en-US" sz="1600" dirty="0">
              <a:latin typeface="Cambria" panose="02040503050406030204" pitchFamily="18" charset="0"/>
              <a:ea typeface="Cambria" panose="02040503050406030204" pitchFamily="18" charset="0"/>
            </a:endParaRPr>
          </a:p>
          <a:p>
            <a:pPr marL="0" lvl="0" indent="0" defTabSz="914400">
              <a:lnSpc>
                <a:spcPct val="100000"/>
              </a:lnSpc>
              <a:spcBef>
                <a:spcPts val="0"/>
              </a:spcBef>
              <a:buNone/>
            </a:pPr>
            <a:r>
              <a:rPr lang="en-US" sz="1600" dirty="0">
                <a:latin typeface="Cambria" panose="02040503050406030204" pitchFamily="18" charset="0"/>
                <a:ea typeface="Cambria" panose="02040503050406030204" pitchFamily="18" charset="0"/>
              </a:rPr>
              <a:t>     </a:t>
            </a:r>
            <a:r>
              <a:rPr lang="ro-RO" sz="1600" dirty="0">
                <a:latin typeface="Cambria" panose="02040503050406030204" pitchFamily="18" charset="0"/>
                <a:ea typeface="Cambria" panose="02040503050406030204" pitchFamily="18" charset="0"/>
              </a:rPr>
              <a:t>termenele lor de plată şi de prezentare a</a:t>
            </a:r>
            <a:endParaRPr lang="en-US" sz="1600" dirty="0">
              <a:latin typeface="Cambria" panose="02040503050406030204" pitchFamily="18" charset="0"/>
              <a:ea typeface="Cambria" panose="02040503050406030204" pitchFamily="18" charset="0"/>
            </a:endParaRPr>
          </a:p>
          <a:p>
            <a:pPr marL="0" lvl="0" indent="0" defTabSz="914400">
              <a:lnSpc>
                <a:spcPct val="100000"/>
              </a:lnSpc>
              <a:spcBef>
                <a:spcPts val="0"/>
              </a:spcBef>
              <a:buNone/>
            </a:pPr>
            <a:r>
              <a:rPr lang="en-US" sz="1600" dirty="0">
                <a:latin typeface="Cambria" panose="02040503050406030204" pitchFamily="18" charset="0"/>
                <a:ea typeface="Cambria" panose="02040503050406030204" pitchFamily="18" charset="0"/>
              </a:rPr>
              <a:t>    </a:t>
            </a:r>
            <a:r>
              <a:rPr lang="ro-RO" sz="1600" dirty="0">
                <a:latin typeface="Cambria" panose="02040503050406030204" pitchFamily="18" charset="0"/>
                <a:ea typeface="Cambria" panose="02040503050406030204" pitchFamily="18" charset="0"/>
              </a:rPr>
              <a:t> dărilor de seamă fiscal</a:t>
            </a:r>
            <a:r>
              <a:rPr lang="en-US" sz="1600" dirty="0">
                <a:latin typeface="Cambria" panose="02040503050406030204" pitchFamily="18" charset="0"/>
                <a:ea typeface="Cambria" panose="02040503050406030204" pitchFamily="18" charset="0"/>
              </a:rPr>
              <a:t>e”</a:t>
            </a:r>
          </a:p>
          <a:p>
            <a:pPr marL="0" lvl="0" indent="0" defTabSz="914400">
              <a:lnSpc>
                <a:spcPct val="100000"/>
              </a:lnSpc>
              <a:spcBef>
                <a:spcPts val="0"/>
              </a:spcBef>
              <a:buNone/>
            </a:pPr>
            <a:endParaRPr lang="ro-RO" sz="1600" dirty="0">
              <a:latin typeface="Cambria" panose="02040503050406030204" pitchFamily="18" charset="0"/>
              <a:ea typeface="Cambria" panose="02040503050406030204" pitchFamily="18" charset="0"/>
            </a:endParaRPr>
          </a:p>
          <a:p>
            <a:pPr marL="0" lvl="0" indent="0" defTabSz="914400">
              <a:lnSpc>
                <a:spcPct val="100000"/>
              </a:lnSpc>
              <a:spcBef>
                <a:spcPts val="0"/>
              </a:spcBef>
              <a:buNone/>
            </a:pPr>
            <a:endParaRPr lang="ro-RO" sz="1600" dirty="0">
              <a:latin typeface="Cambria" panose="02040503050406030204" pitchFamily="18" charset="0"/>
              <a:ea typeface="Cambria" panose="02040503050406030204" pitchFamily="18" charset="0"/>
            </a:endParaRPr>
          </a:p>
          <a:p>
            <a:pPr marL="228600" lvl="0" indent="-228600" defTabSz="914400">
              <a:lnSpc>
                <a:spcPct val="100000"/>
              </a:lnSpc>
              <a:spcBef>
                <a:spcPts val="0"/>
              </a:spcBef>
              <a:buFont typeface="Wingdings" panose="05000000000000000000" pitchFamily="2" charset="2"/>
              <a:buChar char="ü"/>
            </a:pPr>
            <a:r>
              <a:rPr lang="ro-RO" sz="1600" dirty="0">
                <a:latin typeface="Cambria" panose="02040503050406030204" pitchFamily="18" charset="0"/>
                <a:ea typeface="Cambria" panose="02040503050406030204" pitchFamily="18" charset="0"/>
              </a:rPr>
              <a:t> </a:t>
            </a:r>
            <a:r>
              <a:rPr lang="ro-RO" sz="1600" b="1" dirty="0">
                <a:latin typeface="Cambria" panose="02040503050406030204" pitchFamily="18" charset="0"/>
                <a:ea typeface="Cambria" panose="02040503050406030204" pitchFamily="18" charset="0"/>
              </a:rPr>
              <a:t>Deciziile autorităților administrației publice locale</a:t>
            </a:r>
          </a:p>
          <a:p>
            <a:pPr marL="0" lvl="0" indent="0" defTabSz="914400">
              <a:lnSpc>
                <a:spcPct val="100000"/>
              </a:lnSpc>
              <a:spcBef>
                <a:spcPts val="0"/>
              </a:spcBef>
              <a:buNone/>
            </a:pPr>
            <a:r>
              <a:rPr lang="en-US" sz="1600" dirty="0">
                <a:latin typeface="Cambria" panose="02040503050406030204" pitchFamily="18" charset="0"/>
                <a:ea typeface="Cambria" panose="02040503050406030204" pitchFamily="18" charset="0"/>
              </a:rPr>
              <a:t>     </a:t>
            </a:r>
            <a:r>
              <a:rPr lang="ro-RO" sz="1600" dirty="0">
                <a:latin typeface="Cambria" panose="02040503050406030204" pitchFamily="18" charset="0"/>
                <a:ea typeface="Cambria" panose="02040503050406030204" pitchFamily="18" charset="0"/>
              </a:rPr>
              <a:t>privind </a:t>
            </a:r>
            <a:r>
              <a:rPr lang="en-US" sz="1600" dirty="0" err="1" smtClean="0">
                <a:latin typeface="Cambria" panose="02040503050406030204" pitchFamily="18" charset="0"/>
                <a:ea typeface="Cambria" panose="02040503050406030204" pitchFamily="18" charset="0"/>
              </a:rPr>
              <a:t>stabilirea</a:t>
            </a:r>
            <a:r>
              <a:rPr lang="en-US" sz="1600" dirty="0" smtClean="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taxelor</a:t>
            </a:r>
            <a:r>
              <a:rPr lang="en-US" sz="1600" dirty="0" smtClean="0">
                <a:latin typeface="Cambria" panose="02040503050406030204" pitchFamily="18" charset="0"/>
                <a:ea typeface="Cambria" panose="02040503050406030204" pitchFamily="18" charset="0"/>
              </a:rPr>
              <a:t> locale </a:t>
            </a:r>
            <a:r>
              <a:rPr lang="ro-RO" sz="1600" dirty="0" smtClean="0">
                <a:latin typeface="Cambria" panose="02040503050406030204" pitchFamily="18" charset="0"/>
                <a:ea typeface="Cambria" panose="02040503050406030204" pitchFamily="18" charset="0"/>
              </a:rPr>
              <a:t>și a </a:t>
            </a:r>
            <a:r>
              <a:rPr lang="en-US" sz="1600" dirty="0" err="1" smtClean="0">
                <a:latin typeface="Cambria" panose="02040503050406030204" pitchFamily="18" charset="0"/>
                <a:ea typeface="Cambria" panose="02040503050406030204" pitchFamily="18" charset="0"/>
              </a:rPr>
              <a:t>cotel</a:t>
            </a:r>
            <a:r>
              <a:rPr lang="ro-RO" sz="1600" dirty="0" smtClean="0">
                <a:latin typeface="Cambria" panose="02040503050406030204" pitchFamily="18" charset="0"/>
                <a:ea typeface="Cambria" panose="02040503050406030204" pitchFamily="18" charset="0"/>
              </a:rPr>
              <a:t>or</a:t>
            </a:r>
            <a:r>
              <a:rPr lang="ro-RO" sz="1600" dirty="0">
                <a:latin typeface="Cambria" panose="02040503050406030204" pitchFamily="18" charset="0"/>
                <a:ea typeface="Cambria" panose="02040503050406030204" pitchFamily="18" charset="0"/>
              </a:rPr>
              <a:t> </a:t>
            </a:r>
            <a:r>
              <a:rPr lang="en-US" sz="1600" dirty="0" err="1" smtClean="0">
                <a:latin typeface="Cambria" panose="02040503050406030204" pitchFamily="18" charset="0"/>
                <a:ea typeface="Cambria" panose="02040503050406030204" pitchFamily="18" charset="0"/>
              </a:rPr>
              <a:t>taxelor</a:t>
            </a:r>
            <a:r>
              <a:rPr lang="en-US" sz="1600" dirty="0" smtClean="0">
                <a:latin typeface="Cambria" panose="02040503050406030204" pitchFamily="18" charset="0"/>
                <a:ea typeface="Cambria" panose="02040503050406030204" pitchFamily="18" charset="0"/>
              </a:rPr>
              <a:t> </a:t>
            </a:r>
            <a:r>
              <a:rPr lang="en-US" sz="1600" dirty="0">
                <a:latin typeface="Cambria" panose="02040503050406030204" pitchFamily="18" charset="0"/>
                <a:ea typeface="Cambria" panose="02040503050406030204" pitchFamily="18" charset="0"/>
              </a:rPr>
              <a:t>locale </a:t>
            </a:r>
          </a:p>
          <a:p>
            <a:pPr marL="0" lvl="0" indent="0" defTabSz="914400">
              <a:lnSpc>
                <a:spcPct val="100000"/>
              </a:lnSpc>
              <a:spcBef>
                <a:spcPts val="0"/>
              </a:spcBef>
              <a:buNone/>
            </a:pPr>
            <a:r>
              <a:rPr lang="en-US" sz="1600" dirty="0">
                <a:latin typeface="Cambria" panose="02040503050406030204" pitchFamily="18" charset="0"/>
                <a:ea typeface="Cambria" panose="02040503050406030204" pitchFamily="18" charset="0"/>
              </a:rPr>
              <a:t>      pe </a:t>
            </a:r>
            <a:r>
              <a:rPr lang="en-US" sz="1600" dirty="0" err="1">
                <a:latin typeface="Cambria" panose="02040503050406030204" pitchFamily="18" charset="0"/>
                <a:ea typeface="Cambria" panose="02040503050406030204" pitchFamily="18" charset="0"/>
              </a:rPr>
              <a:t>teritoriul</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administrat</a:t>
            </a:r>
            <a:r>
              <a:rPr lang="ro-RO" sz="1600" dirty="0">
                <a:latin typeface="Cambria" panose="02040503050406030204" pitchFamily="18" charset="0"/>
                <a:ea typeface="Cambria" panose="02040503050406030204" pitchFamily="18" charset="0"/>
              </a:rPr>
              <a:t> de către acestea</a:t>
            </a:r>
            <a:endParaRPr lang="en-US" sz="1600" dirty="0">
              <a:latin typeface="Cambria" panose="02040503050406030204" pitchFamily="18" charset="0"/>
              <a:ea typeface="Cambria" panose="02040503050406030204" pitchFamily="18" charset="0"/>
            </a:endParaRPr>
          </a:p>
          <a:p>
            <a:pPr marL="0" lvl="0" indent="0" defTabSz="914400">
              <a:lnSpc>
                <a:spcPct val="100000"/>
              </a:lnSpc>
              <a:spcBef>
                <a:spcPts val="0"/>
              </a:spcBef>
              <a:buNone/>
            </a:pPr>
            <a:endParaRPr lang="en-US" sz="1600" dirty="0" smtClean="0">
              <a:latin typeface="Cambria" panose="02040503050406030204" pitchFamily="18" charset="0"/>
              <a:ea typeface="Cambria" panose="02040503050406030204" pitchFamily="18" charset="0"/>
            </a:endParaRPr>
          </a:p>
          <a:p>
            <a:pPr marL="0" lvl="0" indent="0" defTabSz="914400">
              <a:lnSpc>
                <a:spcPct val="100000"/>
              </a:lnSpc>
              <a:spcBef>
                <a:spcPts val="0"/>
              </a:spcBef>
              <a:buNone/>
            </a:pPr>
            <a:endParaRPr lang="en-US" sz="1600" dirty="0">
              <a:latin typeface="Cambria" panose="02040503050406030204" pitchFamily="18" charset="0"/>
              <a:ea typeface="Cambria" panose="02040503050406030204" pitchFamily="18" charset="0"/>
            </a:endParaRPr>
          </a:p>
          <a:p>
            <a:pPr marL="228600" lvl="0" indent="-228600" defTabSz="914400">
              <a:lnSpc>
                <a:spcPct val="100000"/>
              </a:lnSpc>
              <a:spcBef>
                <a:spcPts val="0"/>
              </a:spcBef>
              <a:buFont typeface="Wingdings" panose="05000000000000000000" pitchFamily="2" charset="2"/>
              <a:buChar char="ü"/>
            </a:pPr>
            <a:r>
              <a:rPr lang="ro-RO" sz="1600" dirty="0">
                <a:latin typeface="Cambria" panose="02040503050406030204" pitchFamily="18" charset="0"/>
                <a:ea typeface="Cambria" panose="02040503050406030204" pitchFamily="18" charset="0"/>
              </a:rPr>
              <a:t> </a:t>
            </a:r>
            <a:r>
              <a:rPr lang="ro-RO" sz="1600" b="1" dirty="0">
                <a:latin typeface="Cambria" panose="02040503050406030204" pitchFamily="18" charset="0"/>
                <a:ea typeface="Cambria" panose="02040503050406030204" pitchFamily="18" charset="0"/>
              </a:rPr>
              <a:t>Ordinul </a:t>
            </a:r>
            <a:r>
              <a:rPr lang="en-US" sz="1600" b="1" dirty="0" err="1">
                <a:latin typeface="Cambria" panose="02040503050406030204" pitchFamily="18" charset="0"/>
                <a:ea typeface="Cambria" panose="02040503050406030204" pitchFamily="18" charset="0"/>
              </a:rPr>
              <a:t>Serviciului</a:t>
            </a:r>
            <a:r>
              <a:rPr lang="en-US" sz="1600" b="1" dirty="0">
                <a:latin typeface="Cambria" panose="02040503050406030204" pitchFamily="18" charset="0"/>
                <a:ea typeface="Cambria" panose="02040503050406030204" pitchFamily="18" charset="0"/>
              </a:rPr>
              <a:t> Fiscal de Stat </a:t>
            </a:r>
            <a:r>
              <a:rPr lang="ro-RO" sz="1600" b="1" dirty="0">
                <a:latin typeface="Cambria" panose="02040503050406030204" pitchFamily="18" charset="0"/>
                <a:ea typeface="Cambria" panose="02040503050406030204" pitchFamily="18" charset="0"/>
              </a:rPr>
              <a:t>nr. 1603 din 20.12.2012</a:t>
            </a:r>
            <a:r>
              <a:rPr lang="en-US" sz="1600" b="1" dirty="0">
                <a:latin typeface="Cambria" panose="02040503050406030204" pitchFamily="18" charset="0"/>
                <a:ea typeface="Cambria" panose="02040503050406030204" pitchFamily="18" charset="0"/>
              </a:rPr>
              <a:t> </a:t>
            </a:r>
          </a:p>
          <a:p>
            <a:pPr marL="0" lvl="0" indent="0" defTabSz="914400">
              <a:lnSpc>
                <a:spcPct val="100000"/>
              </a:lnSpc>
              <a:spcBef>
                <a:spcPts val="0"/>
              </a:spcBef>
              <a:buNone/>
            </a:pPr>
            <a:r>
              <a:rPr lang="en-US" sz="1600" b="1"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privind</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aprobarea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formularelor</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tipizate</a:t>
            </a:r>
            <a:r>
              <a:rPr lang="en-US" sz="1600" dirty="0">
                <a:latin typeface="Cambria" panose="02040503050406030204" pitchFamily="18" charset="0"/>
                <a:ea typeface="Cambria" panose="02040503050406030204" pitchFamily="18" charset="0"/>
              </a:rPr>
              <a:t> ale </a:t>
            </a:r>
          </a:p>
          <a:p>
            <a:pPr marL="0" lvl="0" indent="0" defTabSz="914400">
              <a:lnSpc>
                <a:spcPct val="100000"/>
              </a:lnSpc>
              <a:spcBef>
                <a:spcPts val="0"/>
              </a:spcBef>
              <a:buNone/>
            </a:pP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Dării</a:t>
            </a:r>
            <a:r>
              <a:rPr lang="en-US" sz="1600" dirty="0">
                <a:latin typeface="Cambria" panose="02040503050406030204" pitchFamily="18" charset="0"/>
                <a:ea typeface="Cambria" panose="02040503050406030204" pitchFamily="18" charset="0"/>
              </a:rPr>
              <a:t> de </a:t>
            </a:r>
            <a:r>
              <a:rPr lang="en-US" sz="1600" dirty="0" err="1">
                <a:latin typeface="Cambria" panose="02040503050406030204" pitchFamily="18" charset="0"/>
                <a:ea typeface="Cambria" panose="02040503050406030204" pitchFamily="18" charset="0"/>
              </a:rPr>
              <a:t>seamă</a:t>
            </a:r>
            <a:r>
              <a:rPr lang="en-US" sz="1600" dirty="0">
                <a:latin typeface="Cambria" panose="02040503050406030204" pitchFamily="18" charset="0"/>
                <a:ea typeface="Cambria" panose="02040503050406030204" pitchFamily="18" charset="0"/>
              </a:rPr>
              <a:t> pe </a:t>
            </a:r>
            <a:r>
              <a:rPr lang="en-US" sz="1600" dirty="0" err="1">
                <a:latin typeface="Cambria" panose="02040503050406030204" pitchFamily="18" charset="0"/>
                <a:ea typeface="Cambria" panose="02040503050406030204" pitchFamily="18" charset="0"/>
              </a:rPr>
              <a:t>taxele</a:t>
            </a:r>
            <a:r>
              <a:rPr lang="en-US" sz="1600" dirty="0">
                <a:latin typeface="Cambria" panose="02040503050406030204" pitchFamily="18" charset="0"/>
                <a:ea typeface="Cambria" panose="02040503050406030204" pitchFamily="18" charset="0"/>
              </a:rPr>
              <a:t> locale (</a:t>
            </a:r>
            <a:r>
              <a:rPr lang="en-US" sz="1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Forma TL 13</a:t>
            </a:r>
            <a:r>
              <a:rPr lang="en-US" sz="1600" dirty="0">
                <a:latin typeface="Cambria" panose="02040503050406030204" pitchFamily="18" charset="0"/>
                <a:ea typeface="Cambria" panose="02040503050406030204" pitchFamily="18" charset="0"/>
              </a:rPr>
              <a:t>) </a:t>
            </a:r>
          </a:p>
          <a:p>
            <a:pPr marL="0" lvl="0" indent="0" defTabSz="914400">
              <a:lnSpc>
                <a:spcPct val="100000"/>
              </a:lnSpc>
              <a:spcBef>
                <a:spcPts val="0"/>
              </a:spcBef>
              <a:buNone/>
            </a:pPr>
            <a:r>
              <a:rPr lang="en-US" sz="1600" dirty="0">
                <a:latin typeface="Cambria" panose="02040503050406030204" pitchFamily="18" charset="0"/>
                <a:ea typeface="Cambria" panose="02040503050406030204" pitchFamily="18" charset="0"/>
              </a:rPr>
              <a:t>     şi a </a:t>
            </a:r>
            <a:r>
              <a:rPr lang="en-US" sz="1600" dirty="0" err="1">
                <a:latin typeface="Cambria" panose="02040503050406030204" pitchFamily="18" charset="0"/>
                <a:ea typeface="Cambria" panose="02040503050406030204" pitchFamily="18" charset="0"/>
              </a:rPr>
              <a:t>instrucţiunii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privind</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modul</a:t>
            </a:r>
            <a:r>
              <a:rPr lang="en-US" sz="1600" dirty="0">
                <a:latin typeface="Cambria" panose="02040503050406030204" pitchFamily="18" charset="0"/>
                <a:ea typeface="Cambria" panose="02040503050406030204" pitchFamily="18" charset="0"/>
              </a:rPr>
              <a:t> de </a:t>
            </a:r>
            <a:r>
              <a:rPr lang="en-US" sz="1600" dirty="0" err="1">
                <a:latin typeface="Cambria" panose="02040503050406030204" pitchFamily="18" charset="0"/>
                <a:ea typeface="Cambria" panose="02040503050406030204" pitchFamily="18" charset="0"/>
              </a:rPr>
              <a:t>întocmire</a:t>
            </a:r>
            <a:r>
              <a:rPr lang="en-US" sz="1600" dirty="0">
                <a:latin typeface="Cambria" panose="02040503050406030204" pitchFamily="18" charset="0"/>
                <a:ea typeface="Cambria" panose="02040503050406030204" pitchFamily="18" charset="0"/>
              </a:rPr>
              <a:t> şi </a:t>
            </a:r>
            <a:r>
              <a:rPr lang="en-US" sz="1600" dirty="0" err="1">
                <a:latin typeface="Cambria" panose="02040503050406030204" pitchFamily="18" charset="0"/>
                <a:ea typeface="Cambria" panose="02040503050406030204" pitchFamily="18" charset="0"/>
              </a:rPr>
              <a:t>prezentare</a:t>
            </a:r>
            <a:r>
              <a:rPr lang="en-US" sz="1600" dirty="0">
                <a:latin typeface="Cambria" panose="02040503050406030204" pitchFamily="18" charset="0"/>
                <a:ea typeface="Cambria" panose="02040503050406030204" pitchFamily="18" charset="0"/>
              </a:rPr>
              <a:t> a </a:t>
            </a:r>
            <a:r>
              <a:rPr lang="en-US" sz="1600" dirty="0" err="1">
                <a:latin typeface="Cambria" panose="02040503050406030204" pitchFamily="18" charset="0"/>
                <a:ea typeface="Cambria" panose="02040503050406030204" pitchFamily="18" charset="0"/>
              </a:rPr>
              <a:t>acesteia</a:t>
            </a:r>
            <a:r>
              <a:rPr lang="en-US" sz="1600" dirty="0">
                <a:latin typeface="Cambria" panose="02040503050406030204" pitchFamily="18" charset="0"/>
                <a:ea typeface="Cambria" panose="02040503050406030204" pitchFamily="18" charset="0"/>
              </a:rPr>
              <a:t> </a:t>
            </a:r>
          </a:p>
          <a:p>
            <a:pPr marL="0" indent="457200" algn="ctr">
              <a:lnSpc>
                <a:spcPct val="100000"/>
              </a:lnSpc>
              <a:spcBef>
                <a:spcPts val="300"/>
              </a:spcBef>
              <a:buNone/>
            </a:pPr>
            <a:endPar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70783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3"/>
          <a:stretch>
            <a:fillRect/>
          </a:stretch>
        </p:blipFill>
        <p:spPr>
          <a:xfrm>
            <a:off x="5652120" y="1484784"/>
            <a:ext cx="3182388" cy="3038372"/>
          </a:xfrm>
          <a:prstGeom prst="rect">
            <a:avLst/>
          </a:prstGeom>
        </p:spPr>
      </p:pic>
    </p:spTree>
    <p:extLst>
      <p:ext uri="{BB962C8B-B14F-4D97-AF65-F5344CB8AC3E}">
        <p14:creationId xmlns:p14="http://schemas.microsoft.com/office/powerpoint/2010/main" val="1531041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1"/>
            <a:ext cx="8352928" cy="5616623"/>
          </a:xfrm>
        </p:spPr>
        <p:txBody>
          <a:bodyPr>
            <a:noAutofit/>
          </a:bodyPr>
          <a:lstStyle/>
          <a:p>
            <a:pPr marL="0" indent="457200" algn="ctr">
              <a:lnSpc>
                <a:spcPct val="100000"/>
              </a:lnSpc>
              <a:spcBef>
                <a:spcPts val="300"/>
              </a:spcBef>
              <a:buNone/>
            </a:pP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Sistemul taxelor locale</a:t>
            </a:r>
          </a:p>
          <a:p>
            <a:pPr marL="0" indent="457200" algn="ctr">
              <a:lnSpc>
                <a:spcPct val="100000"/>
              </a:lnSpc>
              <a:spcBef>
                <a:spcPts val="300"/>
              </a:spcBef>
              <a:buNone/>
            </a:pPr>
            <a:r>
              <a:rPr lang="ro-RO" b="1"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reglementate de titlul VII din Codul fiscal include:</a:t>
            </a:r>
            <a:endParaRPr lang="en-US" dirty="0">
              <a:latin typeface="Times New Roman" panose="02020603050405020304" pitchFamily="18" charset="0"/>
              <a:cs typeface="Times New Roman" panose="02020603050405020304" pitchFamily="18" charset="0"/>
            </a:endParaRPr>
          </a:p>
          <a:p>
            <a:pPr marL="0" indent="457200" algn="ctr">
              <a:lnSpc>
                <a:spcPct val="100000"/>
              </a:lnSpc>
              <a:spcBef>
                <a:spcPts val="300"/>
              </a:spcBef>
              <a:buNone/>
            </a:pPr>
            <a:endParaRPr lang="ro-RO" sz="800" dirty="0">
              <a:latin typeface="Times New Roman" panose="02020603050405020304" pitchFamily="18" charset="0"/>
              <a:cs typeface="Times New Roman" panose="02020603050405020304" pitchFamily="18" charset="0"/>
            </a:endParaRPr>
          </a:p>
          <a:p>
            <a:pPr marL="342900" lvl="0" indent="-342900" algn="just">
              <a:lnSpc>
                <a:spcPct val="100000"/>
              </a:lnSpc>
              <a:spcBef>
                <a:spcPts val="300"/>
              </a:spcBef>
              <a:buFont typeface="+mj-lt"/>
              <a:buAutoNum type="arabicPeriod"/>
            </a:pPr>
            <a:r>
              <a:rPr lang="ro-RO" sz="1400" dirty="0">
                <a:solidFill>
                  <a:prstClr val="black"/>
                </a:solidFill>
                <a:latin typeface="Times New Roman" panose="02020603050405020304" pitchFamily="18" charset="0"/>
                <a:cs typeface="Times New Roman" panose="02020603050405020304" pitchFamily="18" charset="0"/>
              </a:rPr>
              <a:t>taxa pentru amenajarea teritoriului;</a:t>
            </a:r>
          </a:p>
          <a:p>
            <a:pPr marL="342900" lvl="0" indent="-342900" algn="just">
              <a:lnSpc>
                <a:spcPct val="100000"/>
              </a:lnSpc>
              <a:spcBef>
                <a:spcPts val="300"/>
              </a:spcBef>
              <a:buFont typeface="+mj-lt"/>
              <a:buAutoNum type="arabicPeriod"/>
            </a:pPr>
            <a:r>
              <a:rPr lang="ro-RO" sz="1400" dirty="0">
                <a:solidFill>
                  <a:prstClr val="black"/>
                </a:solidFill>
                <a:latin typeface="Times New Roman" panose="02020603050405020304" pitchFamily="18" charset="0"/>
                <a:cs typeface="Times New Roman" panose="02020603050405020304" pitchFamily="18" charset="0"/>
              </a:rPr>
              <a:t>taxa de organizare a </a:t>
            </a:r>
            <a:r>
              <a:rPr lang="ro-RO" sz="1400" dirty="0" err="1">
                <a:solidFill>
                  <a:prstClr val="black"/>
                </a:solidFill>
                <a:latin typeface="Times New Roman" panose="02020603050405020304" pitchFamily="18" charset="0"/>
                <a:cs typeface="Times New Roman" panose="02020603050405020304" pitchFamily="18" charset="0"/>
              </a:rPr>
              <a:t>licitaţiilor</a:t>
            </a:r>
            <a:r>
              <a:rPr lang="ro-RO" sz="1400" dirty="0">
                <a:solidFill>
                  <a:prstClr val="black"/>
                </a:solidFill>
                <a:latin typeface="Times New Roman" panose="02020603050405020304" pitchFamily="18" charset="0"/>
                <a:cs typeface="Times New Roman" panose="02020603050405020304" pitchFamily="18" charset="0"/>
              </a:rPr>
              <a:t> şi loteriilor pe teritoriul unităţii administrativ-teritoriale;</a:t>
            </a:r>
          </a:p>
          <a:p>
            <a:pPr marL="342900" lvl="0" indent="-342900" algn="just">
              <a:lnSpc>
                <a:spcPct val="100000"/>
              </a:lnSpc>
              <a:spcBef>
                <a:spcPts val="300"/>
              </a:spcBef>
              <a:buFont typeface="+mj-lt"/>
              <a:buAutoNum type="arabicPeriod"/>
            </a:pPr>
            <a:r>
              <a:rPr lang="ro-RO" sz="1400" dirty="0">
                <a:solidFill>
                  <a:prstClr val="black"/>
                </a:solidFill>
                <a:latin typeface="Times New Roman" panose="02020603050405020304" pitchFamily="18" charset="0"/>
                <a:cs typeface="Times New Roman" panose="02020603050405020304" pitchFamily="18" charset="0"/>
              </a:rPr>
              <a:t>taxa de plasare (amplasare) a </a:t>
            </a:r>
            <a:r>
              <a:rPr lang="ro-RO" sz="1400" dirty="0" err="1">
                <a:solidFill>
                  <a:prstClr val="black"/>
                </a:solidFill>
                <a:latin typeface="Times New Roman" panose="02020603050405020304" pitchFamily="18" charset="0"/>
                <a:cs typeface="Times New Roman" panose="02020603050405020304" pitchFamily="18" charset="0"/>
              </a:rPr>
              <a:t>publicităţii</a:t>
            </a:r>
            <a:r>
              <a:rPr lang="ro-RO" sz="1400" dirty="0">
                <a:solidFill>
                  <a:prstClr val="black"/>
                </a:solidFill>
                <a:latin typeface="Times New Roman" panose="02020603050405020304" pitchFamily="18" charset="0"/>
                <a:cs typeface="Times New Roman" panose="02020603050405020304" pitchFamily="18" charset="0"/>
              </a:rPr>
              <a:t> (reclamei);</a:t>
            </a:r>
          </a:p>
          <a:p>
            <a:pPr marL="342900" lvl="0" indent="-342900" algn="just">
              <a:lnSpc>
                <a:spcPct val="100000"/>
              </a:lnSpc>
              <a:spcBef>
                <a:spcPts val="300"/>
              </a:spcBef>
              <a:buFont typeface="+mj-lt"/>
              <a:buAutoNum type="arabicPeriod"/>
            </a:pPr>
            <a:r>
              <a:rPr lang="ro-RO" sz="1400" dirty="0">
                <a:solidFill>
                  <a:prstClr val="black"/>
                </a:solidFill>
                <a:latin typeface="Times New Roman" panose="02020603050405020304" pitchFamily="18" charset="0"/>
                <a:cs typeface="Times New Roman" panose="02020603050405020304" pitchFamily="18" charset="0"/>
              </a:rPr>
              <a:t>taxa de aplicare a simbolicii locale;</a:t>
            </a:r>
          </a:p>
          <a:p>
            <a:pPr marL="342900" lvl="0" indent="-342900" algn="just">
              <a:lnSpc>
                <a:spcPct val="100000"/>
              </a:lnSpc>
              <a:spcBef>
                <a:spcPts val="300"/>
              </a:spcBef>
              <a:buFont typeface="+mj-lt"/>
              <a:buAutoNum type="arabicPeriod"/>
            </a:pPr>
            <a:r>
              <a:rPr lang="ro-RO" sz="1400" dirty="0">
                <a:solidFill>
                  <a:prstClr val="black"/>
                </a:solidFill>
                <a:latin typeface="Times New Roman" panose="02020603050405020304" pitchFamily="18" charset="0"/>
                <a:cs typeface="Times New Roman" panose="02020603050405020304" pitchFamily="18" charset="0"/>
              </a:rPr>
              <a:t>taxa pentru unităţile comerciale şi/sau de prestări servicii;</a:t>
            </a:r>
          </a:p>
          <a:p>
            <a:pPr marL="342900" lvl="0" indent="-342900" algn="just">
              <a:lnSpc>
                <a:spcPct val="100000"/>
              </a:lnSpc>
              <a:spcBef>
                <a:spcPts val="300"/>
              </a:spcBef>
              <a:buFont typeface="+mj-lt"/>
              <a:buAutoNum type="arabicPeriod"/>
            </a:pPr>
            <a:r>
              <a:rPr lang="ro-RO" sz="1400" dirty="0">
                <a:solidFill>
                  <a:prstClr val="black"/>
                </a:solidFill>
                <a:latin typeface="Times New Roman" panose="02020603050405020304" pitchFamily="18" charset="0"/>
                <a:cs typeface="Times New Roman" panose="02020603050405020304" pitchFamily="18" charset="0"/>
              </a:rPr>
              <a:t>taxa de </a:t>
            </a:r>
            <a:r>
              <a:rPr lang="ro-RO" sz="1400" dirty="0" err="1">
                <a:solidFill>
                  <a:prstClr val="black"/>
                </a:solidFill>
                <a:latin typeface="Times New Roman" panose="02020603050405020304" pitchFamily="18" charset="0"/>
                <a:cs typeface="Times New Roman" panose="02020603050405020304" pitchFamily="18" charset="0"/>
              </a:rPr>
              <a:t>piaţă</a:t>
            </a:r>
            <a:r>
              <a:rPr lang="ro-RO" sz="1400" dirty="0">
                <a:solidFill>
                  <a:prstClr val="black"/>
                </a:solidFill>
                <a:latin typeface="Times New Roman" panose="02020603050405020304" pitchFamily="18" charset="0"/>
                <a:cs typeface="Times New Roman" panose="02020603050405020304" pitchFamily="18" charset="0"/>
              </a:rPr>
              <a:t>;</a:t>
            </a:r>
          </a:p>
          <a:p>
            <a:pPr marL="342900" lvl="0" indent="-342900" algn="just">
              <a:lnSpc>
                <a:spcPct val="100000"/>
              </a:lnSpc>
              <a:spcBef>
                <a:spcPts val="300"/>
              </a:spcBef>
              <a:buFont typeface="+mj-lt"/>
              <a:buAutoNum type="arabicPeriod"/>
            </a:pPr>
            <a:r>
              <a:rPr lang="ro-RO" sz="1400" dirty="0">
                <a:solidFill>
                  <a:prstClr val="black"/>
                </a:solidFill>
                <a:latin typeface="Times New Roman" panose="02020603050405020304" pitchFamily="18" charset="0"/>
                <a:cs typeface="Times New Roman" panose="02020603050405020304" pitchFamily="18" charset="0"/>
              </a:rPr>
              <a:t>taxa pentru cazare;</a:t>
            </a:r>
          </a:p>
          <a:p>
            <a:pPr marL="342900" lvl="0" indent="-342900" algn="just">
              <a:lnSpc>
                <a:spcPct val="100000"/>
              </a:lnSpc>
              <a:spcBef>
                <a:spcPts val="300"/>
              </a:spcBef>
              <a:buFont typeface="+mj-lt"/>
              <a:buAutoNum type="arabicPeriod"/>
            </a:pPr>
            <a:r>
              <a:rPr lang="ro-RO" sz="1400" dirty="0">
                <a:solidFill>
                  <a:prstClr val="black"/>
                </a:solidFill>
                <a:latin typeface="Times New Roman" panose="02020603050405020304" pitchFamily="18" charset="0"/>
                <a:cs typeface="Times New Roman" panose="02020603050405020304" pitchFamily="18" charset="0"/>
              </a:rPr>
              <a:t>taxa balneară;</a:t>
            </a:r>
          </a:p>
          <a:p>
            <a:pPr marL="342900" lvl="0" indent="-342900" algn="just">
              <a:lnSpc>
                <a:spcPct val="100000"/>
              </a:lnSpc>
              <a:spcBef>
                <a:spcPts val="300"/>
              </a:spcBef>
              <a:buFont typeface="+mj-lt"/>
              <a:buAutoNum type="arabicPeriod"/>
            </a:pPr>
            <a:r>
              <a:rPr lang="ro-RO" sz="1400" dirty="0">
                <a:solidFill>
                  <a:prstClr val="black"/>
                </a:solidFill>
                <a:latin typeface="Times New Roman" panose="02020603050405020304" pitchFamily="18" charset="0"/>
                <a:cs typeface="Times New Roman" panose="02020603050405020304" pitchFamily="18" charset="0"/>
              </a:rPr>
              <a:t>taxa pentru prestarea serviciilor de transport auto de călători pe teritoriul municipiilor, oraşelor şi satelor (comunelor);</a:t>
            </a:r>
          </a:p>
          <a:p>
            <a:pPr marL="342900" lvl="0" indent="-342900" algn="just">
              <a:lnSpc>
                <a:spcPct val="100000"/>
              </a:lnSpc>
              <a:spcBef>
                <a:spcPts val="300"/>
              </a:spcBef>
              <a:buFont typeface="+mj-lt"/>
              <a:buAutoNum type="arabicPeriod"/>
            </a:pPr>
            <a:r>
              <a:rPr lang="ro-RO" sz="1400" dirty="0">
                <a:solidFill>
                  <a:prstClr val="black"/>
                </a:solidFill>
                <a:latin typeface="Times New Roman" panose="02020603050405020304" pitchFamily="18" charset="0"/>
                <a:cs typeface="Times New Roman" panose="02020603050405020304" pitchFamily="18" charset="0"/>
              </a:rPr>
              <a:t>taxa pentru parcare;</a:t>
            </a:r>
          </a:p>
          <a:p>
            <a:pPr marL="342900" lvl="0" indent="-342900" algn="just">
              <a:lnSpc>
                <a:spcPct val="100000"/>
              </a:lnSpc>
              <a:spcBef>
                <a:spcPts val="300"/>
              </a:spcBef>
              <a:buFont typeface="+mj-lt"/>
              <a:buAutoNum type="arabicPeriod"/>
            </a:pPr>
            <a:r>
              <a:rPr lang="ro-RO" sz="1400" dirty="0">
                <a:solidFill>
                  <a:prstClr val="black"/>
                </a:solidFill>
                <a:latin typeface="Times New Roman" panose="02020603050405020304" pitchFamily="18" charset="0"/>
                <a:cs typeface="Times New Roman" panose="02020603050405020304" pitchFamily="18" charset="0"/>
              </a:rPr>
              <a:t>taxa pentru dispozitivele publicitare</a:t>
            </a:r>
          </a:p>
          <a:p>
            <a:pPr marL="0" lvl="0" indent="0" algn="just">
              <a:lnSpc>
                <a:spcPct val="100000"/>
              </a:lnSpc>
              <a:spcBef>
                <a:spcPts val="300"/>
              </a:spcBef>
              <a:buNone/>
            </a:pPr>
            <a:r>
              <a:rPr lang="ro-RO" sz="1400" dirty="0">
                <a:solidFill>
                  <a:prstClr val="black"/>
                </a:solidFill>
                <a:latin typeface="Times New Roman" panose="02020603050405020304" pitchFamily="18" charset="0"/>
                <a:cs typeface="Times New Roman" panose="02020603050405020304" pitchFamily="18" charset="0"/>
              </a:rPr>
              <a:t>12. taxa de la posesorii de câini;</a:t>
            </a:r>
          </a:p>
          <a:p>
            <a:pPr marL="0" lvl="0" indent="0" algn="just">
              <a:lnSpc>
                <a:spcPct val="100000"/>
              </a:lnSpc>
              <a:spcBef>
                <a:spcPts val="300"/>
              </a:spcBef>
              <a:buNone/>
            </a:pPr>
            <a:r>
              <a:rPr lang="ro-RO" sz="1400" dirty="0">
                <a:solidFill>
                  <a:prstClr val="black"/>
                </a:solidFill>
                <a:latin typeface="Times New Roman" panose="02020603050405020304" pitchFamily="18" charset="0"/>
                <a:cs typeface="Times New Roman" panose="02020603050405020304" pitchFamily="18" charset="0"/>
              </a:rPr>
              <a:t>13. taxa pentru salubrizare</a:t>
            </a:r>
            <a:r>
              <a:rPr lang="ro-RO" sz="1400" dirty="0" smtClean="0">
                <a:solidFill>
                  <a:prstClr val="black"/>
                </a:solidFill>
                <a:latin typeface="Times New Roman" panose="02020603050405020304" pitchFamily="18" charset="0"/>
                <a:cs typeface="Times New Roman" panose="02020603050405020304" pitchFamily="18" charset="0"/>
              </a:rPr>
              <a:t>;</a:t>
            </a:r>
            <a:endParaRPr lang="en-US" sz="1400" dirty="0" smtClean="0">
              <a:solidFill>
                <a:prstClr val="black"/>
              </a:solidFill>
              <a:latin typeface="Times New Roman" panose="02020603050405020304" pitchFamily="18" charset="0"/>
              <a:cs typeface="Times New Roman" panose="02020603050405020304" pitchFamily="18" charset="0"/>
            </a:endParaRPr>
          </a:p>
          <a:p>
            <a:pPr marL="0" lvl="0" indent="0" algn="just">
              <a:lnSpc>
                <a:spcPct val="100000"/>
              </a:lnSpc>
              <a:spcBef>
                <a:spcPts val="300"/>
              </a:spcBef>
              <a:buNone/>
            </a:pPr>
            <a:r>
              <a:rPr lang="en-US" sz="1400" dirty="0" smtClean="0">
                <a:solidFill>
                  <a:prstClr val="black"/>
                </a:solidFill>
                <a:latin typeface="Times New Roman" panose="02020603050405020304" pitchFamily="18" charset="0"/>
                <a:cs typeface="Times New Roman" panose="02020603050405020304" pitchFamily="18" charset="0"/>
              </a:rPr>
              <a:t>14. taxa </a:t>
            </a:r>
            <a:r>
              <a:rPr lang="en-US" sz="1400" dirty="0" err="1" smtClean="0">
                <a:solidFill>
                  <a:prstClr val="black"/>
                </a:solidFill>
                <a:latin typeface="Times New Roman" panose="02020603050405020304" pitchFamily="18" charset="0"/>
                <a:cs typeface="Times New Roman" panose="02020603050405020304" pitchFamily="18" charset="0"/>
              </a:rPr>
              <a:t>pentru</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parcaj</a:t>
            </a:r>
            <a:r>
              <a:rPr lang="en-US" sz="1400" dirty="0" smtClean="0">
                <a:solidFill>
                  <a:prstClr val="black"/>
                </a:solidFill>
                <a:latin typeface="Times New Roman" panose="02020603050405020304" pitchFamily="18" charset="0"/>
                <a:cs typeface="Times New Roman" panose="02020603050405020304" pitchFamily="18" charset="0"/>
              </a:rPr>
              <a:t> </a:t>
            </a:r>
            <a:endParaRPr lang="en-US" sz="1400" dirty="0">
              <a:solidFill>
                <a:prstClr val="black"/>
              </a:solidFill>
              <a:latin typeface="Times New Roman" panose="02020603050405020304" pitchFamily="18" charset="0"/>
              <a:cs typeface="Times New Roman" panose="02020603050405020304" pitchFamily="18" charset="0"/>
            </a:endParaRPr>
          </a:p>
          <a:p>
            <a:pPr marL="0" indent="457200" algn="ctr">
              <a:lnSpc>
                <a:spcPct val="100000"/>
              </a:lnSpc>
              <a:spcBef>
                <a:spcPts val="300"/>
              </a:spcBef>
              <a:buNone/>
            </a:pPr>
            <a:endParaRPr lang="ro-RO"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689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352928" cy="4824534"/>
          </a:xfrm>
        </p:spPr>
        <p:txBody>
          <a:bodyPr>
            <a:noAutofit/>
          </a:bodyPr>
          <a:lstStyle/>
          <a:p>
            <a:pPr marL="0" indent="457200" algn="ctr">
              <a:spcBef>
                <a:spcPts val="0"/>
              </a:spcBef>
              <a:buNone/>
            </a:pPr>
            <a:endParaRPr lang="ro-RO" sz="1400" dirty="0">
              <a:latin typeface="Times New Roman" panose="02020603050405020304" pitchFamily="18" charset="0"/>
              <a:cs typeface="Times New Roman" panose="02020603050405020304" pitchFamily="18" charset="0"/>
            </a:endParaRPr>
          </a:p>
          <a:p>
            <a:pPr marL="0" indent="457200" algn="ctr">
              <a:spcBef>
                <a:spcPts val="0"/>
              </a:spcBef>
              <a:buNone/>
            </a:pPr>
            <a:endParaRPr lang="ro-RO" sz="1400" dirty="0">
              <a:latin typeface="Times New Roman" panose="02020603050405020304" pitchFamily="18" charset="0"/>
              <a:cs typeface="Times New Roman" panose="02020603050405020304" pitchFamily="18" charset="0"/>
            </a:endParaRPr>
          </a:p>
          <a:p>
            <a:pPr marL="0" indent="457200" algn="ctr">
              <a:spcBef>
                <a:spcPts val="0"/>
              </a:spcBef>
              <a:buNone/>
            </a:pPr>
            <a:r>
              <a:rPr lang="ro-RO" sz="2000" dirty="0">
                <a:latin typeface="Times New Roman" panose="02020603050405020304" pitchFamily="18" charset="0"/>
                <a:cs typeface="Times New Roman" panose="02020603050405020304" pitchFamily="18" charset="0"/>
              </a:rPr>
              <a:t>Autoritățile administrației publice locale (în continuare - AAPL), </a:t>
            </a:r>
          </a:p>
          <a:p>
            <a:pPr marL="0" indent="457200" algn="ctr">
              <a:spcBef>
                <a:spcPts val="0"/>
              </a:spcBef>
              <a:buNone/>
            </a:pPr>
            <a:r>
              <a:rPr lang="ro-RO" sz="2000" dirty="0">
                <a:latin typeface="Times New Roman" panose="02020603050405020304" pitchFamily="18" charset="0"/>
                <a:cs typeface="Times New Roman" panose="02020603050405020304" pitchFamily="18" charset="0"/>
              </a:rPr>
              <a:t>în funcție de posibilitățile şi necesitățile unității administrativ-teritoriale</a:t>
            </a:r>
          </a:p>
          <a:p>
            <a:pPr marL="0" indent="457200" algn="ctr">
              <a:spcBef>
                <a:spcPts val="0"/>
              </a:spcBef>
              <a:buNone/>
            </a:pPr>
            <a:r>
              <a:rPr lang="ro-RO" sz="2000" dirty="0">
                <a:latin typeface="Times New Roman" panose="02020603050405020304" pitchFamily="18" charset="0"/>
                <a:cs typeface="Times New Roman" panose="02020603050405020304" pitchFamily="18" charset="0"/>
              </a:rPr>
              <a:t> </a:t>
            </a:r>
            <a:r>
              <a:rPr lang="ro-RO" sz="2000" i="1" dirty="0">
                <a:latin typeface="Times New Roman" panose="02020603050405020304" pitchFamily="18" charset="0"/>
                <a:cs typeface="Times New Roman" panose="02020603050405020304" pitchFamily="18" charset="0"/>
              </a:rPr>
              <a:t>pot aplica toate sau numai o parte din taxele locale</a:t>
            </a:r>
            <a:r>
              <a:rPr lang="ro-RO" sz="2000" dirty="0">
                <a:latin typeface="Times New Roman" panose="02020603050405020304" pitchFamily="18" charset="0"/>
                <a:cs typeface="Times New Roman" panose="02020603050405020304" pitchFamily="18" charset="0"/>
              </a:rPr>
              <a:t>, </a:t>
            </a:r>
          </a:p>
          <a:p>
            <a:pPr marL="0" indent="457200" algn="ctr">
              <a:spcBef>
                <a:spcPts val="0"/>
              </a:spcBef>
              <a:buNone/>
            </a:pPr>
            <a:r>
              <a:rPr lang="ro-RO" sz="2000" dirty="0">
                <a:latin typeface="Times New Roman" panose="02020603050405020304" pitchFamily="18" charset="0"/>
                <a:cs typeface="Times New Roman" panose="02020603050405020304" pitchFamily="18" charset="0"/>
              </a:rPr>
              <a:t>prevăzute de titlul VII din Codul fiscal.</a:t>
            </a:r>
            <a:endParaRPr lang="en-US" sz="2000" dirty="0">
              <a:latin typeface="Times New Roman" panose="02020603050405020304" pitchFamily="18" charset="0"/>
              <a:cs typeface="Times New Roman" panose="02020603050405020304" pitchFamily="18" charset="0"/>
            </a:endParaRPr>
          </a:p>
          <a:p>
            <a:pPr marL="0" indent="457200" algn="ctr">
              <a:spcBef>
                <a:spcPts val="0"/>
              </a:spcBef>
              <a:buNone/>
            </a:pPr>
            <a:endParaRPr lang="en-US" sz="2000" dirty="0">
              <a:latin typeface="Times New Roman" panose="02020603050405020304" pitchFamily="18" charset="0"/>
              <a:cs typeface="Times New Roman" panose="02020603050405020304" pitchFamily="18" charset="0"/>
            </a:endParaRPr>
          </a:p>
          <a:p>
            <a:pPr marL="0" lvl="0" indent="457200" algn="ctr">
              <a:spcBef>
                <a:spcPts val="0"/>
              </a:spcBef>
              <a:buNone/>
            </a:pPr>
            <a:r>
              <a:rPr lang="ro-RO" sz="2000" dirty="0">
                <a:solidFill>
                  <a:prstClr val="black"/>
                </a:solidFill>
                <a:latin typeface="Times New Roman" panose="02020603050405020304" pitchFamily="18" charset="0"/>
                <a:cs typeface="Times New Roman" panose="02020603050405020304" pitchFamily="18" charset="0"/>
              </a:rPr>
              <a:t>* * *</a:t>
            </a:r>
          </a:p>
          <a:p>
            <a:pPr marL="0" lvl="0" indent="457200" algn="ctr">
              <a:spcBef>
                <a:spcPts val="0"/>
              </a:spcBef>
              <a:buNone/>
              <a:defRPr/>
            </a:pPr>
            <a:r>
              <a:rPr lang="ro-RO" sz="2000" dirty="0">
                <a:solidFill>
                  <a:prstClr val="black"/>
                </a:solidFill>
                <a:latin typeface="Times New Roman" panose="02020603050405020304" pitchFamily="18" charset="0"/>
                <a:cs typeface="Times New Roman" panose="02020603050405020304" pitchFamily="18" charset="0"/>
              </a:rPr>
              <a:t>Stabilirea, anularea ori modificarea taxelor locale, pe parcursul anului fiscal (calendaristic), se permite numai concomitent cu modificarea bugetelor locale.</a:t>
            </a:r>
            <a:endParaRPr lang="en-US" sz="2000" dirty="0">
              <a:solidFill>
                <a:prstClr val="black"/>
              </a:solidFill>
              <a:latin typeface="Times New Roman" panose="02020603050405020304" pitchFamily="18" charset="0"/>
              <a:cs typeface="Times New Roman" panose="02020603050405020304" pitchFamily="18" charset="0"/>
            </a:endParaRPr>
          </a:p>
          <a:p>
            <a:pPr marL="0" lvl="0" indent="342900" algn="ctr" defTabSz="514350">
              <a:spcBef>
                <a:spcPts val="0"/>
              </a:spcBef>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342900" algn="ctr" defTabSz="514350">
              <a:spcBef>
                <a:spcPts val="0"/>
              </a:spcBef>
              <a:buNone/>
            </a:pPr>
            <a:r>
              <a:rPr lang="ro-RO" sz="2000" dirty="0">
                <a:solidFill>
                  <a:prstClr val="black"/>
                </a:solidFill>
                <a:latin typeface="Times New Roman" panose="02020603050405020304" pitchFamily="18" charset="0"/>
                <a:cs typeface="Times New Roman" panose="02020603050405020304" pitchFamily="18" charset="0"/>
              </a:rPr>
              <a:t>* * *</a:t>
            </a:r>
          </a:p>
          <a:p>
            <a:pPr marL="0" lvl="0" indent="342900" algn="ctr" defTabSz="514350">
              <a:spcBef>
                <a:spcPts val="225"/>
              </a:spcBef>
              <a:buNone/>
            </a:pPr>
            <a:r>
              <a:rPr lang="ro-RO" sz="2000" kern="0" dirty="0">
                <a:solidFill>
                  <a:prstClr val="black"/>
                </a:solidFill>
                <a:latin typeface="Times New Roman" panose="02020603050405020304" pitchFamily="18" charset="0"/>
                <a:cs typeface="Times New Roman" panose="02020603050405020304" pitchFamily="18" charset="0"/>
              </a:rPr>
              <a:t>Taxele locale sunt puse în aplicare de către </a:t>
            </a:r>
            <a:r>
              <a:rPr lang="ro-RO" sz="2000" dirty="0">
                <a:solidFill>
                  <a:prstClr val="black"/>
                </a:solidFill>
                <a:latin typeface="Times New Roman" panose="02020603050405020304" pitchFamily="18" charset="0"/>
                <a:cs typeface="Times New Roman" panose="02020603050405020304" pitchFamily="18" charset="0"/>
              </a:rPr>
              <a:t>AAPL,</a:t>
            </a:r>
            <a:endParaRPr lang="en-US" sz="2000" dirty="0">
              <a:solidFill>
                <a:prstClr val="black"/>
              </a:solidFill>
              <a:latin typeface="Times New Roman" panose="02020603050405020304" pitchFamily="18" charset="0"/>
              <a:cs typeface="Times New Roman" panose="02020603050405020304" pitchFamily="18" charset="0"/>
            </a:endParaRPr>
          </a:p>
          <a:p>
            <a:pPr marL="0" lvl="0" indent="342900" algn="ctr" defTabSz="514350">
              <a:spcBef>
                <a:spcPts val="225"/>
              </a:spcBef>
              <a:buNone/>
            </a:pPr>
            <a:r>
              <a:rPr lang="ro-RO" sz="2000" kern="0" dirty="0">
                <a:solidFill>
                  <a:prstClr val="black"/>
                </a:solidFill>
                <a:latin typeface="Times New Roman" panose="02020603050405020304" pitchFamily="18" charset="0"/>
                <a:cs typeface="Times New Roman" panose="02020603050405020304" pitchFamily="18" charset="0"/>
              </a:rPr>
              <a:t>prin </a:t>
            </a:r>
            <a:r>
              <a:rPr lang="ro-RO" sz="2000"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emiterea de către consiliul local a unei decizii.</a:t>
            </a:r>
            <a:endParaRPr lang="ro-RO"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619672" y="980728"/>
            <a:ext cx="655272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Particularitățile aplicării taxelor locale</a:t>
            </a:r>
            <a:endPar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875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457950" y="6597352"/>
            <a:ext cx="2057400" cy="1241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reptunghi 3">
            <a:extLst>
              <a:ext uri="{FF2B5EF4-FFF2-40B4-BE49-F238E27FC236}">
                <a16:creationId xmlns:a16="http://schemas.microsoft.com/office/drawing/2014/main" id="{5130AB35-029D-4D9A-A622-952DD032D4B8}"/>
              </a:ext>
            </a:extLst>
          </p:cNvPr>
          <p:cNvSpPr/>
          <p:nvPr/>
        </p:nvSpPr>
        <p:spPr>
          <a:xfrm>
            <a:off x="611560" y="1916832"/>
            <a:ext cx="8095381"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685800" algn="l"/>
              </a:tabLst>
              <a:defRPr/>
            </a:pPr>
            <a:endParaRPr kumimoji="0" lang="ru-RU" sz="4800" b="0" i="0" u="none" strike="noStrike" kern="1200" cap="none" spc="0" normalizeH="0" baseline="0" noProof="0" dirty="0">
              <a:ln w="0">
                <a:solidFill>
                  <a:prstClr val="black"/>
                </a:solidFill>
              </a:ln>
              <a:solidFill>
                <a:srgbClr val="E7E6E6">
                  <a:lumMod val="1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3" name="Прямоугольник 2"/>
          <p:cNvSpPr/>
          <p:nvPr/>
        </p:nvSpPr>
        <p:spPr>
          <a:xfrm>
            <a:off x="698169" y="1626376"/>
            <a:ext cx="8142139" cy="249299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x-none" sz="2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Cota </a:t>
            </a:r>
            <a:r>
              <a:rPr kumimoji="0" lang="x-none"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taxei locale </a:t>
            </a:r>
            <a:r>
              <a:rPr kumimoji="0" lang="x-none"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cotă ad valorem în procente din baza impozabilă a obiectului impunerii ori sumă absolută, </a:t>
            </a:r>
            <a:r>
              <a:rPr kumimoji="0" lang="en-US" sz="2000" b="0"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stabilită</a:t>
            </a:r>
            <a:r>
              <a:rPr kumimoji="0" lang="en-US" sz="2000" b="0"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de </a:t>
            </a:r>
            <a:r>
              <a:rPr kumimoji="0" lang="en-US" sz="2000" b="0" i="0" u="none" strike="noStrike" kern="1200" cap="none" spc="0" normalizeH="0" noProof="0" dirty="0" err="1" smtClean="0">
                <a:ln>
                  <a:noFill/>
                </a:ln>
                <a:effectLst/>
                <a:uLnTx/>
                <a:uFillTx/>
                <a:latin typeface="Times New Roman" panose="02020603050405020304" pitchFamily="18" charset="0"/>
                <a:ea typeface="+mn-ea"/>
                <a:cs typeface="Times New Roman" panose="02020603050405020304" pitchFamily="18" charset="0"/>
              </a:rPr>
              <a:t>autoritatea</a:t>
            </a:r>
            <a:r>
              <a:rPr kumimoji="0" lang="en-US" sz="2000" b="0"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noProof="0" dirty="0" err="1" smtClean="0">
                <a:ln>
                  <a:noFill/>
                </a:ln>
                <a:effectLst/>
                <a:uLnTx/>
                <a:uFillTx/>
                <a:latin typeface="Times New Roman" panose="02020603050405020304" pitchFamily="18" charset="0"/>
                <a:ea typeface="+mn-ea"/>
                <a:cs typeface="Times New Roman" panose="02020603050405020304" pitchFamily="18" charset="0"/>
              </a:rPr>
              <a:t>administraţiei</a:t>
            </a:r>
            <a:r>
              <a:rPr kumimoji="0" lang="en-US" sz="2000" b="0"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noProof="0" dirty="0" err="1" smtClean="0">
                <a:ln>
                  <a:noFill/>
                </a:ln>
                <a:effectLst/>
                <a:uLnTx/>
                <a:uFillTx/>
                <a:latin typeface="Times New Roman" panose="02020603050405020304" pitchFamily="18" charset="0"/>
                <a:ea typeface="+mn-ea"/>
                <a:cs typeface="Times New Roman" panose="02020603050405020304" pitchFamily="18" charset="0"/>
              </a:rPr>
              <a:t>publice</a:t>
            </a:r>
            <a:r>
              <a:rPr kumimoji="0" lang="en-US" sz="2000" b="0"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locale la </a:t>
            </a:r>
            <a:r>
              <a:rPr kumimoji="0" lang="en-US" sz="2000" b="0" i="0" u="none" strike="noStrike" kern="1200" cap="none" spc="0" normalizeH="0" noProof="0" dirty="0" err="1" smtClean="0">
                <a:ln>
                  <a:noFill/>
                </a:ln>
                <a:effectLst/>
                <a:uLnTx/>
                <a:uFillTx/>
                <a:latin typeface="Times New Roman" panose="02020603050405020304" pitchFamily="18" charset="0"/>
                <a:ea typeface="+mn-ea"/>
                <a:cs typeface="Times New Roman" panose="02020603050405020304" pitchFamily="18" charset="0"/>
              </a:rPr>
              <a:t>adoptarea</a:t>
            </a:r>
            <a:r>
              <a:rPr kumimoji="0" lang="en-US" sz="2000" b="0"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noProof="0" dirty="0" err="1" smtClean="0">
                <a:ln>
                  <a:noFill/>
                </a:ln>
                <a:effectLst/>
                <a:uLnTx/>
                <a:uFillTx/>
                <a:latin typeface="Times New Roman" panose="02020603050405020304" pitchFamily="18" charset="0"/>
                <a:ea typeface="+mn-ea"/>
                <a:cs typeface="Times New Roman" panose="02020603050405020304" pitchFamily="18" charset="0"/>
              </a:rPr>
              <a:t>bugetului</a:t>
            </a:r>
            <a:r>
              <a:rPr kumimoji="0" lang="en-US" sz="2000" b="0"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noProof="0" dirty="0" err="1" smtClean="0">
                <a:ln>
                  <a:noFill/>
                </a:ln>
                <a:effectLst/>
                <a:uLnTx/>
                <a:uFillTx/>
                <a:latin typeface="Times New Roman" panose="02020603050405020304" pitchFamily="18" charset="0"/>
                <a:ea typeface="+mn-ea"/>
                <a:cs typeface="Times New Roman" panose="02020603050405020304" pitchFamily="18" charset="0"/>
              </a:rPr>
              <a:t>unităţii</a:t>
            </a:r>
            <a:r>
              <a:rPr kumimoji="0" lang="en-US" sz="2000" b="0"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administrative-</a:t>
            </a:r>
            <a:r>
              <a:rPr kumimoji="0" lang="en-US" sz="2000" b="0" i="0" u="none" strike="noStrike" kern="1200" cap="none" spc="0" normalizeH="0" noProof="0" dirty="0" err="1" smtClean="0">
                <a:ln>
                  <a:noFill/>
                </a:ln>
                <a:effectLst/>
                <a:uLnTx/>
                <a:uFillTx/>
                <a:latin typeface="Times New Roman" panose="02020603050405020304" pitchFamily="18" charset="0"/>
                <a:ea typeface="+mn-ea"/>
                <a:cs typeface="Times New Roman" panose="02020603050405020304" pitchFamily="18" charset="0"/>
              </a:rPr>
              <a:t>teritoriale</a:t>
            </a:r>
            <a:r>
              <a:rPr kumimoji="0" lang="en-US" sz="2000" b="0"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respective.</a:t>
            </a:r>
            <a:endParaRPr kumimoji="0" lang="en-US"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x-none" sz="20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1331640" y="1038955"/>
            <a:ext cx="60486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Cotele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taxelor</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locale</a:t>
            </a:r>
            <a:endPar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826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457950" y="6597352"/>
            <a:ext cx="2057400" cy="1241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5" name="TextBox 14"/>
          <p:cNvSpPr txBox="1"/>
          <p:nvPr/>
        </p:nvSpPr>
        <p:spPr>
          <a:xfrm>
            <a:off x="1331640" y="908720"/>
            <a:ext cx="6336704" cy="276999"/>
          </a:xfrm>
          <a:prstGeom prst="rect">
            <a:avLst/>
          </a:prstGeom>
          <a:noFill/>
        </p:spPr>
        <p:txBody>
          <a:bodyPr wrap="square" rtlCol="0">
            <a:spAutoFit/>
          </a:bodyPr>
          <a:lstStyle/>
          <a:p>
            <a:pPr lvl="0" algn="ctr">
              <a:defRPr/>
            </a:pPr>
            <a:r>
              <a:rPr lang="ro-RO" sz="1200" b="1" dirty="0">
                <a:solidFill>
                  <a:prstClr val="black"/>
                </a:solidFill>
                <a:latin typeface="Times New Roman" panose="02020603050405020304" pitchFamily="18" charset="0"/>
                <a:cs typeface="Times New Roman" panose="02020603050405020304" pitchFamily="18" charset="0"/>
              </a:rPr>
              <a:t>Taxele locale, termenele lor de plată </a:t>
            </a:r>
            <a:r>
              <a:rPr lang="ro-RO" sz="1200" b="1" dirty="0" err="1">
                <a:solidFill>
                  <a:prstClr val="black"/>
                </a:solidFill>
                <a:latin typeface="Times New Roman" panose="02020603050405020304" pitchFamily="18" charset="0"/>
                <a:cs typeface="Times New Roman" panose="02020603050405020304" pitchFamily="18" charset="0"/>
              </a:rPr>
              <a:t>şi</a:t>
            </a:r>
            <a:r>
              <a:rPr lang="ro-RO" sz="1200" b="1" dirty="0">
                <a:solidFill>
                  <a:prstClr val="black"/>
                </a:solidFill>
                <a:latin typeface="Times New Roman" panose="02020603050405020304" pitchFamily="18" charset="0"/>
                <a:cs typeface="Times New Roman" panose="02020603050405020304" pitchFamily="18" charset="0"/>
              </a:rPr>
              <a:t> de </a:t>
            </a:r>
            <a:r>
              <a:rPr lang="ro-RO" sz="1200" b="1" dirty="0" smtClean="0">
                <a:solidFill>
                  <a:prstClr val="black"/>
                </a:solidFill>
                <a:latin typeface="Times New Roman" panose="02020603050405020304" pitchFamily="18" charset="0"/>
                <a:cs typeface="Times New Roman" panose="02020603050405020304" pitchFamily="18" charset="0"/>
              </a:rPr>
              <a:t>prezentare</a:t>
            </a:r>
            <a:r>
              <a:rPr lang="en-US" sz="1200" b="1" dirty="0" smtClean="0">
                <a:solidFill>
                  <a:prstClr val="black"/>
                </a:solidFill>
                <a:latin typeface="Times New Roman" panose="02020603050405020304" pitchFamily="18" charset="0"/>
                <a:cs typeface="Times New Roman" panose="02020603050405020304" pitchFamily="18" charset="0"/>
              </a:rPr>
              <a:t> </a:t>
            </a:r>
            <a:r>
              <a:rPr lang="ro-RO" sz="1200" b="1" dirty="0" smtClean="0">
                <a:solidFill>
                  <a:prstClr val="black"/>
                </a:solidFill>
                <a:latin typeface="Times New Roman" panose="02020603050405020304" pitchFamily="18" charset="0"/>
                <a:cs typeface="Times New Roman" panose="02020603050405020304" pitchFamily="18" charset="0"/>
              </a:rPr>
              <a:t>a </a:t>
            </a:r>
            <a:r>
              <a:rPr lang="ro-RO" sz="1200" b="1" dirty="0">
                <a:solidFill>
                  <a:prstClr val="black"/>
                </a:solidFill>
                <a:latin typeface="Times New Roman" panose="02020603050405020304" pitchFamily="18" charset="0"/>
                <a:cs typeface="Times New Roman" panose="02020603050405020304" pitchFamily="18" charset="0"/>
              </a:rPr>
              <a:t>dărilor de seamă </a:t>
            </a:r>
            <a:r>
              <a:rPr lang="ro-RO" sz="1200" b="1" dirty="0" smtClean="0">
                <a:solidFill>
                  <a:prstClr val="black"/>
                </a:solidFill>
                <a:latin typeface="Times New Roman" panose="02020603050405020304" pitchFamily="18" charset="0"/>
                <a:cs typeface="Times New Roman" panose="02020603050405020304" pitchFamily="18" charset="0"/>
              </a:rPr>
              <a:t>fiscale</a:t>
            </a:r>
            <a:endParaRPr kumimoji="0" lang="ru-RU" sz="1200" b="0"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3491559282"/>
              </p:ext>
            </p:extLst>
          </p:nvPr>
        </p:nvGraphicFramePr>
        <p:xfrm>
          <a:off x="90412" y="1185718"/>
          <a:ext cx="8658052" cy="5090741"/>
        </p:xfrm>
        <a:graphic>
          <a:graphicData uri="http://schemas.openxmlformats.org/drawingml/2006/table">
            <a:tbl>
              <a:tblPr firstRow="1" firstCol="1" bandRow="1"/>
              <a:tblGrid>
                <a:gridCol w="1349573">
                  <a:extLst>
                    <a:ext uri="{9D8B030D-6E8A-4147-A177-3AD203B41FA5}">
                      <a16:colId xmlns:a16="http://schemas.microsoft.com/office/drawing/2014/main" val="3656898484"/>
                    </a:ext>
                  </a:extLst>
                </a:gridCol>
                <a:gridCol w="3182018">
                  <a:extLst>
                    <a:ext uri="{9D8B030D-6E8A-4147-A177-3AD203B41FA5}">
                      <a16:colId xmlns:a16="http://schemas.microsoft.com/office/drawing/2014/main" val="3348091875"/>
                    </a:ext>
                  </a:extLst>
                </a:gridCol>
                <a:gridCol w="2920010">
                  <a:extLst>
                    <a:ext uri="{9D8B030D-6E8A-4147-A177-3AD203B41FA5}">
                      <a16:colId xmlns:a16="http://schemas.microsoft.com/office/drawing/2014/main" val="1978462110"/>
                    </a:ext>
                  </a:extLst>
                </a:gridCol>
                <a:gridCol w="1206451">
                  <a:extLst>
                    <a:ext uri="{9D8B030D-6E8A-4147-A177-3AD203B41FA5}">
                      <a16:colId xmlns:a16="http://schemas.microsoft.com/office/drawing/2014/main" val="3537698462"/>
                    </a:ext>
                  </a:extLst>
                </a:gridCol>
              </a:tblGrid>
              <a:tr h="1232813">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lnSpc>
                          <a:spcPct val="107000"/>
                        </a:lnSpc>
                        <a:spcAft>
                          <a:spcPts val="0"/>
                        </a:spcAft>
                      </a:pPr>
                      <a:r>
                        <a:rPr lang="ru-RU" sz="1000" b="1" dirty="0" err="1">
                          <a:effectLst/>
                          <a:latin typeface="Times New Roman" panose="02020603050405020304" pitchFamily="18" charset="0"/>
                          <a:cs typeface="Times New Roman" panose="02020603050405020304" pitchFamily="18" charset="0"/>
                        </a:rPr>
                        <a:t>Denumirea</a:t>
                      </a:r>
                      <a:r>
                        <a:rPr lang="ru-RU" sz="1000" b="1" dirty="0">
                          <a:effectLst/>
                          <a:latin typeface="Times New Roman" panose="02020603050405020304" pitchFamily="18" charset="0"/>
                          <a:cs typeface="Times New Roman" panose="02020603050405020304" pitchFamily="18" charset="0"/>
                        </a:rPr>
                        <a:t> </a:t>
                      </a:r>
                      <a:r>
                        <a:rPr lang="ru-RU" sz="1000" b="1" dirty="0" err="1">
                          <a:effectLst/>
                          <a:latin typeface="Times New Roman" panose="02020603050405020304" pitchFamily="18" charset="0"/>
                          <a:cs typeface="Times New Roman" panose="02020603050405020304" pitchFamily="18" charset="0"/>
                        </a:rPr>
                        <a:t>taxei</a:t>
                      </a:r>
                      <a:endParaRPr lang="ru-RU"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lnSpc>
                          <a:spcPct val="107000"/>
                        </a:lnSpc>
                        <a:spcAft>
                          <a:spcPts val="0"/>
                        </a:spcAft>
                      </a:pPr>
                      <a:r>
                        <a:rPr lang="en-US" sz="1000" b="1" dirty="0" err="1">
                          <a:effectLst/>
                          <a:latin typeface="Times New Roman" panose="02020603050405020304" pitchFamily="18" charset="0"/>
                          <a:cs typeface="Times New Roman" panose="02020603050405020304" pitchFamily="18" charset="0"/>
                        </a:rPr>
                        <a:t>Baza</a:t>
                      </a:r>
                      <a:r>
                        <a:rPr lang="en-US" sz="1000" b="1" dirty="0">
                          <a:effectLst/>
                          <a:latin typeface="Times New Roman" panose="02020603050405020304" pitchFamily="18" charset="0"/>
                          <a:cs typeface="Times New Roman" panose="02020603050405020304" pitchFamily="18" charset="0"/>
                        </a:rPr>
                        <a:t> </a:t>
                      </a:r>
                      <a:r>
                        <a:rPr lang="en-US" sz="1000" b="1" dirty="0" err="1">
                          <a:effectLst/>
                          <a:latin typeface="Times New Roman" panose="02020603050405020304" pitchFamily="18" charset="0"/>
                          <a:cs typeface="Times New Roman" panose="02020603050405020304" pitchFamily="18" charset="0"/>
                        </a:rPr>
                        <a:t>impozabilă</a:t>
                      </a:r>
                      <a:r>
                        <a:rPr lang="en-US" sz="1000" b="1" dirty="0">
                          <a:effectLst/>
                          <a:latin typeface="Times New Roman" panose="02020603050405020304" pitchFamily="18" charset="0"/>
                          <a:cs typeface="Times New Roman" panose="02020603050405020304" pitchFamily="18" charset="0"/>
                        </a:rPr>
                        <a:t> a </a:t>
                      </a:r>
                      <a:r>
                        <a:rPr lang="en-US" sz="1000" b="1" dirty="0" err="1">
                          <a:effectLst/>
                          <a:latin typeface="Times New Roman" panose="02020603050405020304" pitchFamily="18" charset="0"/>
                          <a:cs typeface="Times New Roman" panose="02020603050405020304" pitchFamily="18" charset="0"/>
                        </a:rPr>
                        <a:t>obiectului</a:t>
                      </a:r>
                      <a:r>
                        <a:rPr lang="en-US" sz="1000" b="1" dirty="0">
                          <a:effectLst/>
                          <a:latin typeface="Times New Roman" panose="02020603050405020304" pitchFamily="18" charset="0"/>
                          <a:cs typeface="Times New Roman" panose="02020603050405020304" pitchFamily="18" charset="0"/>
                        </a:rPr>
                        <a:t> </a:t>
                      </a:r>
                      <a:r>
                        <a:rPr lang="en-US" sz="1000" b="1" dirty="0" err="1">
                          <a:effectLst/>
                          <a:latin typeface="Times New Roman" panose="02020603050405020304" pitchFamily="18" charset="0"/>
                          <a:cs typeface="Times New Roman" panose="02020603050405020304" pitchFamily="18" charset="0"/>
                        </a:rPr>
                        <a:t>impunerii</a:t>
                      </a:r>
                      <a:endParaRPr lang="ru-RU"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lnSpc>
                          <a:spcPct val="107000"/>
                        </a:lnSpc>
                        <a:spcAft>
                          <a:spcPts val="0"/>
                        </a:spcAft>
                      </a:pPr>
                      <a:r>
                        <a:rPr lang="en-US" sz="1000" b="1" dirty="0" err="1" smtClean="0">
                          <a:effectLst/>
                          <a:latin typeface="Times New Roman" panose="02020603050405020304" pitchFamily="18" charset="0"/>
                          <a:ea typeface="+mn-ea"/>
                          <a:cs typeface="Times New Roman" panose="02020603050405020304" pitchFamily="18" charset="0"/>
                        </a:rPr>
                        <a:t>Unitatea</a:t>
                      </a:r>
                      <a:r>
                        <a:rPr lang="en-US" sz="1000" b="1" baseline="0" dirty="0" smtClean="0">
                          <a:effectLst/>
                          <a:latin typeface="Times New Roman" panose="02020603050405020304" pitchFamily="18" charset="0"/>
                          <a:ea typeface="+mn-ea"/>
                          <a:cs typeface="Times New Roman" panose="02020603050405020304" pitchFamily="18" charset="0"/>
                        </a:rPr>
                        <a:t> de </a:t>
                      </a:r>
                      <a:r>
                        <a:rPr lang="en-US" sz="1000" b="1" baseline="0" dirty="0" err="1" smtClean="0">
                          <a:effectLst/>
                          <a:latin typeface="Times New Roman" panose="02020603050405020304" pitchFamily="18" charset="0"/>
                          <a:ea typeface="+mn-ea"/>
                          <a:cs typeface="Times New Roman" panose="02020603050405020304" pitchFamily="18" charset="0"/>
                        </a:rPr>
                        <a:t>măsură</a:t>
                      </a:r>
                      <a:r>
                        <a:rPr lang="en-US" sz="1000" b="1" baseline="0" dirty="0" smtClean="0">
                          <a:effectLst/>
                          <a:latin typeface="Times New Roman" panose="02020603050405020304" pitchFamily="18" charset="0"/>
                          <a:ea typeface="+mn-ea"/>
                          <a:cs typeface="Times New Roman" panose="02020603050405020304" pitchFamily="18" charset="0"/>
                        </a:rPr>
                        <a:t> a </a:t>
                      </a:r>
                      <a:r>
                        <a:rPr lang="en-US" sz="1000" b="1" baseline="0" dirty="0" err="1" smtClean="0">
                          <a:effectLst/>
                          <a:latin typeface="Times New Roman" panose="02020603050405020304" pitchFamily="18" charset="0"/>
                          <a:ea typeface="+mn-ea"/>
                          <a:cs typeface="Times New Roman" panose="02020603050405020304" pitchFamily="18" charset="0"/>
                        </a:rPr>
                        <a:t>cotei</a:t>
                      </a:r>
                      <a:endParaRPr lang="ru-RU"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lnSpc>
                          <a:spcPct val="107000"/>
                        </a:lnSpc>
                        <a:spcAft>
                          <a:spcPts val="0"/>
                        </a:spcAft>
                      </a:pPr>
                      <a:r>
                        <a:rPr lang="en-US" sz="1000" dirty="0" err="1">
                          <a:effectLst/>
                          <a:latin typeface="Times New Roman" panose="02020603050405020304" pitchFamily="18" charset="0"/>
                          <a:cs typeface="Times New Roman" panose="02020603050405020304" pitchFamily="18" charset="0"/>
                        </a:rPr>
                        <a:t>Termenele</a:t>
                      </a:r>
                      <a:r>
                        <a:rPr lang="en-US" sz="1000" dirty="0">
                          <a:effectLst/>
                          <a:latin typeface="Times New Roman" panose="02020603050405020304" pitchFamily="18" charset="0"/>
                          <a:cs typeface="Times New Roman" panose="02020603050405020304" pitchFamily="18" charset="0"/>
                        </a:rPr>
                        <a:t> de </a:t>
                      </a:r>
                      <a:r>
                        <a:rPr lang="en-US" sz="1000" dirty="0" err="1">
                          <a:effectLst/>
                          <a:latin typeface="Times New Roman" panose="02020603050405020304" pitchFamily="18" charset="0"/>
                          <a:cs typeface="Times New Roman" panose="02020603050405020304" pitchFamily="18" charset="0"/>
                        </a:rPr>
                        <a:t>plată</a:t>
                      </a:r>
                      <a:r>
                        <a:rPr lang="en-US" sz="1000" dirty="0">
                          <a:effectLst/>
                          <a:latin typeface="Times New Roman" panose="02020603050405020304" pitchFamily="18" charset="0"/>
                          <a:cs typeface="Times New Roman" panose="02020603050405020304" pitchFamily="18" charset="0"/>
                        </a:rPr>
                        <a:t> a </a:t>
                      </a:r>
                      <a:r>
                        <a:rPr lang="en-US" sz="1000" dirty="0" err="1">
                          <a:effectLst/>
                          <a:latin typeface="Times New Roman" panose="02020603050405020304" pitchFamily="18" charset="0"/>
                          <a:cs typeface="Times New Roman" panose="02020603050405020304" pitchFamily="18" charset="0"/>
                        </a:rPr>
                        <a:t>taxei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şi</a:t>
                      </a:r>
                      <a:r>
                        <a:rPr lang="en-US" sz="1000" dirty="0">
                          <a:effectLst/>
                          <a:latin typeface="Times New Roman" panose="02020603050405020304" pitchFamily="18" charset="0"/>
                          <a:cs typeface="Times New Roman" panose="02020603050405020304" pitchFamily="18" charset="0"/>
                        </a:rPr>
                        <a:t> de </a:t>
                      </a:r>
                      <a:r>
                        <a:rPr lang="en-US" sz="1000" dirty="0" err="1">
                          <a:effectLst/>
                          <a:latin typeface="Times New Roman" panose="02020603050405020304" pitchFamily="18" charset="0"/>
                          <a:cs typeface="Times New Roman" panose="02020603050405020304" pitchFamily="18" charset="0"/>
                        </a:rPr>
                        <a:t>prezentare</a:t>
                      </a:r>
                      <a:r>
                        <a:rPr lang="en-US" sz="1000" dirty="0">
                          <a:effectLst/>
                          <a:latin typeface="Times New Roman" panose="02020603050405020304" pitchFamily="18" charset="0"/>
                          <a:cs typeface="Times New Roman" panose="02020603050405020304" pitchFamily="18" charset="0"/>
                        </a:rPr>
                        <a:t> a </a:t>
                      </a:r>
                      <a:r>
                        <a:rPr lang="en-US" sz="1000" dirty="0" err="1">
                          <a:effectLst/>
                          <a:latin typeface="Times New Roman" panose="02020603050405020304" pitchFamily="18" charset="0"/>
                          <a:cs typeface="Times New Roman" panose="02020603050405020304" pitchFamily="18" charset="0"/>
                        </a:rPr>
                        <a:t>dărilor</a:t>
                      </a:r>
                      <a:r>
                        <a:rPr lang="en-US" sz="1000" dirty="0">
                          <a:effectLst/>
                          <a:latin typeface="Times New Roman" panose="02020603050405020304" pitchFamily="18" charset="0"/>
                          <a:cs typeface="Times New Roman" panose="02020603050405020304" pitchFamily="18" charset="0"/>
                        </a:rPr>
                        <a:t> de </a:t>
                      </a:r>
                      <a:r>
                        <a:rPr lang="en-US" sz="1000" dirty="0" err="1">
                          <a:effectLst/>
                          <a:latin typeface="Times New Roman" panose="02020603050405020304" pitchFamily="18" charset="0"/>
                          <a:cs typeface="Times New Roman" panose="02020603050405020304" pitchFamily="18" charset="0"/>
                        </a:rPr>
                        <a:t>seamă</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fiscale</a:t>
                      </a:r>
                      <a:r>
                        <a:rPr lang="en-US" sz="1000" dirty="0">
                          <a:effectLst/>
                          <a:latin typeface="Times New Roman" panose="02020603050405020304" pitchFamily="18" charset="0"/>
                          <a:cs typeface="Times New Roman" panose="02020603050405020304" pitchFamily="18" charset="0"/>
                        </a:rPr>
                        <a:t> de </a:t>
                      </a:r>
                      <a:r>
                        <a:rPr lang="en-US" sz="1000" dirty="0" err="1">
                          <a:effectLst/>
                          <a:latin typeface="Times New Roman" panose="02020603050405020304" pitchFamily="18" charset="0"/>
                          <a:cs typeface="Times New Roman" panose="02020603050405020304" pitchFamily="18" charset="0"/>
                        </a:rPr>
                        <a:t>către</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subiecţii</a:t>
                      </a:r>
                      <a:r>
                        <a:rPr lang="en-US" sz="1000" dirty="0">
                          <a:effectLst/>
                          <a:latin typeface="Times New Roman" panose="02020603050405020304" pitchFamily="18" charset="0"/>
                          <a:cs typeface="Times New Roman" panose="02020603050405020304" pitchFamily="18" charset="0"/>
                        </a:rPr>
                        <a:t> </a:t>
                      </a:r>
                      <a:r>
                        <a:rPr lang="en-US" sz="1000" dirty="0" err="1" smtClean="0">
                          <a:effectLst/>
                          <a:latin typeface="Times New Roman" panose="02020603050405020304" pitchFamily="18" charset="0"/>
                          <a:cs typeface="Times New Roman" panose="02020603050405020304" pitchFamily="18" charset="0"/>
                        </a:rPr>
                        <a:t>impunerii</a:t>
                      </a:r>
                      <a:r>
                        <a:rPr lang="en-US" sz="1000" dirty="0" smtClean="0">
                          <a:effectLst/>
                          <a:latin typeface="Times New Roman" panose="02020603050405020304" pitchFamily="18" charset="0"/>
                          <a:cs typeface="Times New Roman" panose="02020603050405020304" pitchFamily="18" charset="0"/>
                        </a:rPr>
                        <a:t> </a:t>
                      </a:r>
                      <a:r>
                        <a:rPr lang="en-US" sz="1000" dirty="0" err="1" smtClean="0">
                          <a:effectLst/>
                          <a:latin typeface="Times New Roman" panose="02020603050405020304" pitchFamily="18" charset="0"/>
                          <a:cs typeface="Times New Roman" panose="02020603050405020304" pitchFamily="18" charset="0"/>
                        </a:rPr>
                        <a:t>şi</a:t>
                      </a:r>
                      <a:r>
                        <a:rPr lang="en-US" sz="1000" dirty="0" smtClean="0">
                          <a:effectLst/>
                          <a:latin typeface="Times New Roman" panose="02020603050405020304" pitchFamily="18" charset="0"/>
                          <a:cs typeface="Times New Roman" panose="02020603050405020304" pitchFamily="18" charset="0"/>
                        </a:rPr>
                        <a:t> </a:t>
                      </a:r>
                      <a:r>
                        <a:rPr lang="en-US" sz="1000" dirty="0" err="1" smtClean="0">
                          <a:effectLst/>
                          <a:latin typeface="Times New Roman" panose="02020603050405020304" pitchFamily="18" charset="0"/>
                          <a:cs typeface="Times New Roman" panose="02020603050405020304" pitchFamily="18" charset="0"/>
                        </a:rPr>
                        <a:t>organele</a:t>
                      </a:r>
                      <a:r>
                        <a:rPr lang="en-US" sz="1000" dirty="0" smtClean="0">
                          <a:effectLst/>
                          <a:latin typeface="Times New Roman" panose="02020603050405020304" pitchFamily="18" charset="0"/>
                          <a:cs typeface="Times New Roman" panose="02020603050405020304" pitchFamily="18" charset="0"/>
                        </a:rPr>
                        <a:t> </a:t>
                      </a:r>
                      <a:r>
                        <a:rPr lang="en-US" sz="1000" dirty="0" err="1" smtClean="0">
                          <a:effectLst/>
                          <a:latin typeface="Times New Roman" panose="02020603050405020304" pitchFamily="18" charset="0"/>
                          <a:cs typeface="Times New Roman" panose="02020603050405020304" pitchFamily="18" charset="0"/>
                        </a:rPr>
                        <a:t>împuternicite</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630100390"/>
                  </a:ext>
                </a:extLst>
              </a:tr>
              <a:tr h="170913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en-US" sz="900" dirty="0">
                          <a:effectLst/>
                          <a:latin typeface="Times New Roman" panose="02020603050405020304" pitchFamily="18" charset="0"/>
                          <a:cs typeface="Times New Roman" panose="02020603050405020304" pitchFamily="18" charset="0"/>
                        </a:rPr>
                        <a:t>a) </a:t>
                      </a:r>
                      <a:r>
                        <a:rPr lang="en-US" sz="900" dirty="0" err="1">
                          <a:effectLst/>
                          <a:latin typeface="Times New Roman" panose="02020603050405020304" pitchFamily="18" charset="0"/>
                          <a:cs typeface="Times New Roman" panose="02020603050405020304" pitchFamily="18" charset="0"/>
                        </a:rPr>
                        <a:t>Taxă</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pentru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amenajarea</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teritoriului</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Numărul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mediu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scriptic</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trimestrial</a:t>
                      </a:r>
                      <a:r>
                        <a:rPr lang="en-US" sz="900" dirty="0">
                          <a:effectLst/>
                          <a:latin typeface="Times New Roman" panose="02020603050405020304" pitchFamily="18" charset="0"/>
                          <a:cs typeface="Times New Roman" panose="02020603050405020304" pitchFamily="18" charset="0"/>
                        </a:rPr>
                        <a:t> al </a:t>
                      </a:r>
                      <a:r>
                        <a:rPr lang="en-US" sz="900" dirty="0" err="1">
                          <a:effectLst/>
                          <a:latin typeface="Times New Roman" panose="02020603050405020304" pitchFamily="18" charset="0"/>
                          <a:cs typeface="Times New Roman" panose="02020603050405020304" pitchFamily="18" charset="0"/>
                        </a:rPr>
                        <a:t>salariaţilor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şi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suplimentar</a:t>
                      </a:r>
                      <a:r>
                        <a:rPr lang="en-US" sz="900" dirty="0">
                          <a:effectLst/>
                          <a:latin typeface="Times New Roman" panose="02020603050405020304" pitchFamily="18" charset="0"/>
                          <a:cs typeface="Times New Roman" panose="02020603050405020304" pitchFamily="18" charset="0"/>
                        </a:rPr>
                        <a:t>: </a:t>
                      </a:r>
                      <a:endParaRPr lang="ru-RU" sz="9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900" dirty="0">
                          <a:effectLst/>
                          <a:latin typeface="Times New Roman" panose="02020603050405020304" pitchFamily="18" charset="0"/>
                          <a:cs typeface="Times New Roman" panose="02020603050405020304" pitchFamily="18" charset="0"/>
                        </a:rPr>
                        <a:t> </a:t>
                      </a:r>
                      <a:endParaRPr lang="ru-RU" sz="9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în</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cazul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întreprinzătorilor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individuali</a:t>
                      </a:r>
                      <a:r>
                        <a:rPr lang="en-US" sz="900" dirty="0">
                          <a:effectLst/>
                          <a:latin typeface="Times New Roman" panose="02020603050405020304" pitchFamily="18" charset="0"/>
                          <a:cs typeface="Times New Roman" panose="02020603050405020304" pitchFamily="18" charset="0"/>
                        </a:rPr>
                        <a:t>;</a:t>
                      </a:r>
                      <a:endParaRPr lang="ru-RU" sz="9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în</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cazul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gospodăriilor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ţărăneşti</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fermier</a:t>
                      </a:r>
                      <a:r>
                        <a:rPr lang="en-US" sz="900" dirty="0">
                          <a:effectLst/>
                          <a:latin typeface="Times New Roman" panose="02020603050405020304" pitchFamily="18" charset="0"/>
                          <a:cs typeface="Times New Roman" panose="02020603050405020304" pitchFamily="18" charset="0"/>
                        </a:rPr>
                        <a:t>) – </a:t>
                      </a:r>
                      <a:r>
                        <a:rPr lang="en-US" sz="900" dirty="0" err="1">
                          <a:effectLst/>
                          <a:latin typeface="Times New Roman" panose="02020603050405020304" pitchFamily="18" charset="0"/>
                          <a:cs typeface="Times New Roman" panose="02020603050405020304" pitchFamily="18" charset="0"/>
                        </a:rPr>
                        <a:t>fondatorul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şi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numărul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membrilor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gospodăriilor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ţărăneşti</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fermier</a:t>
                      </a:r>
                      <a:r>
                        <a:rPr lang="en-US" sz="900" dirty="0">
                          <a:effectLst/>
                          <a:latin typeface="Times New Roman" panose="02020603050405020304" pitchFamily="18" charset="0"/>
                          <a:cs typeface="Times New Roman" panose="02020603050405020304" pitchFamily="18" charset="0"/>
                        </a:rPr>
                        <a:t>);</a:t>
                      </a:r>
                      <a:endParaRPr lang="ru-RU" sz="9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în</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cazul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persoanelor</a:t>
                      </a:r>
                      <a:r>
                        <a:rPr lang="en-US" sz="900" dirty="0">
                          <a:effectLst/>
                          <a:latin typeface="Times New Roman" panose="02020603050405020304" pitchFamily="18" charset="0"/>
                          <a:cs typeface="Times New Roman" panose="02020603050405020304" pitchFamily="18" charset="0"/>
                        </a:rPr>
                        <a:t> care </a:t>
                      </a:r>
                      <a:r>
                        <a:rPr lang="en-US" sz="900" dirty="0" err="1">
                          <a:effectLst/>
                          <a:latin typeface="Times New Roman" panose="02020603050405020304" pitchFamily="18" charset="0"/>
                          <a:cs typeface="Times New Roman" panose="02020603050405020304" pitchFamily="18" charset="0"/>
                        </a:rPr>
                        <a:t>desfăşoară</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activitate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profesională</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în</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sectorul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justiţiei</a:t>
                      </a:r>
                      <a:r>
                        <a:rPr lang="en-US" sz="900" dirty="0">
                          <a:effectLst/>
                          <a:latin typeface="Times New Roman" panose="02020603050405020304" pitchFamily="18" charset="0"/>
                          <a:cs typeface="Times New Roman" panose="02020603050405020304" pitchFamily="18" charset="0"/>
                        </a:rPr>
                        <a:t> – </a:t>
                      </a:r>
                      <a:r>
                        <a:rPr lang="en-US" sz="900" dirty="0" err="1">
                          <a:effectLst/>
                          <a:latin typeface="Times New Roman" panose="02020603050405020304" pitchFamily="18" charset="0"/>
                          <a:cs typeface="Times New Roman" panose="02020603050405020304" pitchFamily="18" charset="0"/>
                        </a:rPr>
                        <a:t>numărul</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persoane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abilitate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prin</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lege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pentru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desfăşurarea</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activităţii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profesionale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în</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sectorul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justiţiei</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endParaRPr lang="ru-RU" sz="900" b="1"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900" dirty="0" smtClean="0">
                          <a:effectLst/>
                          <a:latin typeface="Times New Roman" panose="02020603050405020304" pitchFamily="18" charset="0"/>
                          <a:cs typeface="Times New Roman" panose="02020603050405020304" pitchFamily="18" charset="0"/>
                        </a:rPr>
                        <a:t> lei </a:t>
                      </a:r>
                      <a:r>
                        <a:rPr lang="en-US" sz="900" dirty="0" err="1" smtClean="0">
                          <a:effectLst/>
                          <a:latin typeface="Times New Roman" panose="02020603050405020304" pitchFamily="18" charset="0"/>
                          <a:cs typeface="Times New Roman" panose="02020603050405020304" pitchFamily="18" charset="0"/>
                        </a:rPr>
                        <a:t>anual</a:t>
                      </a:r>
                      <a:r>
                        <a:rPr lang="en-US" sz="900" dirty="0" smtClean="0">
                          <a:effectLst/>
                          <a:latin typeface="Times New Roman" panose="02020603050405020304" pitchFamily="18" charset="0"/>
                          <a:cs typeface="Times New Roman" panose="02020603050405020304" pitchFamily="18" charset="0"/>
                        </a:rPr>
                        <a:t> </a:t>
                      </a:r>
                      <a:r>
                        <a:rPr lang="en-US" sz="900" dirty="0" err="1" smtClean="0">
                          <a:effectLst/>
                          <a:latin typeface="Times New Roman" panose="02020603050405020304" pitchFamily="18" charset="0"/>
                          <a:cs typeface="Times New Roman" panose="02020603050405020304" pitchFamily="18" charset="0"/>
                        </a:rPr>
                        <a:t>pentru</a:t>
                      </a:r>
                      <a:r>
                        <a:rPr lang="en-US" sz="900" dirty="0" smtClean="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fiecare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salariat</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şi</a:t>
                      </a:r>
                      <a:r>
                        <a:rPr lang="en-US" sz="900" dirty="0">
                          <a:effectLst/>
                          <a:latin typeface="Times New Roman" panose="02020603050405020304" pitchFamily="18" charset="0"/>
                          <a:cs typeface="Times New Roman" panose="02020603050405020304" pitchFamily="18" charset="0"/>
                        </a:rPr>
                        <a:t>/</a:t>
                      </a:r>
                      <a:r>
                        <a:rPr lang="en-US" sz="900" dirty="0" err="1">
                          <a:effectLst/>
                          <a:latin typeface="Times New Roman" panose="02020603050405020304" pitchFamily="18" charset="0"/>
                          <a:cs typeface="Times New Roman" panose="02020603050405020304" pitchFamily="18" charset="0"/>
                        </a:rPr>
                        <a:t>sau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fondator</a:t>
                      </a:r>
                      <a:r>
                        <a:rPr lang="en-US" sz="900" dirty="0">
                          <a:effectLst/>
                          <a:latin typeface="Times New Roman" panose="02020603050405020304" pitchFamily="18" charset="0"/>
                          <a:cs typeface="Times New Roman" panose="02020603050405020304" pitchFamily="18" charset="0"/>
                        </a:rPr>
                        <a:t> al </a:t>
                      </a:r>
                      <a:r>
                        <a:rPr lang="en-US" sz="900" dirty="0" err="1">
                          <a:effectLst/>
                          <a:latin typeface="Times New Roman" panose="02020603050405020304" pitchFamily="18" charset="0"/>
                          <a:cs typeface="Times New Roman" panose="02020603050405020304" pitchFamily="18" charset="0"/>
                        </a:rPr>
                        <a:t>întreprinderii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individuale</a:t>
                      </a:r>
                      <a:r>
                        <a:rPr lang="en-US" sz="900" dirty="0">
                          <a:effectLst/>
                          <a:latin typeface="Times New Roman" panose="02020603050405020304" pitchFamily="18" charset="0"/>
                          <a:cs typeface="Times New Roman" panose="02020603050405020304" pitchFamily="18" charset="0"/>
                        </a:rPr>
                        <a:t>, al </a:t>
                      </a:r>
                      <a:r>
                        <a:rPr lang="en-US" sz="900" dirty="0" err="1">
                          <a:effectLst/>
                          <a:latin typeface="Times New Roman" panose="02020603050405020304" pitchFamily="18" charset="0"/>
                          <a:cs typeface="Times New Roman" panose="02020603050405020304" pitchFamily="18" charset="0"/>
                        </a:rPr>
                        <a:t>gospodăriei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ţărăneşti</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fermier</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asemenea</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membrii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acesteia</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şi</a:t>
                      </a:r>
                      <a:r>
                        <a:rPr lang="en-US" sz="900" dirty="0">
                          <a:effectLst/>
                          <a:latin typeface="Times New Roman" panose="02020603050405020304" pitchFamily="18" charset="0"/>
                          <a:cs typeface="Times New Roman" panose="02020603050405020304" pitchFamily="18" charset="0"/>
                        </a:rPr>
                        <a:t>/</a:t>
                      </a:r>
                      <a:r>
                        <a:rPr lang="en-US" sz="900" dirty="0" err="1">
                          <a:effectLst/>
                          <a:latin typeface="Times New Roman" panose="02020603050405020304" pitchFamily="18" charset="0"/>
                          <a:cs typeface="Times New Roman" panose="02020603050405020304" pitchFamily="18" charset="0"/>
                        </a:rPr>
                        <a:t>sau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pentru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fiecare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persoană</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ce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desfăşoară</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activitate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profesională</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în</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sectorul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justiţiei</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Trimestrial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până</a:t>
                      </a:r>
                      <a:r>
                        <a:rPr lang="en-US" sz="900" dirty="0">
                          <a:effectLst/>
                          <a:latin typeface="Times New Roman" panose="02020603050405020304" pitchFamily="18" charset="0"/>
                          <a:cs typeface="Times New Roman" panose="02020603050405020304" pitchFamily="18" charset="0"/>
                        </a:rPr>
                        <a:t> la data de 25 a </a:t>
                      </a:r>
                      <a:r>
                        <a:rPr lang="en-US" sz="900" dirty="0" err="1">
                          <a:effectLst/>
                          <a:latin typeface="Times New Roman" panose="02020603050405020304" pitchFamily="18" charset="0"/>
                          <a:cs typeface="Times New Roman" panose="02020603050405020304" pitchFamily="18" charset="0"/>
                        </a:rPr>
                        <a:t>lunii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imediat</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următoare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trimestrului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gestionar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04499444"/>
                  </a:ext>
                </a:extLst>
              </a:tr>
              <a:tr h="971614">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en-US" sz="900" dirty="0">
                          <a:effectLst/>
                          <a:latin typeface="Times New Roman" panose="02020603050405020304" pitchFamily="18" charset="0"/>
                          <a:cs typeface="Times New Roman" panose="02020603050405020304" pitchFamily="18" charset="0"/>
                        </a:rPr>
                        <a:t>b) </a:t>
                      </a:r>
                      <a:r>
                        <a:rPr lang="en-US" sz="900" dirty="0" err="1">
                          <a:effectLst/>
                          <a:latin typeface="Times New Roman" panose="02020603050405020304" pitchFamily="18" charset="0"/>
                          <a:cs typeface="Times New Roman" panose="02020603050405020304" pitchFamily="18" charset="0"/>
                        </a:rPr>
                        <a:t>Taxă</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organizare</a:t>
                      </a:r>
                      <a:r>
                        <a:rPr lang="en-US" sz="900" dirty="0">
                          <a:effectLst/>
                          <a:latin typeface="Times New Roman" panose="02020603050405020304" pitchFamily="18" charset="0"/>
                          <a:cs typeface="Times New Roman" panose="02020603050405020304" pitchFamily="18" charset="0"/>
                        </a:rPr>
                        <a:t> a </a:t>
                      </a:r>
                      <a:r>
                        <a:rPr lang="en-US" sz="900" dirty="0" err="1">
                          <a:effectLst/>
                          <a:latin typeface="Times New Roman" panose="02020603050405020304" pitchFamily="18" charset="0"/>
                          <a:cs typeface="Times New Roman" panose="02020603050405020304" pitchFamily="18" charset="0"/>
                        </a:rPr>
                        <a:t>licitaţiilor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şi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loteriilor</a:t>
                      </a:r>
                      <a:r>
                        <a:rPr lang="en-US" sz="900" dirty="0">
                          <a:effectLst/>
                          <a:latin typeface="Times New Roman" panose="02020603050405020304" pitchFamily="18" charset="0"/>
                          <a:cs typeface="Times New Roman" panose="02020603050405020304" pitchFamily="18" charset="0"/>
                        </a:rPr>
                        <a:t> pe </a:t>
                      </a:r>
                      <a:r>
                        <a:rPr lang="en-US" sz="900" dirty="0" err="1">
                          <a:effectLst/>
                          <a:latin typeface="Times New Roman" panose="02020603050405020304" pitchFamily="18" charset="0"/>
                          <a:cs typeface="Times New Roman" panose="02020603050405020304" pitchFamily="18" charset="0"/>
                        </a:rPr>
                        <a:t>teritoriul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unităţii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administrativ-teritoriale</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Venitul</a:t>
                      </a:r>
                      <a:r>
                        <a:rPr lang="en-US" sz="900" dirty="0">
                          <a:effectLst/>
                          <a:latin typeface="Times New Roman" panose="02020603050405020304" pitchFamily="18" charset="0"/>
                          <a:cs typeface="Times New Roman" panose="02020603050405020304" pitchFamily="18" charset="0"/>
                        </a:rPr>
                        <a:t> din </a:t>
                      </a:r>
                      <a:r>
                        <a:rPr lang="en-US" sz="900" dirty="0" err="1">
                          <a:effectLst/>
                          <a:latin typeface="Times New Roman" panose="02020603050405020304" pitchFamily="18" charset="0"/>
                          <a:cs typeface="Times New Roman" panose="02020603050405020304" pitchFamily="18" charset="0"/>
                        </a:rPr>
                        <a:t>vânzări</a:t>
                      </a:r>
                      <a:r>
                        <a:rPr lang="en-US" sz="900" dirty="0">
                          <a:effectLst/>
                          <a:latin typeface="Times New Roman" panose="02020603050405020304" pitchFamily="18" charset="0"/>
                          <a:cs typeface="Times New Roman" panose="02020603050405020304" pitchFamily="18" charset="0"/>
                        </a:rPr>
                        <a:t> ale </a:t>
                      </a:r>
                      <a:r>
                        <a:rPr lang="en-US" sz="900" dirty="0" err="1">
                          <a:effectLst/>
                          <a:latin typeface="Times New Roman" panose="02020603050405020304" pitchFamily="18" charset="0"/>
                          <a:cs typeface="Times New Roman" panose="02020603050405020304" pitchFamily="18" charset="0"/>
                        </a:rPr>
                        <a:t>bunurilor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declarate</a:t>
                      </a:r>
                      <a:r>
                        <a:rPr lang="en-US" sz="900" dirty="0">
                          <a:effectLst/>
                          <a:latin typeface="Times New Roman" panose="02020603050405020304" pitchFamily="18" charset="0"/>
                          <a:cs typeface="Times New Roman" panose="02020603050405020304" pitchFamily="18" charset="0"/>
                        </a:rPr>
                        <a:t> la </a:t>
                      </a:r>
                      <a:r>
                        <a:rPr lang="en-US" sz="900" dirty="0" err="1">
                          <a:effectLst/>
                          <a:latin typeface="Times New Roman" panose="02020603050405020304" pitchFamily="18" charset="0"/>
                          <a:cs typeface="Times New Roman" panose="02020603050405020304" pitchFamily="18" charset="0"/>
                        </a:rPr>
                        <a:t>licitaţie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sau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valoarea</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biletelor</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loterie</a:t>
                      </a:r>
                      <a:r>
                        <a:rPr lang="en-US" sz="900" dirty="0">
                          <a:effectLst/>
                          <a:latin typeface="Times New Roman" panose="02020603050405020304" pitchFamily="18" charset="0"/>
                          <a:cs typeface="Times New Roman" panose="02020603050405020304" pitchFamily="18" charset="0"/>
                        </a:rPr>
                        <a:t> </a:t>
                      </a:r>
                      <a:r>
                        <a:rPr lang="en-US" sz="900" dirty="0" err="1" smtClean="0">
                          <a:effectLst/>
                          <a:latin typeface="Times New Roman" panose="02020603050405020304" pitchFamily="18" charset="0"/>
                          <a:cs typeface="Times New Roman" panose="02020603050405020304" pitchFamily="18" charset="0"/>
                        </a:rPr>
                        <a:t>emise</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lnSpc>
                          <a:spcPct val="107000"/>
                        </a:lnSpc>
                        <a:spcAft>
                          <a:spcPts val="0"/>
                        </a:spcAft>
                      </a:pPr>
                      <a:r>
                        <a:rPr lang="ru-RU" sz="900" b="1" dirty="0" smtClean="0">
                          <a:effectLst/>
                          <a:latin typeface="Times New Roman" panose="02020603050405020304" pitchFamily="18" charset="0"/>
                          <a:cs typeface="Times New Roman" panose="02020603050405020304" pitchFamily="18" charset="0"/>
                        </a:rPr>
                        <a:t>%</a:t>
                      </a:r>
                    </a:p>
                    <a:p>
                      <a:pPr algn="ctr">
                        <a:lnSpc>
                          <a:spcPct val="107000"/>
                        </a:lnSpc>
                        <a:spcAft>
                          <a:spcPts val="0"/>
                        </a:spcAft>
                      </a:pPr>
                      <a:endParaRPr lang="ru-RU" sz="900" b="1" dirty="0" smtClean="0">
                        <a:effectLst/>
                        <a:latin typeface="Times New Roman" panose="02020603050405020304" pitchFamily="18" charset="0"/>
                        <a:cs typeface="Times New Roman" panose="02020603050405020304" pitchFamily="18" charset="0"/>
                      </a:endParaRPr>
                    </a:p>
                  </a:txBody>
                  <a:tcPr marL="13171" marR="13171" marT="4939" marB="4939">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Trimestrial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până</a:t>
                      </a:r>
                      <a:r>
                        <a:rPr lang="en-US" sz="900" dirty="0">
                          <a:effectLst/>
                          <a:latin typeface="Times New Roman" panose="02020603050405020304" pitchFamily="18" charset="0"/>
                          <a:cs typeface="Times New Roman" panose="02020603050405020304" pitchFamily="18" charset="0"/>
                        </a:rPr>
                        <a:t> la data de 25 a </a:t>
                      </a:r>
                      <a:r>
                        <a:rPr lang="en-US" sz="900" dirty="0" err="1">
                          <a:effectLst/>
                          <a:latin typeface="Times New Roman" panose="02020603050405020304" pitchFamily="18" charset="0"/>
                          <a:cs typeface="Times New Roman" panose="02020603050405020304" pitchFamily="18" charset="0"/>
                        </a:rPr>
                        <a:t>lunii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imediat</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următoare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trimestrului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gestionar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0367147"/>
                  </a:ext>
                </a:extLst>
              </a:tr>
              <a:tr h="1177182">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en-US" sz="900" dirty="0">
                          <a:effectLst/>
                          <a:latin typeface="Times New Roman" panose="02020603050405020304" pitchFamily="18" charset="0"/>
                          <a:cs typeface="Times New Roman" panose="02020603050405020304" pitchFamily="18" charset="0"/>
                        </a:rPr>
                        <a:t>c) </a:t>
                      </a:r>
                      <a:r>
                        <a:rPr lang="en-US" sz="900" dirty="0" err="1">
                          <a:effectLst/>
                          <a:latin typeface="Times New Roman" panose="02020603050405020304" pitchFamily="18" charset="0"/>
                          <a:cs typeface="Times New Roman" panose="02020603050405020304" pitchFamily="18" charset="0"/>
                        </a:rPr>
                        <a:t>Taxă</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plasare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amplasare</a:t>
                      </a:r>
                      <a:r>
                        <a:rPr lang="en-US" sz="900" dirty="0">
                          <a:effectLst/>
                          <a:latin typeface="Times New Roman" panose="02020603050405020304" pitchFamily="18" charset="0"/>
                          <a:cs typeface="Times New Roman" panose="02020603050405020304" pitchFamily="18" charset="0"/>
                        </a:rPr>
                        <a:t>) a </a:t>
                      </a:r>
                      <a:r>
                        <a:rPr lang="en-US" sz="900" dirty="0" err="1">
                          <a:effectLst/>
                          <a:latin typeface="Times New Roman" panose="02020603050405020304" pitchFamily="18" charset="0"/>
                          <a:cs typeface="Times New Roman" panose="02020603050405020304" pitchFamily="18" charset="0"/>
                        </a:rPr>
                        <a:t>publicităţii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reclamei</a:t>
                      </a:r>
                      <a:r>
                        <a:rPr lang="en-US" sz="900" dirty="0">
                          <a:effectLst/>
                          <a:latin typeface="Times New Roman" panose="02020603050405020304" pitchFamily="18" charset="0"/>
                          <a:cs typeface="Times New Roman" panose="02020603050405020304" pitchFamily="18" charset="0"/>
                        </a:rPr>
                        <a:t>)</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Venitul</a:t>
                      </a:r>
                      <a:r>
                        <a:rPr lang="en-US" sz="900" dirty="0">
                          <a:effectLst/>
                          <a:latin typeface="Times New Roman" panose="02020603050405020304" pitchFamily="18" charset="0"/>
                          <a:cs typeface="Times New Roman" panose="02020603050405020304" pitchFamily="18" charset="0"/>
                        </a:rPr>
                        <a:t> din </a:t>
                      </a:r>
                      <a:r>
                        <a:rPr lang="en-US" sz="900" dirty="0" err="1">
                          <a:effectLst/>
                          <a:latin typeface="Times New Roman" panose="02020603050405020304" pitchFamily="18" charset="0"/>
                          <a:cs typeface="Times New Roman" panose="02020603050405020304" pitchFamily="18" charset="0"/>
                        </a:rPr>
                        <a:t>vânzări</a:t>
                      </a:r>
                      <a:r>
                        <a:rPr lang="en-US" sz="900" dirty="0">
                          <a:effectLst/>
                          <a:latin typeface="Times New Roman" panose="02020603050405020304" pitchFamily="18" charset="0"/>
                          <a:cs typeface="Times New Roman" panose="02020603050405020304" pitchFamily="18" charset="0"/>
                        </a:rPr>
                        <a:t> ale </a:t>
                      </a:r>
                      <a:r>
                        <a:rPr lang="en-US" sz="900" dirty="0" err="1">
                          <a:effectLst/>
                          <a:latin typeface="Times New Roman" panose="02020603050405020304" pitchFamily="18" charset="0"/>
                          <a:cs typeface="Times New Roman" panose="02020603050405020304" pitchFamily="18" charset="0"/>
                        </a:rPr>
                        <a:t>serviciilor</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plasare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şi</a:t>
                      </a:r>
                      <a:r>
                        <a:rPr lang="en-US" sz="900" dirty="0">
                          <a:effectLst/>
                          <a:latin typeface="Times New Roman" panose="02020603050405020304" pitchFamily="18" charset="0"/>
                          <a:cs typeface="Times New Roman" panose="02020603050405020304" pitchFamily="18" charset="0"/>
                        </a:rPr>
                        <a:t>/</a:t>
                      </a:r>
                      <a:r>
                        <a:rPr lang="en-US" sz="900" dirty="0" err="1">
                          <a:effectLst/>
                          <a:latin typeface="Times New Roman" panose="02020603050405020304" pitchFamily="18" charset="0"/>
                          <a:cs typeface="Times New Roman" panose="02020603050405020304" pitchFamily="18" charset="0"/>
                        </a:rPr>
                        <a:t>sau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difuzare</a:t>
                      </a:r>
                      <a:r>
                        <a:rPr lang="en-US" sz="900" dirty="0">
                          <a:effectLst/>
                          <a:latin typeface="Times New Roman" panose="02020603050405020304" pitchFamily="18" charset="0"/>
                          <a:cs typeface="Times New Roman" panose="02020603050405020304" pitchFamily="18" charset="0"/>
                        </a:rPr>
                        <a:t> a </a:t>
                      </a:r>
                      <a:r>
                        <a:rPr lang="en-US" sz="900" dirty="0" err="1">
                          <a:effectLst/>
                          <a:latin typeface="Times New Roman" panose="02020603050405020304" pitchFamily="18" charset="0"/>
                          <a:cs typeface="Times New Roman" panose="02020603050405020304" pitchFamily="18" charset="0"/>
                        </a:rPr>
                        <a:t>anunţurilor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publicitare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prin</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intermediul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serviciilor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cinematografice</a:t>
                      </a:r>
                      <a:r>
                        <a:rPr lang="en-US" sz="900" dirty="0">
                          <a:effectLst/>
                          <a:latin typeface="Times New Roman" panose="02020603050405020304" pitchFamily="18" charset="0"/>
                          <a:cs typeface="Times New Roman" panose="02020603050405020304" pitchFamily="18" charset="0"/>
                        </a:rPr>
                        <a:t>, video, </a:t>
                      </a:r>
                      <a:r>
                        <a:rPr lang="en-US" sz="900" dirty="0" err="1">
                          <a:effectLst/>
                          <a:latin typeface="Times New Roman" panose="02020603050405020304" pitchFamily="18" charset="0"/>
                          <a:cs typeface="Times New Roman" panose="02020603050405020304" pitchFamily="18" charset="0"/>
                        </a:rPr>
                        <a:t>prin</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reţelele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telefonice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telegrafice</a:t>
                      </a:r>
                      <a:r>
                        <a:rPr lang="en-US" sz="900" dirty="0">
                          <a:effectLst/>
                          <a:latin typeface="Times New Roman" panose="02020603050405020304" pitchFamily="18" charset="0"/>
                          <a:cs typeface="Times New Roman" panose="02020603050405020304" pitchFamily="18" charset="0"/>
                        </a:rPr>
                        <a:t>, telex, </a:t>
                      </a:r>
                      <a:r>
                        <a:rPr lang="en-US" sz="900" dirty="0" err="1">
                          <a:effectLst/>
                          <a:latin typeface="Times New Roman" panose="02020603050405020304" pitchFamily="18" charset="0"/>
                          <a:cs typeface="Times New Roman" panose="02020603050405020304" pitchFamily="18" charset="0"/>
                        </a:rPr>
                        <a:t>prin</a:t>
                      </a:r>
                      <a:r>
                        <a:rPr lang="en-US" sz="900" dirty="0">
                          <a:effectLst/>
                          <a:latin typeface="Times New Roman" panose="02020603050405020304" pitchFamily="18" charset="0"/>
                          <a:cs typeface="Times New Roman" panose="02020603050405020304" pitchFamily="18" charset="0"/>
                        </a:rPr>
                        <a:t> </a:t>
                      </a:r>
                      <a:r>
                        <a:rPr lang="ro-RO" sz="900" dirty="0" smtClean="0">
                          <a:effectLst/>
                          <a:latin typeface="Times New Roman" panose="02020603050405020304" pitchFamily="18" charset="0"/>
                          <a:cs typeface="Times New Roman" panose="02020603050405020304" pitchFamily="18" charset="0"/>
                        </a:rPr>
                        <a:t>prin dispozitivele difuzorului de publicitate</a:t>
                      </a:r>
                      <a:r>
                        <a:rPr lang="ro-RO" sz="900" baseline="0" dirty="0" smtClean="0">
                          <a:effectLst/>
                          <a:latin typeface="Times New Roman" panose="02020603050405020304" pitchFamily="18" charset="0"/>
                          <a:cs typeface="Times New Roman" panose="02020603050405020304" pitchFamily="18" charset="0"/>
                        </a:rPr>
                        <a:t> exterioară, prin alte mijloace </a:t>
                      </a:r>
                      <a:r>
                        <a:rPr lang="en-US" sz="900" dirty="0" smtClean="0">
                          <a:effectLst/>
                          <a:latin typeface="Times New Roman" panose="02020603050405020304" pitchFamily="18" charset="0"/>
                          <a:cs typeface="Times New Roman" panose="02020603050405020304" pitchFamily="18" charset="0"/>
                        </a:rPr>
                        <a:t>(cu </a:t>
                      </a:r>
                      <a:r>
                        <a:rPr lang="en-US" sz="900" dirty="0" err="1">
                          <a:effectLst/>
                          <a:latin typeface="Times New Roman" panose="02020603050405020304" pitchFamily="18" charset="0"/>
                          <a:cs typeface="Times New Roman" panose="02020603050405020304" pitchFamily="18" charset="0"/>
                        </a:rPr>
                        <a:t>excepţia</a:t>
                      </a:r>
                      <a:r>
                        <a:rPr lang="en-US" sz="900" dirty="0">
                          <a:effectLst/>
                          <a:latin typeface="Times New Roman" panose="02020603050405020304" pitchFamily="18" charset="0"/>
                          <a:cs typeface="Times New Roman" panose="02020603050405020304" pitchFamily="18" charset="0"/>
                        </a:rPr>
                        <a:t> TV, </a:t>
                      </a:r>
                      <a:r>
                        <a:rPr lang="en-US" sz="900" dirty="0" err="1">
                          <a:effectLst/>
                          <a:latin typeface="Times New Roman" panose="02020603050405020304" pitchFamily="18" charset="0"/>
                          <a:cs typeface="Times New Roman" panose="02020603050405020304" pitchFamily="18" charset="0"/>
                        </a:rPr>
                        <a:t>internetului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radioului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presei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periodice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tipăriturilor</a:t>
                      </a:r>
                      <a:r>
                        <a:rPr lang="en-US" sz="900" dirty="0">
                          <a:effectLst/>
                          <a:latin typeface="Times New Roman" panose="02020603050405020304" pitchFamily="18" charset="0"/>
                          <a:cs typeface="Times New Roman" panose="02020603050405020304" pitchFamily="18" charset="0"/>
                        </a:rPr>
                        <a:t>), cu </a:t>
                      </a:r>
                      <a:r>
                        <a:rPr lang="en-US" sz="900" dirty="0" err="1">
                          <a:effectLst/>
                          <a:latin typeface="Times New Roman" panose="02020603050405020304" pitchFamily="18" charset="0"/>
                          <a:cs typeface="Times New Roman" panose="02020603050405020304" pitchFamily="18" charset="0"/>
                        </a:rPr>
                        <a:t>excepţia</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amplasării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publicităţii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exterioare</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lnSpc>
                          <a:spcPct val="107000"/>
                        </a:lnSpc>
                        <a:spcAft>
                          <a:spcPts val="0"/>
                        </a:spcAft>
                      </a:pPr>
                      <a:r>
                        <a:rPr lang="en-US" sz="900" b="1" dirty="0" smtClean="0">
                          <a:effectLst/>
                          <a:latin typeface="Times New Roman" panose="02020603050405020304" pitchFamily="18" charset="0"/>
                          <a:ea typeface="+mn-ea"/>
                          <a:cs typeface="Times New Roman" panose="02020603050405020304" pitchFamily="18" charset="0"/>
                        </a:rPr>
                        <a:t>%</a:t>
                      </a:r>
                      <a:endParaRPr lang="ru-RU"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Trimestrial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până</a:t>
                      </a:r>
                      <a:r>
                        <a:rPr lang="en-US" sz="900" dirty="0">
                          <a:effectLst/>
                          <a:latin typeface="Times New Roman" panose="02020603050405020304" pitchFamily="18" charset="0"/>
                          <a:cs typeface="Times New Roman" panose="02020603050405020304" pitchFamily="18" charset="0"/>
                        </a:rPr>
                        <a:t> la data de 25 a </a:t>
                      </a:r>
                      <a:r>
                        <a:rPr lang="en-US" sz="900" dirty="0" err="1">
                          <a:effectLst/>
                          <a:latin typeface="Times New Roman" panose="02020603050405020304" pitchFamily="18" charset="0"/>
                          <a:cs typeface="Times New Roman" panose="02020603050405020304" pitchFamily="18" charset="0"/>
                        </a:rPr>
                        <a:t>lunii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imediat</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următoare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trimestrului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gestionar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171" marR="13171" marT="4939" marB="4939">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912009014"/>
                  </a:ext>
                </a:extLst>
              </a:tr>
            </a:tbl>
          </a:graphicData>
        </a:graphic>
      </p:graphicFrame>
    </p:spTree>
    <p:extLst>
      <p:ext uri="{BB962C8B-B14F-4D97-AF65-F5344CB8AC3E}">
        <p14:creationId xmlns:p14="http://schemas.microsoft.com/office/powerpoint/2010/main" val="3423049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28</a:t>
            </a:fld>
            <a:endParaRPr lang="ru-RU">
              <a:solidFill>
                <a:prstClr val="black">
                  <a:tint val="75000"/>
                </a:prst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146538809"/>
              </p:ext>
            </p:extLst>
          </p:nvPr>
        </p:nvGraphicFramePr>
        <p:xfrm>
          <a:off x="323528" y="836712"/>
          <a:ext cx="8424936" cy="5328593"/>
        </p:xfrm>
        <a:graphic>
          <a:graphicData uri="http://schemas.openxmlformats.org/drawingml/2006/table">
            <a:tbl>
              <a:tblPr firstRow="1" firstCol="1" bandRow="1"/>
              <a:tblGrid>
                <a:gridCol w="1202765">
                  <a:extLst>
                    <a:ext uri="{9D8B030D-6E8A-4147-A177-3AD203B41FA5}">
                      <a16:colId xmlns:a16="http://schemas.microsoft.com/office/drawing/2014/main" val="425302274"/>
                    </a:ext>
                  </a:extLst>
                </a:gridCol>
                <a:gridCol w="3045102">
                  <a:extLst>
                    <a:ext uri="{9D8B030D-6E8A-4147-A177-3AD203B41FA5}">
                      <a16:colId xmlns:a16="http://schemas.microsoft.com/office/drawing/2014/main" val="3933667963"/>
                    </a:ext>
                  </a:extLst>
                </a:gridCol>
                <a:gridCol w="3024941">
                  <a:extLst>
                    <a:ext uri="{9D8B030D-6E8A-4147-A177-3AD203B41FA5}">
                      <a16:colId xmlns:a16="http://schemas.microsoft.com/office/drawing/2014/main" val="809057268"/>
                    </a:ext>
                  </a:extLst>
                </a:gridCol>
                <a:gridCol w="1152128">
                  <a:extLst>
                    <a:ext uri="{9D8B030D-6E8A-4147-A177-3AD203B41FA5}">
                      <a16:colId xmlns:a16="http://schemas.microsoft.com/office/drawing/2014/main" val="647708835"/>
                    </a:ext>
                  </a:extLst>
                </a:gridCol>
              </a:tblGrid>
              <a:tr h="750009">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en-US" sz="900" dirty="0">
                          <a:effectLst/>
                          <a:latin typeface="Times New Roman" panose="02020603050405020304" pitchFamily="18" charset="0"/>
                          <a:cs typeface="Times New Roman" panose="02020603050405020304" pitchFamily="18" charset="0"/>
                        </a:rPr>
                        <a:t>d) </a:t>
                      </a:r>
                      <a:r>
                        <a:rPr lang="en-US" sz="900" dirty="0" err="1">
                          <a:effectLst/>
                          <a:latin typeface="Times New Roman" panose="02020603050405020304" pitchFamily="18" charset="0"/>
                          <a:cs typeface="Times New Roman" panose="02020603050405020304" pitchFamily="18" charset="0"/>
                        </a:rPr>
                        <a:t>Taxă</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aplicare</a:t>
                      </a:r>
                      <a:r>
                        <a:rPr lang="en-US" sz="900" dirty="0">
                          <a:effectLst/>
                          <a:latin typeface="Times New Roman" panose="02020603050405020304" pitchFamily="18" charset="0"/>
                          <a:cs typeface="Times New Roman" panose="02020603050405020304" pitchFamily="18" charset="0"/>
                        </a:rPr>
                        <a:t> a </a:t>
                      </a:r>
                      <a:r>
                        <a:rPr lang="en-US" sz="900" dirty="0" err="1">
                          <a:effectLst/>
                          <a:latin typeface="Times New Roman" panose="02020603050405020304" pitchFamily="18" charset="0"/>
                          <a:cs typeface="Times New Roman" panose="02020603050405020304" pitchFamily="18" charset="0"/>
                        </a:rPr>
                        <a:t>simbolicii</a:t>
                      </a:r>
                      <a:r>
                        <a:rPr lang="en-US" sz="900" dirty="0">
                          <a:effectLst/>
                          <a:latin typeface="Times New Roman" panose="02020603050405020304" pitchFamily="18" charset="0"/>
                          <a:cs typeface="Times New Roman" panose="02020603050405020304" pitchFamily="18" charset="0"/>
                        </a:rPr>
                        <a:t> locale</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Venitul</a:t>
                      </a:r>
                      <a:r>
                        <a:rPr lang="en-US" sz="900" dirty="0">
                          <a:effectLst/>
                          <a:latin typeface="Times New Roman" panose="02020603050405020304" pitchFamily="18" charset="0"/>
                          <a:cs typeface="Times New Roman" panose="02020603050405020304" pitchFamily="18" charset="0"/>
                        </a:rPr>
                        <a:t> din </a:t>
                      </a:r>
                      <a:r>
                        <a:rPr lang="en-US" sz="900" dirty="0" err="1">
                          <a:effectLst/>
                          <a:latin typeface="Times New Roman" panose="02020603050405020304" pitchFamily="18" charset="0"/>
                          <a:cs typeface="Times New Roman" panose="02020603050405020304" pitchFamily="18" charset="0"/>
                        </a:rPr>
                        <a:t>vânzări</a:t>
                      </a:r>
                      <a:r>
                        <a:rPr lang="en-US" sz="900" dirty="0">
                          <a:effectLst/>
                          <a:latin typeface="Times New Roman" panose="02020603050405020304" pitchFamily="18" charset="0"/>
                          <a:cs typeface="Times New Roman" panose="02020603050405020304" pitchFamily="18" charset="0"/>
                        </a:rPr>
                        <a:t> ale </a:t>
                      </a:r>
                      <a:r>
                        <a:rPr lang="en-US" sz="900" dirty="0" err="1">
                          <a:effectLst/>
                          <a:latin typeface="Times New Roman" panose="02020603050405020304" pitchFamily="18" charset="0"/>
                          <a:cs typeface="Times New Roman" panose="02020603050405020304" pitchFamily="18" charset="0"/>
                        </a:rPr>
                        <a:t>produselor</a:t>
                      </a:r>
                      <a:r>
                        <a:rPr lang="en-US" sz="900" dirty="0">
                          <a:effectLst/>
                          <a:latin typeface="Times New Roman" panose="02020603050405020304" pitchFamily="18" charset="0"/>
                          <a:cs typeface="Times New Roman" panose="02020603050405020304" pitchFamily="18" charset="0"/>
                        </a:rPr>
                        <a:t> fabricate </a:t>
                      </a:r>
                      <a:r>
                        <a:rPr lang="en-US" sz="900" dirty="0" err="1">
                          <a:effectLst/>
                          <a:latin typeface="Times New Roman" panose="02020603050405020304" pitchFamily="18" charset="0"/>
                          <a:cs typeface="Times New Roman" panose="02020603050405020304" pitchFamily="18" charset="0"/>
                        </a:rPr>
                        <a:t>cărora</a:t>
                      </a:r>
                      <a:r>
                        <a:rPr lang="en-US" sz="900" dirty="0">
                          <a:effectLst/>
                          <a:latin typeface="Times New Roman" panose="02020603050405020304" pitchFamily="18" charset="0"/>
                          <a:cs typeface="Times New Roman" panose="02020603050405020304" pitchFamily="18" charset="0"/>
                        </a:rPr>
                        <a:t> li se </a:t>
                      </a:r>
                      <a:r>
                        <a:rPr lang="en-US" sz="900" dirty="0" err="1">
                          <a:effectLst/>
                          <a:latin typeface="Times New Roman" panose="02020603050405020304" pitchFamily="18" charset="0"/>
                          <a:cs typeface="Times New Roman" panose="02020603050405020304" pitchFamily="18" charset="0"/>
                        </a:rPr>
                        <a:t>aplică</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simbolica</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locală</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lnSpc>
                          <a:spcPct val="107000"/>
                        </a:lnSpc>
                        <a:spcAft>
                          <a:spcPts val="0"/>
                        </a:spcAft>
                      </a:pPr>
                      <a:r>
                        <a:rPr lang="en-US" sz="900" b="1" dirty="0" smtClean="0">
                          <a:effectLst/>
                          <a:latin typeface="Times New Roman" panose="02020603050405020304" pitchFamily="18" charset="0"/>
                          <a:ea typeface="+mn-ea"/>
                          <a:cs typeface="Times New Roman" panose="02020603050405020304" pitchFamily="18" charset="0"/>
                        </a:rPr>
                        <a:t>%</a:t>
                      </a:r>
                      <a:endParaRPr lang="ru-RU"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Trimestrial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până</a:t>
                      </a:r>
                      <a:r>
                        <a:rPr lang="en-US" sz="900" dirty="0">
                          <a:effectLst/>
                          <a:latin typeface="Times New Roman" panose="02020603050405020304" pitchFamily="18" charset="0"/>
                          <a:cs typeface="Times New Roman" panose="02020603050405020304" pitchFamily="18" charset="0"/>
                        </a:rPr>
                        <a:t> la data de 25 a </a:t>
                      </a:r>
                      <a:r>
                        <a:rPr lang="en-US" sz="900" dirty="0" err="1">
                          <a:effectLst/>
                          <a:latin typeface="Times New Roman" panose="02020603050405020304" pitchFamily="18" charset="0"/>
                          <a:cs typeface="Times New Roman" panose="02020603050405020304" pitchFamily="18" charset="0"/>
                        </a:rPr>
                        <a:t>lunii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imediat</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următoare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trimestrului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gestionar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444045255"/>
                  </a:ext>
                </a:extLst>
              </a:tr>
              <a:tr h="141287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en-US" sz="900" dirty="0">
                          <a:effectLst/>
                          <a:latin typeface="Times New Roman" panose="02020603050405020304" pitchFamily="18" charset="0"/>
                          <a:cs typeface="Times New Roman" panose="02020603050405020304" pitchFamily="18" charset="0"/>
                        </a:rPr>
                        <a:t>e) </a:t>
                      </a:r>
                      <a:r>
                        <a:rPr lang="en-US" sz="900" dirty="0" err="1">
                          <a:effectLst/>
                          <a:latin typeface="Times New Roman" panose="02020603050405020304" pitchFamily="18" charset="0"/>
                          <a:cs typeface="Times New Roman" panose="02020603050405020304" pitchFamily="18" charset="0"/>
                        </a:rPr>
                        <a:t>Taxă</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pentru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unităţile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comerciale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şi</a:t>
                      </a:r>
                      <a:r>
                        <a:rPr lang="en-US" sz="900" dirty="0">
                          <a:effectLst/>
                          <a:latin typeface="Times New Roman" panose="02020603050405020304" pitchFamily="18" charset="0"/>
                          <a:cs typeface="Times New Roman" panose="02020603050405020304" pitchFamily="18" charset="0"/>
                        </a:rPr>
                        <a:t>/</a:t>
                      </a:r>
                      <a:r>
                        <a:rPr lang="en-US" sz="900" dirty="0" err="1">
                          <a:effectLst/>
                          <a:latin typeface="Times New Roman" panose="02020603050405020304" pitchFamily="18" charset="0"/>
                          <a:cs typeface="Times New Roman" panose="02020603050405020304" pitchFamily="18" charset="0"/>
                        </a:rPr>
                        <a:t>sau</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prestări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servicii</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Unităţile de comerţ şi/sau de prestări servicii care corespund </a:t>
                      </a:r>
                      <a:r>
                        <a:rPr lang="ro-RO" sz="900" kern="1200" dirty="0" smtClean="0">
                          <a:solidFill>
                            <a:schemeClr val="dk1"/>
                          </a:solidFill>
                          <a:effectLst/>
                          <a:latin typeface="Times New Roman" panose="02020603050405020304" pitchFamily="18" charset="0"/>
                          <a:ea typeface="+mn-ea"/>
                          <a:cs typeface="Times New Roman" panose="02020603050405020304" pitchFamily="18" charset="0"/>
                        </a:rPr>
                        <a:t>tipologiei unităților comerciale stabilite conform nomenclatorului prevăzut </a:t>
                      </a:r>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în anexa nr.</a:t>
                      </a:r>
                      <a:r>
                        <a:rPr lang="ro-RO" sz="900" kern="1200" dirty="0" smtClean="0">
                          <a:solidFill>
                            <a:schemeClr val="dk1"/>
                          </a:solidFill>
                          <a:effectLst/>
                          <a:latin typeface="Times New Roman" panose="02020603050405020304" pitchFamily="18" charset="0"/>
                          <a:ea typeface="+mn-ea"/>
                          <a:cs typeface="Times New Roman" panose="02020603050405020304" pitchFamily="18" charset="0"/>
                        </a:rPr>
                        <a:t>5</a:t>
                      </a:r>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
                      </a:r>
                      <a:b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b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Lei anual pentru fiecare unitate de </a:t>
                      </a:r>
                      <a:r>
                        <a:rPr lang="x-none" sz="900" kern="1200" dirty="0" err="1" smtClean="0">
                          <a:solidFill>
                            <a:schemeClr val="dk1"/>
                          </a:solidFill>
                          <a:effectLst/>
                          <a:latin typeface="Times New Roman" panose="02020603050405020304" pitchFamily="18" charset="0"/>
                          <a:ea typeface="+mn-ea"/>
                          <a:cs typeface="Times New Roman" panose="02020603050405020304" pitchFamily="18" charset="0"/>
                        </a:rPr>
                        <a:t>comerţ</a:t>
                      </a:r>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x-none" sz="900" kern="1200" dirty="0" err="1" smtClean="0">
                          <a:solidFill>
                            <a:schemeClr val="dk1"/>
                          </a:solidFill>
                          <a:effectLst/>
                          <a:latin typeface="Times New Roman" panose="02020603050405020304" pitchFamily="18" charset="0"/>
                          <a:ea typeface="+mn-ea"/>
                          <a:cs typeface="Times New Roman" panose="02020603050405020304" pitchFamily="18" charset="0"/>
                        </a:rPr>
                        <a:t>şi</a:t>
                      </a:r>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/sau de prestări servici</a:t>
                      </a:r>
                      <a:r>
                        <a:rPr lang="en-US" sz="900" kern="1200" dirty="0" err="1" smtClean="0">
                          <a:solidFill>
                            <a:schemeClr val="dk1"/>
                          </a:solidFill>
                          <a:effectLst/>
                          <a:latin typeface="Times New Roman" panose="02020603050405020304" pitchFamily="18" charset="0"/>
                          <a:ea typeface="+mn-ea"/>
                          <a:cs typeface="Times New Roman" panose="02020603050405020304" pitchFamily="18" charset="0"/>
                        </a:rPr>
                        <a:t>i</a:t>
                      </a:r>
                      <a:endParaRPr lang="x-none" sz="9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18653" marR="18653" marT="6995" marB="6995">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Trimestrial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până</a:t>
                      </a:r>
                      <a:r>
                        <a:rPr lang="en-US" sz="900" dirty="0">
                          <a:effectLst/>
                          <a:latin typeface="Times New Roman" panose="02020603050405020304" pitchFamily="18" charset="0"/>
                          <a:cs typeface="Times New Roman" panose="02020603050405020304" pitchFamily="18" charset="0"/>
                        </a:rPr>
                        <a:t> la data de 25 a </a:t>
                      </a:r>
                      <a:r>
                        <a:rPr lang="en-US" sz="900" dirty="0" err="1">
                          <a:effectLst/>
                          <a:latin typeface="Times New Roman" panose="02020603050405020304" pitchFamily="18" charset="0"/>
                          <a:cs typeface="Times New Roman" panose="02020603050405020304" pitchFamily="18" charset="0"/>
                        </a:rPr>
                        <a:t>lunii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imediat</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următoare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trimestrului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gestionar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059039113"/>
                  </a:ext>
                </a:extLst>
              </a:tr>
              <a:tr h="1665696">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ru-RU" sz="900" dirty="0">
                          <a:effectLst/>
                          <a:latin typeface="Times New Roman" panose="02020603050405020304" pitchFamily="18" charset="0"/>
                          <a:cs typeface="Times New Roman" panose="02020603050405020304" pitchFamily="18" charset="0"/>
                        </a:rPr>
                        <a:t>f) </a:t>
                      </a:r>
                      <a:r>
                        <a:rPr lang="ru-RU" sz="900" dirty="0" err="1">
                          <a:effectLst/>
                          <a:latin typeface="Times New Roman" panose="02020603050405020304" pitchFamily="18" charset="0"/>
                          <a:cs typeface="Times New Roman" panose="02020603050405020304" pitchFamily="18" charset="0"/>
                        </a:rPr>
                        <a:t>Taxă</a:t>
                      </a:r>
                      <a:r>
                        <a:rPr lang="ru-RU" sz="900" dirty="0">
                          <a:effectLst/>
                          <a:latin typeface="Times New Roman" panose="02020603050405020304" pitchFamily="18" charset="0"/>
                          <a:cs typeface="Times New Roman" panose="02020603050405020304" pitchFamily="18" charset="0"/>
                        </a:rPr>
                        <a:t> </a:t>
                      </a:r>
                      <a:r>
                        <a:rPr lang="ru-RU" sz="900" dirty="0" err="1">
                          <a:effectLst/>
                          <a:latin typeface="Times New Roman" panose="02020603050405020304" pitchFamily="18" charset="0"/>
                          <a:cs typeface="Times New Roman" panose="02020603050405020304" pitchFamily="18" charset="0"/>
                        </a:rPr>
                        <a:t>de</a:t>
                      </a:r>
                      <a:r>
                        <a:rPr lang="ru-RU" sz="900" dirty="0">
                          <a:effectLst/>
                          <a:latin typeface="Times New Roman" panose="02020603050405020304" pitchFamily="18" charset="0"/>
                          <a:cs typeface="Times New Roman" panose="02020603050405020304" pitchFamily="18" charset="0"/>
                        </a:rPr>
                        <a:t> </a:t>
                      </a:r>
                      <a:r>
                        <a:rPr lang="ru-RU" sz="900" dirty="0" err="1">
                          <a:effectLst/>
                          <a:latin typeface="Times New Roman" panose="02020603050405020304" pitchFamily="18" charset="0"/>
                          <a:cs typeface="Times New Roman" panose="02020603050405020304" pitchFamily="18" charset="0"/>
                        </a:rPr>
                        <a:t>piaţă</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x-none" sz="900" kern="1200" dirty="0" err="1" smtClean="0">
                          <a:solidFill>
                            <a:schemeClr val="dk1"/>
                          </a:solidFill>
                          <a:effectLst/>
                          <a:latin typeface="Times New Roman" panose="02020603050405020304" pitchFamily="18" charset="0"/>
                          <a:ea typeface="+mn-ea"/>
                          <a:cs typeface="Times New Roman" panose="02020603050405020304" pitchFamily="18" charset="0"/>
                        </a:rPr>
                        <a:t>Suprafaţa</a:t>
                      </a:r>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 terenului </a:t>
                      </a:r>
                      <a:r>
                        <a:rPr lang="x-none" sz="900" kern="1200" dirty="0" err="1" smtClean="0">
                          <a:solidFill>
                            <a:schemeClr val="dk1"/>
                          </a:solidFill>
                          <a:effectLst/>
                          <a:latin typeface="Times New Roman" panose="02020603050405020304" pitchFamily="18" charset="0"/>
                          <a:ea typeface="+mn-ea"/>
                          <a:cs typeface="Times New Roman" panose="02020603050405020304" pitchFamily="18" charset="0"/>
                        </a:rPr>
                        <a:t>pieţei</a:t>
                      </a:r>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x-none" sz="900" kern="1200" dirty="0" err="1" smtClean="0">
                          <a:solidFill>
                            <a:schemeClr val="dk1"/>
                          </a:solidFill>
                          <a:effectLst/>
                          <a:latin typeface="Times New Roman" panose="02020603050405020304" pitchFamily="18" charset="0"/>
                          <a:ea typeface="+mn-ea"/>
                          <a:cs typeface="Times New Roman" panose="02020603050405020304" pitchFamily="18" charset="0"/>
                        </a:rPr>
                        <a:t>şi</a:t>
                      </a:r>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 a clădirilor, </a:t>
                      </a:r>
                      <a:r>
                        <a:rPr lang="x-none" sz="900" kern="1200" dirty="0" err="1" smtClean="0">
                          <a:solidFill>
                            <a:schemeClr val="dk1"/>
                          </a:solidFill>
                          <a:effectLst/>
                          <a:latin typeface="Times New Roman" panose="02020603050405020304" pitchFamily="18" charset="0"/>
                          <a:ea typeface="+mn-ea"/>
                          <a:cs typeface="Times New Roman" panose="02020603050405020304" pitchFamily="18" charset="0"/>
                        </a:rPr>
                        <a:t>construcţiilor</a:t>
                      </a:r>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 a căror strămutare este imposibilă fără cauzarea de prejudicii </a:t>
                      </a:r>
                      <a:r>
                        <a:rPr lang="x-none" sz="900" kern="1200" dirty="0" err="1" smtClean="0">
                          <a:solidFill>
                            <a:schemeClr val="dk1"/>
                          </a:solidFill>
                          <a:effectLst/>
                          <a:latin typeface="Times New Roman" panose="02020603050405020304" pitchFamily="18" charset="0"/>
                          <a:ea typeface="+mn-ea"/>
                          <a:cs typeface="Times New Roman" panose="02020603050405020304" pitchFamily="18" charset="0"/>
                        </a:rPr>
                        <a:t>destinaţiei</a:t>
                      </a:r>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 lor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r>
                        <a:rPr lang="it-IT" sz="900" kern="1200" dirty="0" smtClean="0">
                          <a:solidFill>
                            <a:schemeClr val="tx1"/>
                          </a:solidFill>
                          <a:effectLst/>
                          <a:latin typeface="Times New Roman" panose="02020603050405020304" pitchFamily="18" charset="0"/>
                          <a:ea typeface="+mn-ea"/>
                          <a:cs typeface="Times New Roman" panose="02020603050405020304" pitchFamily="18" charset="0"/>
                        </a:rPr>
                        <a:t>Lei </a:t>
                      </a:r>
                      <a:r>
                        <a:rPr lang="it-IT" sz="900" kern="1200" dirty="0" err="1" smtClean="0">
                          <a:solidFill>
                            <a:schemeClr val="tx1"/>
                          </a:solidFill>
                          <a:effectLst/>
                          <a:latin typeface="Times New Roman" panose="02020603050405020304" pitchFamily="18" charset="0"/>
                          <a:ea typeface="+mn-ea"/>
                          <a:cs typeface="Times New Roman" panose="02020603050405020304" pitchFamily="18" charset="0"/>
                        </a:rPr>
                        <a:t>anual</a:t>
                      </a:r>
                      <a:r>
                        <a:rPr lang="it-IT"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it-IT" sz="900" kern="1200" dirty="0" err="1" smtClean="0">
                          <a:solidFill>
                            <a:schemeClr val="tx1"/>
                          </a:solidFill>
                          <a:effectLst/>
                          <a:latin typeface="Times New Roman" panose="02020603050405020304" pitchFamily="18" charset="0"/>
                          <a:ea typeface="+mn-ea"/>
                          <a:cs typeface="Times New Roman" panose="02020603050405020304" pitchFamily="18" charset="0"/>
                        </a:rPr>
                        <a:t>pentru</a:t>
                      </a:r>
                      <a:r>
                        <a:rPr lang="it-IT"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it-IT" sz="900" kern="1200" dirty="0" err="1" smtClean="0">
                          <a:solidFill>
                            <a:schemeClr val="tx1"/>
                          </a:solidFill>
                          <a:effectLst/>
                          <a:latin typeface="Times New Roman" panose="02020603050405020304" pitchFamily="18" charset="0"/>
                          <a:ea typeface="+mn-ea"/>
                          <a:cs typeface="Times New Roman" panose="02020603050405020304" pitchFamily="18" charset="0"/>
                        </a:rPr>
                        <a:t>fiecare</a:t>
                      </a:r>
                      <a:r>
                        <a:rPr lang="it-IT"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it-IT" sz="900" kern="1200" dirty="0" err="1" smtClean="0">
                          <a:solidFill>
                            <a:schemeClr val="tx1"/>
                          </a:solidFill>
                          <a:effectLst/>
                          <a:latin typeface="Times New Roman" panose="02020603050405020304" pitchFamily="18" charset="0"/>
                          <a:ea typeface="+mn-ea"/>
                          <a:cs typeface="Times New Roman" panose="02020603050405020304" pitchFamily="18" charset="0"/>
                        </a:rPr>
                        <a:t>metru</a:t>
                      </a:r>
                      <a:r>
                        <a:rPr lang="it-IT"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it-IT" sz="900" kern="1200" dirty="0" err="1" smtClean="0">
                          <a:solidFill>
                            <a:schemeClr val="tx1"/>
                          </a:solidFill>
                          <a:effectLst/>
                          <a:latin typeface="Times New Roman" panose="02020603050405020304" pitchFamily="18" charset="0"/>
                          <a:ea typeface="+mn-ea"/>
                          <a:cs typeface="Times New Roman" panose="02020603050405020304" pitchFamily="18" charset="0"/>
                        </a:rPr>
                        <a:t>pătrat</a:t>
                      </a:r>
                      <a:r>
                        <a:rPr lang="it-IT" sz="900" kern="1200" dirty="0" smtClean="0">
                          <a:solidFill>
                            <a:schemeClr val="tx1"/>
                          </a:solidFill>
                          <a:effectLst/>
                          <a:latin typeface="Times New Roman" panose="02020603050405020304" pitchFamily="18" charset="0"/>
                          <a:ea typeface="+mn-ea"/>
                          <a:cs typeface="Times New Roman" panose="02020603050405020304" pitchFamily="18" charset="0"/>
                        </a:rPr>
                        <a:t/>
                      </a:r>
                      <a:br>
                        <a:rPr lang="it-IT" sz="900" kern="1200" dirty="0" smtClean="0">
                          <a:solidFill>
                            <a:schemeClr val="tx1"/>
                          </a:solidFill>
                          <a:effectLst/>
                          <a:latin typeface="Times New Roman" panose="02020603050405020304" pitchFamily="18" charset="0"/>
                          <a:ea typeface="+mn-ea"/>
                          <a:cs typeface="Times New Roman" panose="02020603050405020304" pitchFamily="18" charset="0"/>
                        </a:rPr>
                      </a:br>
                      <a:endParaRPr lang="ru-RU" sz="900" dirty="0">
                        <a:latin typeface="Times New Roman" panose="02020603050405020304" pitchFamily="18" charset="0"/>
                        <a:cs typeface="Times New Roman" panose="02020603050405020304" pitchFamily="18" charset="0"/>
                      </a:endParaRPr>
                    </a:p>
                  </a:txBody>
                  <a:tcPr marL="18653" marR="18653" marT="6995" marB="699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Trimestrial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până</a:t>
                      </a:r>
                      <a:r>
                        <a:rPr lang="en-US" sz="900" dirty="0">
                          <a:effectLst/>
                          <a:latin typeface="Times New Roman" panose="02020603050405020304" pitchFamily="18" charset="0"/>
                          <a:cs typeface="Times New Roman" panose="02020603050405020304" pitchFamily="18" charset="0"/>
                        </a:rPr>
                        <a:t> la data de 25 a </a:t>
                      </a:r>
                      <a:r>
                        <a:rPr lang="en-US" sz="900" dirty="0" err="1">
                          <a:effectLst/>
                          <a:latin typeface="Times New Roman" panose="02020603050405020304" pitchFamily="18" charset="0"/>
                          <a:cs typeface="Times New Roman" panose="02020603050405020304" pitchFamily="18" charset="0"/>
                        </a:rPr>
                        <a:t>lunii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imediat</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următoare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trimestrului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gestionar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231010287"/>
                  </a:ext>
                </a:extLst>
              </a:tr>
              <a:tr h="750009">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ru-RU" sz="900">
                          <a:effectLst/>
                          <a:latin typeface="Times New Roman" panose="02020603050405020304" pitchFamily="18" charset="0"/>
                          <a:cs typeface="Times New Roman" panose="02020603050405020304" pitchFamily="18" charset="0"/>
                        </a:rPr>
                        <a:t>g) Taxă pentru cazare</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Venitul</a:t>
                      </a:r>
                      <a:r>
                        <a:rPr lang="en-US" sz="900" dirty="0">
                          <a:effectLst/>
                          <a:latin typeface="Times New Roman" panose="02020603050405020304" pitchFamily="18" charset="0"/>
                          <a:cs typeface="Times New Roman" panose="02020603050405020304" pitchFamily="18" charset="0"/>
                        </a:rPr>
                        <a:t> din </a:t>
                      </a:r>
                      <a:r>
                        <a:rPr lang="en-US" sz="900" dirty="0" err="1">
                          <a:effectLst/>
                          <a:latin typeface="Times New Roman" panose="02020603050405020304" pitchFamily="18" charset="0"/>
                          <a:cs typeface="Times New Roman" panose="02020603050405020304" pitchFamily="18" charset="0"/>
                        </a:rPr>
                        <a:t>vânzări</a:t>
                      </a:r>
                      <a:r>
                        <a:rPr lang="en-US" sz="900" dirty="0">
                          <a:effectLst/>
                          <a:latin typeface="Times New Roman" panose="02020603050405020304" pitchFamily="18" charset="0"/>
                          <a:cs typeface="Times New Roman" panose="02020603050405020304" pitchFamily="18" charset="0"/>
                        </a:rPr>
                        <a:t> ale </a:t>
                      </a:r>
                      <a:r>
                        <a:rPr lang="en-US" sz="900" dirty="0" err="1">
                          <a:effectLst/>
                          <a:latin typeface="Times New Roman" panose="02020603050405020304" pitchFamily="18" charset="0"/>
                          <a:cs typeface="Times New Roman" panose="02020603050405020304" pitchFamily="18" charset="0"/>
                        </a:rPr>
                        <a:t>serviciilor</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cazare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prestate</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structurile</a:t>
                      </a:r>
                      <a:r>
                        <a:rPr lang="en-US" sz="900" dirty="0">
                          <a:effectLst/>
                          <a:latin typeface="Times New Roman" panose="02020603050405020304" pitchFamily="18" charset="0"/>
                          <a:cs typeface="Times New Roman" panose="02020603050405020304" pitchFamily="18" charset="0"/>
                        </a:rPr>
                        <a:t> cu </a:t>
                      </a:r>
                      <a:r>
                        <a:rPr lang="en-US" sz="900" dirty="0" err="1">
                          <a:effectLst/>
                          <a:latin typeface="Times New Roman" panose="02020603050405020304" pitchFamily="18" charset="0"/>
                          <a:cs typeface="Times New Roman" panose="02020603050405020304" pitchFamily="18" charset="0"/>
                        </a:rPr>
                        <a:t>funcţii</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cazare</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900" dirty="0" smtClean="0">
                          <a:latin typeface="Times New Roman" panose="02020603050405020304" pitchFamily="18" charset="0"/>
                          <a:cs typeface="Times New Roman" panose="02020603050405020304" pitchFamily="18" charset="0"/>
                        </a:rPr>
                        <a:t>%</a:t>
                      </a:r>
                      <a:endParaRPr lang="ru-RU" sz="900" dirty="0">
                        <a:latin typeface="Times New Roman" panose="02020603050405020304" pitchFamily="18" charset="0"/>
                        <a:cs typeface="Times New Roman" panose="02020603050405020304" pitchFamily="18" charset="0"/>
                      </a:endParaRPr>
                    </a:p>
                  </a:txBody>
                  <a:tcPr marL="18653" marR="18653" marT="6995" marB="699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Trimestrial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până</a:t>
                      </a:r>
                      <a:r>
                        <a:rPr lang="en-US" sz="900" dirty="0">
                          <a:effectLst/>
                          <a:latin typeface="Times New Roman" panose="02020603050405020304" pitchFamily="18" charset="0"/>
                          <a:cs typeface="Times New Roman" panose="02020603050405020304" pitchFamily="18" charset="0"/>
                        </a:rPr>
                        <a:t> la data de 25 a </a:t>
                      </a:r>
                      <a:r>
                        <a:rPr lang="en-US" sz="900" dirty="0" err="1">
                          <a:effectLst/>
                          <a:latin typeface="Times New Roman" panose="02020603050405020304" pitchFamily="18" charset="0"/>
                          <a:cs typeface="Times New Roman" panose="02020603050405020304" pitchFamily="18" charset="0"/>
                        </a:rPr>
                        <a:t>lunii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imediat</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următoare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trimestrului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gestionar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311285219"/>
                  </a:ext>
                </a:extLst>
              </a:tr>
              <a:tr h="750009">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ru-RU" sz="900">
                          <a:effectLst/>
                          <a:latin typeface="Times New Roman" panose="02020603050405020304" pitchFamily="18" charset="0"/>
                          <a:cs typeface="Times New Roman" panose="02020603050405020304" pitchFamily="18" charset="0"/>
                        </a:rPr>
                        <a:t>h) Taxă balneară</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a:effectLst/>
                          <a:latin typeface="Times New Roman" panose="02020603050405020304" pitchFamily="18" charset="0"/>
                          <a:cs typeface="Times New Roman" panose="02020603050405020304" pitchFamily="18" charset="0"/>
                        </a:rPr>
                        <a:t>Venitul din vânzări ale biletelor de odihnă şi tratament</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900" dirty="0" smtClean="0">
                          <a:latin typeface="Times New Roman" panose="02020603050405020304" pitchFamily="18" charset="0"/>
                          <a:cs typeface="Times New Roman" panose="02020603050405020304" pitchFamily="18" charset="0"/>
                        </a:rPr>
                        <a:t>%</a:t>
                      </a:r>
                      <a:endParaRPr lang="ru-RU" sz="900" dirty="0">
                        <a:latin typeface="Times New Roman" panose="02020603050405020304" pitchFamily="18" charset="0"/>
                        <a:cs typeface="Times New Roman" panose="02020603050405020304" pitchFamily="18" charset="0"/>
                      </a:endParaRPr>
                    </a:p>
                  </a:txBody>
                  <a:tcPr marL="18653" marR="18653" marT="6995" marB="699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Trimestrial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până</a:t>
                      </a:r>
                      <a:r>
                        <a:rPr lang="en-US" sz="900" dirty="0">
                          <a:effectLst/>
                          <a:latin typeface="Times New Roman" panose="02020603050405020304" pitchFamily="18" charset="0"/>
                          <a:cs typeface="Times New Roman" panose="02020603050405020304" pitchFamily="18" charset="0"/>
                        </a:rPr>
                        <a:t> la data de 25 a </a:t>
                      </a:r>
                      <a:r>
                        <a:rPr lang="en-US" sz="900" dirty="0" err="1">
                          <a:effectLst/>
                          <a:latin typeface="Times New Roman" panose="02020603050405020304" pitchFamily="18" charset="0"/>
                          <a:cs typeface="Times New Roman" panose="02020603050405020304" pitchFamily="18" charset="0"/>
                        </a:rPr>
                        <a:t>lunii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imediat</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următoare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trimestrului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gestionar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653" marR="18653" marT="6995" marB="6995">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42931412"/>
                  </a:ext>
                </a:extLst>
              </a:tr>
            </a:tbl>
          </a:graphicData>
        </a:graphic>
      </p:graphicFrame>
    </p:spTree>
    <p:extLst>
      <p:ext uri="{BB962C8B-B14F-4D97-AF65-F5344CB8AC3E}">
        <p14:creationId xmlns:p14="http://schemas.microsoft.com/office/powerpoint/2010/main" val="1909758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solidFill>
                  <a:prstClr val="black">
                    <a:tint val="75000"/>
                  </a:prstClr>
                </a:solidFill>
              </a:rPr>
              <a:pPr/>
              <a:t>29</a:t>
            </a:fld>
            <a:endParaRPr lang="ru-RU">
              <a:solidFill>
                <a:prstClr val="black">
                  <a:tint val="75000"/>
                </a:prst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42516767"/>
              </p:ext>
            </p:extLst>
          </p:nvPr>
        </p:nvGraphicFramePr>
        <p:xfrm>
          <a:off x="323528" y="476672"/>
          <a:ext cx="8424937" cy="5688631"/>
        </p:xfrm>
        <a:graphic>
          <a:graphicData uri="http://schemas.openxmlformats.org/drawingml/2006/table">
            <a:tbl>
              <a:tblPr firstRow="1" firstCol="1" bandRow="1"/>
              <a:tblGrid>
                <a:gridCol w="1296144">
                  <a:extLst>
                    <a:ext uri="{9D8B030D-6E8A-4147-A177-3AD203B41FA5}">
                      <a16:colId xmlns:a16="http://schemas.microsoft.com/office/drawing/2014/main" val="4005046078"/>
                    </a:ext>
                  </a:extLst>
                </a:gridCol>
                <a:gridCol w="2944815">
                  <a:extLst>
                    <a:ext uri="{9D8B030D-6E8A-4147-A177-3AD203B41FA5}">
                      <a16:colId xmlns:a16="http://schemas.microsoft.com/office/drawing/2014/main" val="2362303702"/>
                    </a:ext>
                  </a:extLst>
                </a:gridCol>
                <a:gridCol w="2935841">
                  <a:extLst>
                    <a:ext uri="{9D8B030D-6E8A-4147-A177-3AD203B41FA5}">
                      <a16:colId xmlns:a16="http://schemas.microsoft.com/office/drawing/2014/main" val="268018525"/>
                    </a:ext>
                  </a:extLst>
                </a:gridCol>
                <a:gridCol w="1248137">
                  <a:extLst>
                    <a:ext uri="{9D8B030D-6E8A-4147-A177-3AD203B41FA5}">
                      <a16:colId xmlns:a16="http://schemas.microsoft.com/office/drawing/2014/main" val="1412279561"/>
                    </a:ext>
                  </a:extLst>
                </a:gridCol>
              </a:tblGrid>
              <a:tr h="1198427">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Taxă</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pentru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prestarea</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serviciilor</a:t>
                      </a:r>
                      <a:r>
                        <a:rPr lang="en-US" sz="900" dirty="0">
                          <a:effectLst/>
                          <a:latin typeface="Times New Roman" panose="02020603050405020304" pitchFamily="18" charset="0"/>
                          <a:cs typeface="Times New Roman" panose="02020603050405020304" pitchFamily="18" charset="0"/>
                        </a:rPr>
                        <a:t> de transport auto de </a:t>
                      </a:r>
                      <a:r>
                        <a:rPr lang="en-US" sz="900" dirty="0" err="1">
                          <a:effectLst/>
                          <a:latin typeface="Times New Roman" panose="02020603050405020304" pitchFamily="18" charset="0"/>
                          <a:cs typeface="Times New Roman" panose="02020603050405020304" pitchFamily="18" charset="0"/>
                        </a:rPr>
                        <a:t>călători</a:t>
                      </a:r>
                      <a:r>
                        <a:rPr lang="en-US" sz="900" dirty="0">
                          <a:effectLst/>
                          <a:latin typeface="Times New Roman" panose="02020603050405020304" pitchFamily="18" charset="0"/>
                          <a:cs typeface="Times New Roman" panose="02020603050405020304" pitchFamily="18" charset="0"/>
                        </a:rPr>
                        <a:t> pe </a:t>
                      </a:r>
                      <a:r>
                        <a:rPr lang="en-US" sz="900" dirty="0" err="1">
                          <a:effectLst/>
                          <a:latin typeface="Times New Roman" panose="02020603050405020304" pitchFamily="18" charset="0"/>
                          <a:cs typeface="Times New Roman" panose="02020603050405020304" pitchFamily="18" charset="0"/>
                        </a:rPr>
                        <a:t>teritoriul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municipiilor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oraşelor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şi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satelor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comunelor</a:t>
                      </a:r>
                      <a:r>
                        <a:rPr lang="en-US" sz="900" dirty="0">
                          <a:effectLst/>
                          <a:latin typeface="Times New Roman" panose="02020603050405020304" pitchFamily="18" charset="0"/>
                          <a:cs typeface="Times New Roman" panose="02020603050405020304" pitchFamily="18" charset="0"/>
                        </a:rPr>
                        <a:t>)</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ru-RU" sz="900" dirty="0">
                          <a:effectLst/>
                          <a:latin typeface="Times New Roman" panose="02020603050405020304" pitchFamily="18" charset="0"/>
                          <a:cs typeface="Times New Roman" panose="02020603050405020304" pitchFamily="18" charset="0"/>
                        </a:rPr>
                        <a:t> </a:t>
                      </a:r>
                    </a:p>
                    <a:p>
                      <a:r>
                        <a:rPr lang="ru-RU" sz="900" dirty="0">
                          <a:effectLst/>
                          <a:latin typeface="Times New Roman" panose="02020603050405020304" pitchFamily="18" charset="0"/>
                          <a:cs typeface="Times New Roman" panose="02020603050405020304" pitchFamily="18" charset="0"/>
                        </a:rPr>
                        <a:t> </a:t>
                      </a:r>
                      <a:r>
                        <a:rPr lang="x-none" sz="900" b="1" kern="1200" dirty="0" smtClean="0">
                          <a:solidFill>
                            <a:schemeClr val="lt1"/>
                          </a:solidFill>
                          <a:effectLst/>
                          <a:latin typeface="Times New Roman" panose="02020603050405020304" pitchFamily="18" charset="0"/>
                          <a:ea typeface="+mn-ea"/>
                          <a:cs typeface="Times New Roman" panose="02020603050405020304" pitchFamily="18" charset="0"/>
                        </a:rPr>
                        <a:t>Numărul de </a:t>
                      </a:r>
                      <a:r>
                        <a:rPr lang="x-none" sz="900" b="1" kern="1200" dirty="0" err="1" smtClean="0">
                          <a:solidFill>
                            <a:schemeClr val="lt1"/>
                          </a:solidFill>
                          <a:effectLst/>
                          <a:latin typeface="Times New Roman" panose="02020603050405020304" pitchFamily="18" charset="0"/>
                          <a:ea typeface="+mn-ea"/>
                          <a:cs typeface="Times New Roman" panose="02020603050405020304" pitchFamily="18" charset="0"/>
                        </a:rPr>
                        <a:t>unităţi</a:t>
                      </a:r>
                      <a:r>
                        <a:rPr lang="x-none" sz="900" b="1" kern="1200" dirty="0" smtClean="0">
                          <a:solidFill>
                            <a:schemeClr val="lt1"/>
                          </a:solidFill>
                          <a:effectLst/>
                          <a:latin typeface="Times New Roman" panose="02020603050405020304" pitchFamily="18" charset="0"/>
                          <a:ea typeface="+mn-ea"/>
                          <a:cs typeface="Times New Roman" panose="02020603050405020304" pitchFamily="18" charset="0"/>
                        </a:rPr>
                        <a:t> de transport</a:t>
                      </a:r>
                      <a:br>
                        <a:rPr lang="x-none" sz="900" b="1" kern="1200" dirty="0" smtClean="0">
                          <a:solidFill>
                            <a:schemeClr val="lt1"/>
                          </a:solidFill>
                          <a:effectLst/>
                          <a:latin typeface="Times New Roman" panose="02020603050405020304" pitchFamily="18" charset="0"/>
                          <a:ea typeface="+mn-ea"/>
                          <a:cs typeface="Times New Roman" panose="02020603050405020304" pitchFamily="18" charset="0"/>
                        </a:rPr>
                      </a:b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r>
                        <a:rPr lang="x-none" sz="900" kern="1200" dirty="0" smtClean="0">
                          <a:solidFill>
                            <a:schemeClr val="tx1"/>
                          </a:solidFill>
                          <a:effectLst/>
                          <a:latin typeface="Times New Roman" panose="02020603050405020304" pitchFamily="18" charset="0"/>
                          <a:ea typeface="+mn-ea"/>
                          <a:cs typeface="Times New Roman" panose="02020603050405020304" pitchFamily="18" charset="0"/>
                        </a:rPr>
                        <a:t>Lei lunar pentru fiecare unitate de transport, în </a:t>
                      </a:r>
                      <a:r>
                        <a:rPr lang="x-none" sz="900" kern="1200" dirty="0" err="1" smtClean="0">
                          <a:solidFill>
                            <a:schemeClr val="tx1"/>
                          </a:solidFill>
                          <a:effectLst/>
                          <a:latin typeface="Times New Roman" panose="02020603050405020304" pitchFamily="18" charset="0"/>
                          <a:ea typeface="+mn-ea"/>
                          <a:cs typeface="Times New Roman" panose="02020603050405020304" pitchFamily="18" charset="0"/>
                        </a:rPr>
                        <a:t>funcţie</a:t>
                      </a:r>
                      <a:r>
                        <a:rPr lang="x-none" sz="900" kern="1200" dirty="0" smtClean="0">
                          <a:solidFill>
                            <a:schemeClr val="tx1"/>
                          </a:solidFill>
                          <a:effectLst/>
                          <a:latin typeface="Times New Roman" panose="02020603050405020304" pitchFamily="18" charset="0"/>
                          <a:ea typeface="+mn-ea"/>
                          <a:cs typeface="Times New Roman" panose="02020603050405020304" pitchFamily="18" charset="0"/>
                        </a:rPr>
                        <a:t> de numărul de locuri</a:t>
                      </a:r>
                      <a:br>
                        <a:rPr lang="x-none" sz="900" kern="1200" dirty="0" smtClean="0">
                          <a:solidFill>
                            <a:schemeClr val="tx1"/>
                          </a:solidFill>
                          <a:effectLst/>
                          <a:latin typeface="Times New Roman" panose="02020603050405020304" pitchFamily="18" charset="0"/>
                          <a:ea typeface="+mn-ea"/>
                          <a:cs typeface="Times New Roman" panose="02020603050405020304" pitchFamily="18" charset="0"/>
                        </a:rPr>
                      </a:br>
                      <a:endParaRPr lang="ru-RU" sz="900" dirty="0">
                        <a:latin typeface="Times New Roman" panose="02020603050405020304" pitchFamily="18" charset="0"/>
                        <a:cs typeface="Times New Roman" panose="02020603050405020304" pitchFamily="18" charset="0"/>
                      </a:endParaRPr>
                    </a:p>
                  </a:txBody>
                  <a:tcPr marL="28013" marR="28013" marT="10505" marB="1050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Trimestrial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până</a:t>
                      </a:r>
                      <a:r>
                        <a:rPr lang="en-US" sz="900" dirty="0">
                          <a:effectLst/>
                          <a:latin typeface="Times New Roman" panose="02020603050405020304" pitchFamily="18" charset="0"/>
                          <a:cs typeface="Times New Roman" panose="02020603050405020304" pitchFamily="18" charset="0"/>
                        </a:rPr>
                        <a:t> la data de 25 a </a:t>
                      </a:r>
                      <a:r>
                        <a:rPr lang="en-US" sz="900" dirty="0" err="1">
                          <a:effectLst/>
                          <a:latin typeface="Times New Roman" panose="02020603050405020304" pitchFamily="18" charset="0"/>
                          <a:cs typeface="Times New Roman" panose="02020603050405020304" pitchFamily="18" charset="0"/>
                        </a:rPr>
                        <a:t>lunii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imediat</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următoare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trimestrului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gestionar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453496065"/>
                  </a:ext>
                </a:extLst>
              </a:tr>
              <a:tr h="1027023">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ru-RU" sz="900" dirty="0">
                          <a:effectLst/>
                          <a:latin typeface="Times New Roman" panose="02020603050405020304" pitchFamily="18" charset="0"/>
                          <a:cs typeface="Times New Roman" panose="02020603050405020304" pitchFamily="18" charset="0"/>
                        </a:rPr>
                        <a:t>j) </a:t>
                      </a:r>
                      <a:r>
                        <a:rPr lang="ru-RU" sz="900" dirty="0" err="1">
                          <a:effectLst/>
                          <a:latin typeface="Times New Roman" panose="02020603050405020304" pitchFamily="18" charset="0"/>
                          <a:cs typeface="Times New Roman" panose="02020603050405020304" pitchFamily="18" charset="0"/>
                        </a:rPr>
                        <a:t>Taxă</a:t>
                      </a:r>
                      <a:r>
                        <a:rPr lang="ru-RU" sz="900" dirty="0">
                          <a:effectLst/>
                          <a:latin typeface="Times New Roman" panose="02020603050405020304" pitchFamily="18" charset="0"/>
                          <a:cs typeface="Times New Roman" panose="02020603050405020304" pitchFamily="18" charset="0"/>
                        </a:rPr>
                        <a:t> </a:t>
                      </a:r>
                      <a:r>
                        <a:rPr lang="ru-RU" sz="900" dirty="0" err="1">
                          <a:effectLst/>
                          <a:latin typeface="Times New Roman" panose="02020603050405020304" pitchFamily="18" charset="0"/>
                          <a:cs typeface="Times New Roman" panose="02020603050405020304" pitchFamily="18" charset="0"/>
                        </a:rPr>
                        <a:t>pentru</a:t>
                      </a:r>
                      <a:r>
                        <a:rPr lang="ru-RU" sz="900" dirty="0">
                          <a:effectLst/>
                          <a:latin typeface="Times New Roman" panose="02020603050405020304" pitchFamily="18" charset="0"/>
                          <a:cs typeface="Times New Roman" panose="02020603050405020304" pitchFamily="18" charset="0"/>
                        </a:rPr>
                        <a:t> </a:t>
                      </a:r>
                      <a:r>
                        <a:rPr lang="ru-RU" sz="900" dirty="0" err="1">
                          <a:effectLst/>
                          <a:latin typeface="Times New Roman" panose="02020603050405020304" pitchFamily="18" charset="0"/>
                          <a:cs typeface="Times New Roman" panose="02020603050405020304" pitchFamily="18" charset="0"/>
                        </a:rPr>
                        <a:t>parcare</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ru-RU" sz="900" dirty="0" err="1">
                          <a:effectLst/>
                          <a:latin typeface="Times New Roman" panose="02020603050405020304" pitchFamily="18" charset="0"/>
                          <a:cs typeface="Times New Roman" panose="02020603050405020304" pitchFamily="18" charset="0"/>
                        </a:rPr>
                        <a:t>Suprafaţa</a:t>
                      </a:r>
                      <a:r>
                        <a:rPr lang="ru-RU" sz="900" dirty="0">
                          <a:effectLst/>
                          <a:latin typeface="Times New Roman" panose="02020603050405020304" pitchFamily="18" charset="0"/>
                          <a:cs typeface="Times New Roman" panose="02020603050405020304" pitchFamily="18" charset="0"/>
                        </a:rPr>
                        <a:t> </a:t>
                      </a:r>
                      <a:r>
                        <a:rPr lang="ru-RU" sz="900" dirty="0" err="1">
                          <a:effectLst/>
                          <a:latin typeface="Times New Roman" panose="02020603050405020304" pitchFamily="18" charset="0"/>
                          <a:cs typeface="Times New Roman" panose="02020603050405020304" pitchFamily="18" charset="0"/>
                        </a:rPr>
                        <a:t>parcării</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smtClean="0">
                          <a:effectLst/>
                          <a:latin typeface="Times New Roman" panose="02020603050405020304" pitchFamily="18" charset="0"/>
                          <a:cs typeface="Times New Roman" panose="02020603050405020304" pitchFamily="18" charset="0"/>
                        </a:rPr>
                        <a:t>lei </a:t>
                      </a:r>
                      <a:r>
                        <a:rPr lang="en-US" sz="900" dirty="0" err="1">
                          <a:effectLst/>
                          <a:latin typeface="Times New Roman" panose="02020603050405020304" pitchFamily="18" charset="0"/>
                          <a:cs typeface="Times New Roman" panose="02020603050405020304" pitchFamily="18" charset="0"/>
                        </a:rPr>
                        <a:t>anual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pentru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fiecare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metru</a:t>
                      </a:r>
                      <a:r>
                        <a:rPr lang="en-US" sz="900" dirty="0">
                          <a:effectLst/>
                          <a:latin typeface="Times New Roman" panose="02020603050405020304" pitchFamily="18" charset="0"/>
                          <a:cs typeface="Times New Roman" panose="02020603050405020304" pitchFamily="18" charset="0"/>
                        </a:rPr>
                        <a:t> </a:t>
                      </a:r>
                      <a:r>
                        <a:rPr lang="en-US" sz="900" dirty="0" err="1" smtClean="0">
                          <a:effectLst/>
                          <a:latin typeface="Times New Roman" panose="02020603050405020304" pitchFamily="18" charset="0"/>
                          <a:cs typeface="Times New Roman" panose="02020603050405020304" pitchFamily="18" charset="0"/>
                        </a:rPr>
                        <a:t>pătrat</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a:effectLst/>
                          <a:latin typeface="Times New Roman" panose="02020603050405020304" pitchFamily="18" charset="0"/>
                          <a:cs typeface="Times New Roman" panose="02020603050405020304" pitchFamily="18" charset="0"/>
                        </a:rPr>
                        <a:t>Trimestrial, până la data de 25 a lunii imediat următoare trimestrului gestionar</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852679752"/>
                  </a:ext>
                </a:extLst>
              </a:tr>
              <a:tr h="648673">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en-US" sz="900">
                          <a:effectLst/>
                          <a:latin typeface="Times New Roman" panose="02020603050405020304" pitchFamily="18" charset="0"/>
                          <a:cs typeface="Times New Roman" panose="02020603050405020304" pitchFamily="18" charset="0"/>
                        </a:rPr>
                        <a:t>k) Taxă de la posesorii de câini</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Numărul</a:t>
                      </a:r>
                      <a:r>
                        <a:rPr lang="en-US" sz="900" dirty="0">
                          <a:effectLst/>
                          <a:latin typeface="Times New Roman" panose="02020603050405020304" pitchFamily="18" charset="0"/>
                          <a:cs typeface="Times New Roman" panose="02020603050405020304" pitchFamily="18" charset="0"/>
                        </a:rPr>
                        <a:t> de </a:t>
                      </a:r>
                      <a:r>
                        <a:rPr lang="en-US" sz="900" dirty="0" err="1">
                          <a:effectLst/>
                          <a:latin typeface="Times New Roman" panose="02020603050405020304" pitchFamily="18" charset="0"/>
                          <a:cs typeface="Times New Roman" panose="02020603050405020304" pitchFamily="18" charset="0"/>
                        </a:rPr>
                        <a:t>câini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aflaţi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în</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posesiune</a:t>
                      </a:r>
                      <a:r>
                        <a:rPr lang="en-US" sz="900" dirty="0">
                          <a:effectLst/>
                          <a:latin typeface="Times New Roman" panose="02020603050405020304" pitchFamily="18" charset="0"/>
                          <a:cs typeface="Times New Roman" panose="02020603050405020304" pitchFamily="18" charset="0"/>
                        </a:rPr>
                        <a:t> pe </a:t>
                      </a:r>
                      <a:r>
                        <a:rPr lang="en-US" sz="900" dirty="0" err="1">
                          <a:effectLst/>
                          <a:latin typeface="Times New Roman" panose="02020603050405020304" pitchFamily="18" charset="0"/>
                          <a:cs typeface="Times New Roman" panose="02020603050405020304" pitchFamily="18" charset="0"/>
                        </a:rPr>
                        <a:t>parcursul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unui</a:t>
                      </a:r>
                      <a:r>
                        <a:rPr lang="en-US" sz="900" dirty="0">
                          <a:effectLst/>
                          <a:latin typeface="Times New Roman" panose="02020603050405020304" pitchFamily="18" charset="0"/>
                          <a:cs typeface="Times New Roman" panose="02020603050405020304" pitchFamily="18" charset="0"/>
                        </a:rPr>
                        <a:t> an</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2">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b="1" dirty="0">
                          <a:effectLst/>
                          <a:latin typeface="Times New Roman" panose="02020603050405020304" pitchFamily="18" charset="0"/>
                          <a:cs typeface="Times New Roman" panose="02020603050405020304" pitchFamily="18" charset="0"/>
                        </a:rPr>
                        <a:t>Conform </a:t>
                      </a:r>
                      <a:r>
                        <a:rPr lang="en-US" sz="900" b="1" dirty="0" err="1">
                          <a:effectLst/>
                          <a:latin typeface="Times New Roman" panose="02020603050405020304" pitchFamily="18" charset="0"/>
                          <a:cs typeface="Times New Roman" panose="02020603050405020304" pitchFamily="18" charset="0"/>
                        </a:rPr>
                        <a:t>condiţiilor</a:t>
                      </a:r>
                      <a:r>
                        <a:rPr lang="en-US" sz="900" b="1" dirty="0">
                          <a:effectLst/>
                          <a:latin typeface="Times New Roman" panose="02020603050405020304" pitchFamily="18" charset="0"/>
                          <a:cs typeface="Times New Roman" panose="02020603050405020304" pitchFamily="18" charset="0"/>
                        </a:rPr>
                        <a:t> </a:t>
                      </a:r>
                      <a:r>
                        <a:rPr lang="en-US" sz="900" b="1" dirty="0" err="1">
                          <a:effectLst/>
                          <a:latin typeface="Times New Roman" panose="02020603050405020304" pitchFamily="18" charset="0"/>
                          <a:cs typeface="Times New Roman" panose="02020603050405020304" pitchFamily="18" charset="0"/>
                        </a:rPr>
                        <a:t>stabilite</a:t>
                      </a:r>
                      <a:r>
                        <a:rPr lang="en-US" sz="900" b="1" dirty="0">
                          <a:effectLst/>
                          <a:latin typeface="Times New Roman" panose="02020603050405020304" pitchFamily="18" charset="0"/>
                          <a:cs typeface="Times New Roman" panose="02020603050405020304" pitchFamily="18" charset="0"/>
                        </a:rPr>
                        <a:t> de </a:t>
                      </a:r>
                      <a:r>
                        <a:rPr lang="en-US" sz="900" b="1" dirty="0" err="1">
                          <a:effectLst/>
                          <a:latin typeface="Times New Roman" panose="02020603050405020304" pitchFamily="18" charset="0"/>
                          <a:cs typeface="Times New Roman" panose="02020603050405020304" pitchFamily="18" charset="0"/>
                        </a:rPr>
                        <a:t>autoritatea</a:t>
                      </a:r>
                      <a:r>
                        <a:rPr lang="en-US" sz="900" b="1" dirty="0">
                          <a:effectLst/>
                          <a:latin typeface="Times New Roman" panose="02020603050405020304" pitchFamily="18" charset="0"/>
                          <a:cs typeface="Times New Roman" panose="02020603050405020304" pitchFamily="18" charset="0"/>
                        </a:rPr>
                        <a:t> </a:t>
                      </a:r>
                      <a:r>
                        <a:rPr lang="en-US" sz="900" b="1" dirty="0" err="1">
                          <a:effectLst/>
                          <a:latin typeface="Times New Roman" panose="02020603050405020304" pitchFamily="18" charset="0"/>
                          <a:cs typeface="Times New Roman" panose="02020603050405020304" pitchFamily="18" charset="0"/>
                        </a:rPr>
                        <a:t>administraţiei</a:t>
                      </a:r>
                      <a:r>
                        <a:rPr lang="en-US" sz="900" b="1" dirty="0">
                          <a:effectLst/>
                          <a:latin typeface="Times New Roman" panose="02020603050405020304" pitchFamily="18" charset="0"/>
                          <a:cs typeface="Times New Roman" panose="02020603050405020304" pitchFamily="18" charset="0"/>
                        </a:rPr>
                        <a:t> </a:t>
                      </a:r>
                      <a:r>
                        <a:rPr lang="en-US" sz="900" b="1" dirty="0" err="1">
                          <a:effectLst/>
                          <a:latin typeface="Times New Roman" panose="02020603050405020304" pitchFamily="18" charset="0"/>
                          <a:cs typeface="Times New Roman" panose="02020603050405020304" pitchFamily="18" charset="0"/>
                        </a:rPr>
                        <a:t>publice</a:t>
                      </a:r>
                      <a:r>
                        <a:rPr lang="en-US" sz="900" b="1" dirty="0">
                          <a:effectLst/>
                          <a:latin typeface="Times New Roman" panose="02020603050405020304" pitchFamily="18" charset="0"/>
                          <a:cs typeface="Times New Roman" panose="02020603050405020304" pitchFamily="18" charset="0"/>
                        </a:rPr>
                        <a:t> locale</a:t>
                      </a:r>
                      <a:endParaRPr lang="ru-RU"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ru-RU"/>
                    </a:p>
                  </a:txBody>
                  <a:tcPr/>
                </a:tc>
                <a:extLst>
                  <a:ext uri="{0D108BD9-81ED-4DB2-BD59-A6C34878D82A}">
                    <a16:rowId xmlns:a16="http://schemas.microsoft.com/office/drawing/2014/main" val="2597190685"/>
                  </a:ext>
                </a:extLst>
              </a:tr>
              <a:tr h="1476228">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ru-RU" sz="900" dirty="0">
                          <a:effectLst/>
                          <a:latin typeface="Times New Roman" panose="02020603050405020304" pitchFamily="18" charset="0"/>
                          <a:cs typeface="Times New Roman" panose="02020603050405020304" pitchFamily="18" charset="0"/>
                        </a:rPr>
                        <a:t>p) </a:t>
                      </a:r>
                      <a:r>
                        <a:rPr lang="ru-RU" sz="900" dirty="0" err="1">
                          <a:effectLst/>
                          <a:latin typeface="Times New Roman" panose="02020603050405020304" pitchFamily="18" charset="0"/>
                          <a:cs typeface="Times New Roman" panose="02020603050405020304" pitchFamily="18" charset="0"/>
                        </a:rPr>
                        <a:t>Taxă</a:t>
                      </a:r>
                      <a:r>
                        <a:rPr lang="ru-RU" sz="900" dirty="0">
                          <a:effectLst/>
                          <a:latin typeface="Times New Roman" panose="02020603050405020304" pitchFamily="18" charset="0"/>
                          <a:cs typeface="Times New Roman" panose="02020603050405020304" pitchFamily="18" charset="0"/>
                        </a:rPr>
                        <a:t> </a:t>
                      </a:r>
                      <a:r>
                        <a:rPr lang="ru-RU" sz="900" dirty="0" err="1">
                          <a:effectLst/>
                          <a:latin typeface="Times New Roman" panose="02020603050405020304" pitchFamily="18" charset="0"/>
                          <a:cs typeface="Times New Roman" panose="02020603050405020304" pitchFamily="18" charset="0"/>
                        </a:rPr>
                        <a:t>pentru</a:t>
                      </a:r>
                      <a:r>
                        <a:rPr lang="ru-RU" sz="900" dirty="0">
                          <a:effectLst/>
                          <a:latin typeface="Times New Roman" panose="02020603050405020304" pitchFamily="18" charset="0"/>
                          <a:cs typeface="Times New Roman" panose="02020603050405020304" pitchFamily="18" charset="0"/>
                        </a:rPr>
                        <a:t> </a:t>
                      </a:r>
                      <a:r>
                        <a:rPr lang="ru-RU" sz="900" dirty="0" err="1">
                          <a:effectLst/>
                          <a:latin typeface="Times New Roman" panose="02020603050405020304" pitchFamily="18" charset="0"/>
                          <a:cs typeface="Times New Roman" panose="02020603050405020304" pitchFamily="18" charset="0"/>
                        </a:rPr>
                        <a:t>salubrizare</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x-none" sz="900" kern="1200" dirty="0" smtClean="0">
                          <a:solidFill>
                            <a:schemeClr val="dk1"/>
                          </a:solidFill>
                          <a:effectLst/>
                          <a:latin typeface="Times New Roman" panose="02020603050405020304" pitchFamily="18" charset="0"/>
                          <a:ea typeface="+mn-ea"/>
                          <a:cs typeface="Times New Roman" panose="02020603050405020304" pitchFamily="18" charset="0"/>
                        </a:rPr>
                        <a:t>Numărul de persoane fizice în</a:t>
                      </a:r>
                      <a:r>
                        <a:rPr lang="ro-RO" sz="900" kern="1200" dirty="0" smtClean="0">
                          <a:solidFill>
                            <a:schemeClr val="dk1"/>
                          </a:solidFill>
                          <a:effectLst/>
                          <a:latin typeface="Times New Roman" panose="02020603050405020304" pitchFamily="18" charset="0"/>
                          <a:ea typeface="+mn-ea"/>
                          <a:cs typeface="Times New Roman" panose="02020603050405020304" pitchFamily="18" charset="0"/>
                        </a:rPr>
                        <a:t>scrise la adresa declarată ca domiciliu</a:t>
                      </a:r>
                      <a:endParaRPr lang="x-none" sz="9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28013" marR="28013" marT="10505" marB="10505">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gridSpan="2">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b="1" dirty="0" smtClean="0">
                          <a:effectLst/>
                          <a:latin typeface="Times New Roman" panose="02020603050405020304" pitchFamily="18" charset="0"/>
                          <a:cs typeface="Times New Roman" panose="02020603050405020304" pitchFamily="18" charset="0"/>
                        </a:rPr>
                        <a:t>Conform </a:t>
                      </a:r>
                      <a:r>
                        <a:rPr lang="en-US" sz="900" b="1" dirty="0" err="1" smtClean="0">
                          <a:effectLst/>
                          <a:latin typeface="Times New Roman" panose="02020603050405020304" pitchFamily="18" charset="0"/>
                          <a:cs typeface="Times New Roman" panose="02020603050405020304" pitchFamily="18" charset="0"/>
                        </a:rPr>
                        <a:t>condiţiilor</a:t>
                      </a:r>
                      <a:r>
                        <a:rPr lang="en-US" sz="900" b="1" dirty="0" smtClean="0">
                          <a:effectLst/>
                          <a:latin typeface="Times New Roman" panose="02020603050405020304" pitchFamily="18" charset="0"/>
                          <a:cs typeface="Times New Roman" panose="02020603050405020304" pitchFamily="18" charset="0"/>
                        </a:rPr>
                        <a:t> </a:t>
                      </a:r>
                      <a:r>
                        <a:rPr lang="en-US" sz="900" b="1" dirty="0" err="1" smtClean="0">
                          <a:effectLst/>
                          <a:latin typeface="Times New Roman" panose="02020603050405020304" pitchFamily="18" charset="0"/>
                          <a:cs typeface="Times New Roman" panose="02020603050405020304" pitchFamily="18" charset="0"/>
                        </a:rPr>
                        <a:t>stabilite</a:t>
                      </a:r>
                      <a:r>
                        <a:rPr lang="en-US" sz="900" b="1" dirty="0" smtClean="0">
                          <a:effectLst/>
                          <a:latin typeface="Times New Roman" panose="02020603050405020304" pitchFamily="18" charset="0"/>
                          <a:cs typeface="Times New Roman" panose="02020603050405020304" pitchFamily="18" charset="0"/>
                        </a:rPr>
                        <a:t> de </a:t>
                      </a:r>
                      <a:r>
                        <a:rPr lang="en-US" sz="900" b="1" dirty="0" err="1" smtClean="0">
                          <a:effectLst/>
                          <a:latin typeface="Times New Roman" panose="02020603050405020304" pitchFamily="18" charset="0"/>
                          <a:cs typeface="Times New Roman" panose="02020603050405020304" pitchFamily="18" charset="0"/>
                        </a:rPr>
                        <a:t>autoritatea</a:t>
                      </a:r>
                      <a:r>
                        <a:rPr lang="en-US" sz="900" b="1" dirty="0" smtClean="0">
                          <a:effectLst/>
                          <a:latin typeface="Times New Roman" panose="02020603050405020304" pitchFamily="18" charset="0"/>
                          <a:cs typeface="Times New Roman" panose="02020603050405020304" pitchFamily="18" charset="0"/>
                        </a:rPr>
                        <a:t> </a:t>
                      </a:r>
                      <a:r>
                        <a:rPr lang="en-US" sz="900" b="1" dirty="0" err="1" smtClean="0">
                          <a:effectLst/>
                          <a:latin typeface="Times New Roman" panose="02020603050405020304" pitchFamily="18" charset="0"/>
                          <a:cs typeface="Times New Roman" panose="02020603050405020304" pitchFamily="18" charset="0"/>
                        </a:rPr>
                        <a:t>administraţiei</a:t>
                      </a:r>
                      <a:r>
                        <a:rPr lang="en-US" sz="900" b="1" dirty="0" smtClean="0">
                          <a:effectLst/>
                          <a:latin typeface="Times New Roman" panose="02020603050405020304" pitchFamily="18" charset="0"/>
                          <a:cs typeface="Times New Roman" panose="02020603050405020304" pitchFamily="18" charset="0"/>
                        </a:rPr>
                        <a:t> </a:t>
                      </a:r>
                      <a:r>
                        <a:rPr lang="en-US" sz="900" b="1" dirty="0" err="1" smtClean="0">
                          <a:effectLst/>
                          <a:latin typeface="Times New Roman" panose="02020603050405020304" pitchFamily="18" charset="0"/>
                          <a:cs typeface="Times New Roman" panose="02020603050405020304" pitchFamily="18" charset="0"/>
                        </a:rPr>
                        <a:t>publice</a:t>
                      </a:r>
                      <a:r>
                        <a:rPr lang="en-US" sz="900" b="1" dirty="0" smtClean="0">
                          <a:effectLst/>
                          <a:latin typeface="Times New Roman" panose="02020603050405020304" pitchFamily="18" charset="0"/>
                          <a:cs typeface="Times New Roman" panose="02020603050405020304" pitchFamily="18" charset="0"/>
                        </a:rPr>
                        <a:t> locale</a:t>
                      </a:r>
                      <a:endParaRPr lang="ru-RU"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ru-RU"/>
                    </a:p>
                  </a:txBody>
                  <a:tcPr/>
                </a:tc>
                <a:extLst>
                  <a:ext uri="{0D108BD9-81ED-4DB2-BD59-A6C34878D82A}">
                    <a16:rowId xmlns:a16="http://schemas.microsoft.com/office/drawing/2014/main" val="2654071913"/>
                  </a:ext>
                </a:extLst>
              </a:tr>
              <a:tr h="66368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x-none" sz="900" b="1" kern="1200" dirty="0" smtClean="0">
                          <a:solidFill>
                            <a:schemeClr val="lt1"/>
                          </a:solidFill>
                          <a:effectLst/>
                          <a:latin typeface="Times New Roman" panose="02020603050405020304" pitchFamily="18" charset="0"/>
                          <a:ea typeface="+mn-ea"/>
                          <a:cs typeface="Times New Roman" panose="02020603050405020304" pitchFamily="18" charset="0"/>
                        </a:rPr>
                        <a:t>n</a:t>
                      </a:r>
                      <a:r>
                        <a:rPr lang="x-none" sz="900" b="1" kern="1200" baseline="30000" dirty="0" smtClean="0">
                          <a:solidFill>
                            <a:schemeClr val="lt1"/>
                          </a:solidFill>
                          <a:effectLst/>
                          <a:latin typeface="Times New Roman" panose="02020603050405020304" pitchFamily="18" charset="0"/>
                          <a:ea typeface="+mn-ea"/>
                          <a:cs typeface="Times New Roman" panose="02020603050405020304" pitchFamily="18" charset="0"/>
                        </a:rPr>
                        <a:t>1</a:t>
                      </a:r>
                      <a:r>
                        <a:rPr lang="x-none" sz="900" b="1" kern="1200" dirty="0" smtClean="0">
                          <a:solidFill>
                            <a:schemeClr val="lt1"/>
                          </a:solidFill>
                          <a:effectLst/>
                          <a:latin typeface="Times New Roman" panose="02020603050405020304" pitchFamily="18" charset="0"/>
                          <a:ea typeface="+mn-ea"/>
                          <a:cs typeface="Times New Roman" panose="02020603050405020304" pitchFamily="18" charset="0"/>
                        </a:rPr>
                        <a:t>) Taxă pentru parcaj</a:t>
                      </a:r>
                    </a:p>
                  </a:txBody>
                  <a:tcPr marL="28013" marR="28013" marT="10505" marB="10505">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smtClean="0">
                          <a:effectLst/>
                          <a:latin typeface="Times New Roman" panose="02020603050405020304" pitchFamily="18" charset="0"/>
                          <a:ea typeface="+mn-ea"/>
                          <a:cs typeface="Times New Roman" panose="02020603050405020304" pitchFamily="18" charset="0"/>
                        </a:rPr>
                        <a:t>Locul</a:t>
                      </a:r>
                      <a:r>
                        <a:rPr lang="en-US" sz="900" baseline="0" dirty="0" smtClean="0">
                          <a:effectLst/>
                          <a:latin typeface="Times New Roman" panose="02020603050405020304" pitchFamily="18" charset="0"/>
                          <a:ea typeface="+mn-ea"/>
                          <a:cs typeface="Times New Roman" panose="02020603050405020304" pitchFamily="18" charset="0"/>
                        </a:rPr>
                        <a:t> de </a:t>
                      </a:r>
                      <a:r>
                        <a:rPr lang="en-US" sz="900" baseline="0" dirty="0" err="1" smtClean="0">
                          <a:effectLst/>
                          <a:latin typeface="Times New Roman" panose="02020603050405020304" pitchFamily="18" charset="0"/>
                          <a:ea typeface="+mn-ea"/>
                          <a:cs typeface="Times New Roman" panose="02020603050405020304" pitchFamily="18" charset="0"/>
                        </a:rPr>
                        <a:t>parcaj</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b="1" dirty="0" smtClean="0">
                          <a:effectLst/>
                          <a:latin typeface="Times New Roman" panose="02020603050405020304" pitchFamily="18" charset="0"/>
                          <a:cs typeface="Times New Roman" panose="02020603050405020304" pitchFamily="18" charset="0"/>
                        </a:rPr>
                        <a:t>lei </a:t>
                      </a:r>
                      <a:r>
                        <a:rPr lang="en-US" sz="900" b="1" dirty="0" err="1" smtClean="0">
                          <a:effectLst/>
                          <a:latin typeface="Times New Roman" panose="02020603050405020304" pitchFamily="18" charset="0"/>
                          <a:cs typeface="Times New Roman" panose="02020603050405020304" pitchFamily="18" charset="0"/>
                        </a:rPr>
                        <a:t>pentru</a:t>
                      </a:r>
                      <a:r>
                        <a:rPr lang="en-US" sz="900" b="1" baseline="0" dirty="0" smtClean="0">
                          <a:effectLst/>
                          <a:latin typeface="Times New Roman" panose="02020603050405020304" pitchFamily="18" charset="0"/>
                          <a:cs typeface="Times New Roman" panose="02020603050405020304" pitchFamily="18" charset="0"/>
                        </a:rPr>
                        <a:t> </a:t>
                      </a:r>
                      <a:r>
                        <a:rPr lang="en-US" sz="900" b="1" baseline="0" dirty="0" err="1" smtClean="0">
                          <a:effectLst/>
                          <a:latin typeface="Times New Roman" panose="02020603050405020304" pitchFamily="18" charset="0"/>
                          <a:cs typeface="Times New Roman" panose="02020603050405020304" pitchFamily="18" charset="0"/>
                        </a:rPr>
                        <a:t>fieare</a:t>
                      </a:r>
                      <a:r>
                        <a:rPr lang="en-US" sz="900" b="1" baseline="0" dirty="0" smtClean="0">
                          <a:effectLst/>
                          <a:latin typeface="Times New Roman" panose="02020603050405020304" pitchFamily="18" charset="0"/>
                          <a:cs typeface="Times New Roman" panose="02020603050405020304" pitchFamily="18" charset="0"/>
                        </a:rPr>
                        <a:t> </a:t>
                      </a:r>
                      <a:r>
                        <a:rPr lang="en-US" sz="900" b="1" baseline="0" dirty="0" err="1" smtClean="0">
                          <a:effectLst/>
                          <a:latin typeface="Times New Roman" panose="02020603050405020304" pitchFamily="18" charset="0"/>
                          <a:cs typeface="Times New Roman" panose="02020603050405020304" pitchFamily="18" charset="0"/>
                        </a:rPr>
                        <a:t>loc</a:t>
                      </a:r>
                      <a:r>
                        <a:rPr lang="en-US" sz="900" b="1" baseline="0" dirty="0" smtClean="0">
                          <a:effectLst/>
                          <a:latin typeface="Times New Roman" panose="02020603050405020304" pitchFamily="18" charset="0"/>
                          <a:cs typeface="Times New Roman" panose="02020603050405020304" pitchFamily="18" charset="0"/>
                        </a:rPr>
                        <a:t> de </a:t>
                      </a:r>
                      <a:r>
                        <a:rPr lang="en-US" sz="900" b="1" baseline="0" dirty="0" err="1" smtClean="0">
                          <a:effectLst/>
                          <a:latin typeface="Times New Roman" panose="02020603050405020304" pitchFamily="18" charset="0"/>
                          <a:cs typeface="Times New Roman" panose="02020603050405020304" pitchFamily="18" charset="0"/>
                        </a:rPr>
                        <a:t>parcaj</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b="1" dirty="0" smtClean="0">
                          <a:effectLst/>
                          <a:latin typeface="Times New Roman" panose="02020603050405020304" pitchFamily="18" charset="0"/>
                          <a:cs typeface="Times New Roman" panose="02020603050405020304" pitchFamily="18" charset="0"/>
                        </a:rPr>
                        <a:t>Conform </a:t>
                      </a:r>
                      <a:r>
                        <a:rPr lang="en-US" sz="900" b="1" dirty="0" err="1" smtClean="0">
                          <a:effectLst/>
                          <a:latin typeface="Times New Roman" panose="02020603050405020304" pitchFamily="18" charset="0"/>
                          <a:cs typeface="Times New Roman" panose="02020603050405020304" pitchFamily="18" charset="0"/>
                        </a:rPr>
                        <a:t>condiţiilor</a:t>
                      </a:r>
                      <a:r>
                        <a:rPr lang="en-US" sz="900" b="1" dirty="0" smtClean="0">
                          <a:effectLst/>
                          <a:latin typeface="Times New Roman" panose="02020603050405020304" pitchFamily="18" charset="0"/>
                          <a:cs typeface="Times New Roman" panose="02020603050405020304" pitchFamily="18" charset="0"/>
                        </a:rPr>
                        <a:t> </a:t>
                      </a:r>
                      <a:r>
                        <a:rPr lang="en-US" sz="900" b="1" dirty="0" err="1" smtClean="0">
                          <a:effectLst/>
                          <a:latin typeface="Times New Roman" panose="02020603050405020304" pitchFamily="18" charset="0"/>
                          <a:cs typeface="Times New Roman" panose="02020603050405020304" pitchFamily="18" charset="0"/>
                        </a:rPr>
                        <a:t>stabilite</a:t>
                      </a:r>
                      <a:r>
                        <a:rPr lang="en-US" sz="900" b="1" dirty="0" smtClean="0">
                          <a:effectLst/>
                          <a:latin typeface="Times New Roman" panose="02020603050405020304" pitchFamily="18" charset="0"/>
                          <a:cs typeface="Times New Roman" panose="02020603050405020304" pitchFamily="18" charset="0"/>
                        </a:rPr>
                        <a:t> de </a:t>
                      </a:r>
                      <a:r>
                        <a:rPr lang="en-US" sz="900" b="1" dirty="0" err="1" smtClean="0">
                          <a:effectLst/>
                          <a:latin typeface="Times New Roman" panose="02020603050405020304" pitchFamily="18" charset="0"/>
                          <a:cs typeface="Times New Roman" panose="02020603050405020304" pitchFamily="18" charset="0"/>
                        </a:rPr>
                        <a:t>autoritatea</a:t>
                      </a:r>
                      <a:r>
                        <a:rPr lang="en-US" sz="900" b="1" dirty="0" smtClean="0">
                          <a:effectLst/>
                          <a:latin typeface="Times New Roman" panose="02020603050405020304" pitchFamily="18" charset="0"/>
                          <a:cs typeface="Times New Roman" panose="02020603050405020304" pitchFamily="18" charset="0"/>
                        </a:rPr>
                        <a:t> </a:t>
                      </a:r>
                      <a:r>
                        <a:rPr lang="en-US" sz="900" b="1" dirty="0" err="1" smtClean="0">
                          <a:effectLst/>
                          <a:latin typeface="Times New Roman" panose="02020603050405020304" pitchFamily="18" charset="0"/>
                          <a:cs typeface="Times New Roman" panose="02020603050405020304" pitchFamily="18" charset="0"/>
                        </a:rPr>
                        <a:t>administraţiei</a:t>
                      </a:r>
                      <a:r>
                        <a:rPr lang="en-US" sz="900" b="1" dirty="0" smtClean="0">
                          <a:effectLst/>
                          <a:latin typeface="Times New Roman" panose="02020603050405020304" pitchFamily="18" charset="0"/>
                          <a:cs typeface="Times New Roman" panose="02020603050405020304" pitchFamily="18" charset="0"/>
                        </a:rPr>
                        <a:t> </a:t>
                      </a:r>
                      <a:r>
                        <a:rPr lang="en-US" sz="900" b="1" dirty="0" err="1" smtClean="0">
                          <a:effectLst/>
                          <a:latin typeface="Times New Roman" panose="02020603050405020304" pitchFamily="18" charset="0"/>
                          <a:cs typeface="Times New Roman" panose="02020603050405020304" pitchFamily="18" charset="0"/>
                        </a:rPr>
                        <a:t>publice</a:t>
                      </a:r>
                      <a:r>
                        <a:rPr lang="en-US" sz="900" b="1" dirty="0" smtClean="0">
                          <a:effectLst/>
                          <a:latin typeface="Times New Roman" panose="02020603050405020304" pitchFamily="18" charset="0"/>
                          <a:cs typeface="Times New Roman" panose="02020603050405020304" pitchFamily="18" charset="0"/>
                        </a:rPr>
                        <a:t> locale</a:t>
                      </a:r>
                      <a:endParaRPr lang="ru-RU"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22871322"/>
                  </a:ext>
                </a:extLst>
              </a:tr>
              <a:tr h="67460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nSpc>
                          <a:spcPct val="107000"/>
                        </a:lnSpc>
                        <a:spcAft>
                          <a:spcPts val="0"/>
                        </a:spcAft>
                      </a:pPr>
                      <a:r>
                        <a:rPr lang="en-US" sz="900" dirty="0">
                          <a:effectLst/>
                          <a:latin typeface="Times New Roman" panose="02020603050405020304" pitchFamily="18" charset="0"/>
                          <a:cs typeface="Times New Roman" panose="02020603050405020304" pitchFamily="18" charset="0"/>
                        </a:rPr>
                        <a:t>q) </a:t>
                      </a:r>
                      <a:r>
                        <a:rPr lang="en-US" sz="900" dirty="0" err="1">
                          <a:effectLst/>
                          <a:latin typeface="Times New Roman" panose="02020603050405020304" pitchFamily="18" charset="0"/>
                          <a:cs typeface="Times New Roman" panose="02020603050405020304" pitchFamily="18" charset="0"/>
                        </a:rPr>
                        <a:t>Taxă</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pentru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dispozitivele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publicitare</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Suprafaţa</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feţei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feţelor</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dispozitivului</a:t>
                      </a:r>
                      <a:r>
                        <a:rPr lang="en-US" sz="900" dirty="0">
                          <a:effectLst/>
                          <a:latin typeface="Times New Roman" panose="02020603050405020304" pitchFamily="18" charset="0"/>
                          <a:cs typeface="Times New Roman" panose="02020603050405020304" pitchFamily="18" charset="0"/>
                        </a:rPr>
                        <a:t> </a:t>
                      </a:r>
                      <a:r>
                        <a:rPr lang="en-US" sz="900" dirty="0" err="1" smtClean="0">
                          <a:effectLst/>
                          <a:latin typeface="Times New Roman" panose="02020603050405020304" pitchFamily="18" charset="0"/>
                          <a:cs typeface="Times New Roman" panose="02020603050405020304" pitchFamily="18" charset="0"/>
                        </a:rPr>
                        <a:t>publicitar</a:t>
                      </a:r>
                      <a:r>
                        <a:rPr lang="ro-RO" sz="900" dirty="0" smtClean="0">
                          <a:effectLst/>
                          <a:latin typeface="Times New Roman" panose="02020603050405020304" pitchFamily="18" charset="0"/>
                          <a:cs typeface="Times New Roman" panose="02020603050405020304" pitchFamily="18" charset="0"/>
                        </a:rPr>
                        <a:t> pentru promovarea propriilor</a:t>
                      </a:r>
                      <a:r>
                        <a:rPr lang="ro-RO" sz="900" baseline="0" dirty="0" smtClean="0">
                          <a:effectLst/>
                          <a:latin typeface="Times New Roman" panose="02020603050405020304" pitchFamily="18" charset="0"/>
                          <a:cs typeface="Times New Roman" panose="02020603050405020304" pitchFamily="18" charset="0"/>
                        </a:rPr>
                        <a:t> produse și servicii, inclusiv a mărcii comerciale</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b="1" dirty="0" smtClean="0">
                          <a:effectLst/>
                          <a:latin typeface="Times New Roman" panose="02020603050405020304" pitchFamily="18" charset="0"/>
                          <a:cs typeface="Times New Roman" panose="02020603050405020304" pitchFamily="18" charset="0"/>
                        </a:rPr>
                        <a:t>lei </a:t>
                      </a:r>
                      <a:r>
                        <a:rPr lang="en-US" sz="900" b="1" dirty="0" err="1">
                          <a:effectLst/>
                          <a:latin typeface="Times New Roman" panose="02020603050405020304" pitchFamily="18" charset="0"/>
                          <a:cs typeface="Times New Roman" panose="02020603050405020304" pitchFamily="18" charset="0"/>
                        </a:rPr>
                        <a:t>anual</a:t>
                      </a:r>
                      <a:r>
                        <a:rPr lang="en-US" sz="900" b="1"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pentru</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fiecare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metru</a:t>
                      </a:r>
                      <a:r>
                        <a:rPr lang="en-US" sz="900" dirty="0">
                          <a:effectLst/>
                          <a:latin typeface="Times New Roman" panose="02020603050405020304" pitchFamily="18" charset="0"/>
                          <a:cs typeface="Times New Roman" panose="02020603050405020304" pitchFamily="18" charset="0"/>
                        </a:rPr>
                        <a:t> </a:t>
                      </a:r>
                      <a:r>
                        <a:rPr lang="en-US" sz="900" dirty="0" err="1" smtClean="0">
                          <a:effectLst/>
                          <a:latin typeface="Times New Roman" panose="02020603050405020304" pitchFamily="18" charset="0"/>
                          <a:cs typeface="Times New Roman" panose="02020603050405020304" pitchFamily="18" charset="0"/>
                        </a:rPr>
                        <a:t>pătrat</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07000"/>
                        </a:lnSpc>
                        <a:spcAft>
                          <a:spcPts val="0"/>
                        </a:spcAft>
                      </a:pPr>
                      <a:r>
                        <a:rPr lang="en-US" sz="900" dirty="0" err="1">
                          <a:effectLst/>
                          <a:latin typeface="Times New Roman" panose="02020603050405020304" pitchFamily="18" charset="0"/>
                          <a:cs typeface="Times New Roman" panose="02020603050405020304" pitchFamily="18" charset="0"/>
                        </a:rPr>
                        <a:t>Trimestrial</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până</a:t>
                      </a:r>
                      <a:r>
                        <a:rPr lang="en-US" sz="900" dirty="0">
                          <a:effectLst/>
                          <a:latin typeface="Times New Roman" panose="02020603050405020304" pitchFamily="18" charset="0"/>
                          <a:cs typeface="Times New Roman" panose="02020603050405020304" pitchFamily="18" charset="0"/>
                        </a:rPr>
                        <a:t> la data de 25 a </a:t>
                      </a:r>
                      <a:r>
                        <a:rPr lang="en-US" sz="900" dirty="0" err="1">
                          <a:effectLst/>
                          <a:latin typeface="Times New Roman" panose="02020603050405020304" pitchFamily="18" charset="0"/>
                          <a:cs typeface="Times New Roman" panose="02020603050405020304" pitchFamily="18" charset="0"/>
                        </a:rPr>
                        <a:t>lunii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imediat</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următoare</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trimestrului</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gestionar</a:t>
                      </a:r>
                      <a:r>
                        <a:rPr lang="en-US" sz="900" dirty="0">
                          <a:effectLst/>
                          <a:latin typeface="Times New Roman" panose="02020603050405020304" pitchFamily="18" charset="0"/>
                          <a:cs typeface="Times New Roman" panose="02020603050405020304" pitchFamily="18" charset="0"/>
                        </a:rPr>
                        <a:t>"</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13" marR="28013" marT="10505" marB="1050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09906801"/>
                  </a:ext>
                </a:extLst>
              </a:tr>
            </a:tbl>
          </a:graphicData>
        </a:graphic>
      </p:graphicFrame>
    </p:spTree>
    <p:extLst>
      <p:ext uri="{BB962C8B-B14F-4D97-AF65-F5344CB8AC3E}">
        <p14:creationId xmlns:p14="http://schemas.microsoft.com/office/powerpoint/2010/main" val="46783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790" y="836712"/>
            <a:ext cx="7886700" cy="442736"/>
          </a:xfrm>
        </p:spPr>
        <p:txBody>
          <a:bodyPr>
            <a:normAutofit fontScale="90000"/>
          </a:bodyPr>
          <a:lstStyle/>
          <a:p>
            <a:pPr algn="ctr"/>
            <a:r>
              <a:rPr lang="ro-RO" sz="3600" b="1" i="1" dirty="0">
                <a:latin typeface="Times New Roman" panose="02020603050405020304" pitchFamily="18" charset="0"/>
                <a:cs typeface="Times New Roman" panose="02020603050405020304" pitchFamily="18" charset="0"/>
              </a:rPr>
              <a:t>Subiecți ai impunerii</a:t>
            </a:r>
            <a:endParaRPr lang="ro-RO"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0037" y="1140458"/>
            <a:ext cx="8142244" cy="5366192"/>
          </a:xfrm>
        </p:spPr>
        <p:txBody>
          <a:bodyPr>
            <a:noAutofit/>
          </a:bodyPr>
          <a:lstStyle/>
          <a:p>
            <a:pPr marL="0" indent="457200" algn="just">
              <a:lnSpc>
                <a:spcPct val="100000"/>
              </a:lnSpc>
              <a:spcBef>
                <a:spcPts val="0"/>
              </a:spcBef>
              <a:spcAft>
                <a:spcPts val="600"/>
              </a:spcAft>
              <a:buNone/>
            </a:pPr>
            <a:endParaRPr lang="ro-RO" sz="2000" dirty="0">
              <a:latin typeface="Times New Roman" panose="02020603050405020304" pitchFamily="18" charset="0"/>
              <a:cs typeface="Times New Roman" panose="02020603050405020304" pitchFamily="18" charset="0"/>
            </a:endParaRPr>
          </a:p>
          <a:p>
            <a:pPr marL="0" indent="457200" algn="just">
              <a:lnSpc>
                <a:spcPct val="100000"/>
              </a:lnSpc>
              <a:spcBef>
                <a:spcPts val="0"/>
              </a:spcBef>
              <a:spcAft>
                <a:spcPts val="600"/>
              </a:spcAft>
              <a:buNone/>
            </a:pPr>
            <a:r>
              <a:rPr lang="ro-RO" sz="2000" dirty="0">
                <a:latin typeface="Times New Roman" panose="02020603050405020304" pitchFamily="18" charset="0"/>
                <a:cs typeface="Times New Roman" panose="02020603050405020304" pitchFamily="18" charset="0"/>
              </a:rPr>
              <a:t>Persoanele juridice şi persoanele fizice rezidenți şi nerezidenți ai Republicii Moldova: </a:t>
            </a:r>
            <a:endParaRPr lang="en-US" sz="2000" dirty="0">
              <a:latin typeface="Times New Roman" panose="02020603050405020304" pitchFamily="18" charset="0"/>
              <a:cs typeface="Times New Roman" panose="02020603050405020304" pitchFamily="18" charset="0"/>
            </a:endParaRPr>
          </a:p>
          <a:p>
            <a:pPr algn="just">
              <a:lnSpc>
                <a:spcPct val="100000"/>
              </a:lnSpc>
              <a:spcBef>
                <a:spcPts val="0"/>
              </a:spcBef>
              <a:spcAft>
                <a:spcPts val="600"/>
              </a:spcAft>
              <a:buFont typeface="Wingdings" panose="05000000000000000000" pitchFamily="2" charset="2"/>
              <a:buChar char="Ø"/>
            </a:pPr>
            <a:r>
              <a:rPr lang="ro-RO" sz="2000" b="1" dirty="0">
                <a:latin typeface="Times New Roman" panose="02020603050405020304" pitchFamily="18" charset="0"/>
                <a:cs typeface="Times New Roman" panose="02020603050405020304" pitchFamily="18" charset="0"/>
              </a:rPr>
              <a:t>proprietarii</a:t>
            </a:r>
            <a:r>
              <a:rPr lang="ro-RO" sz="2000" dirty="0">
                <a:latin typeface="Times New Roman" panose="02020603050405020304" pitchFamily="18" charset="0"/>
                <a:cs typeface="Times New Roman" panose="02020603050405020304" pitchFamily="18" charset="0"/>
              </a:rPr>
              <a:t> bunurilor imobiliare; </a:t>
            </a:r>
          </a:p>
          <a:p>
            <a:pPr algn="just">
              <a:lnSpc>
                <a:spcPct val="100000"/>
              </a:lnSpc>
              <a:spcBef>
                <a:spcPts val="0"/>
              </a:spcBef>
              <a:spcAft>
                <a:spcPts val="600"/>
              </a:spcAft>
              <a:buFont typeface="Wingdings" panose="05000000000000000000" pitchFamily="2" charset="2"/>
              <a:buChar char="Ø"/>
            </a:pPr>
            <a:r>
              <a:rPr lang="ro-RO" sz="2000" b="1" dirty="0">
                <a:latin typeface="Times New Roman" panose="02020603050405020304" pitchFamily="18" charset="0"/>
                <a:cs typeface="Times New Roman" panose="02020603050405020304" pitchFamily="18" charset="0"/>
              </a:rPr>
              <a:t>arendașii</a:t>
            </a:r>
            <a:r>
              <a:rPr lang="ro-RO" sz="2000" dirty="0">
                <a:latin typeface="Times New Roman" panose="02020603050405020304" pitchFamily="18" charset="0"/>
                <a:cs typeface="Times New Roman" panose="02020603050405020304" pitchFamily="18" charset="0"/>
              </a:rPr>
              <a:t> bunurilor imobiliare agricole proprietate privată, dacă contractul de arendă nu prevede altfel;</a:t>
            </a:r>
          </a:p>
          <a:p>
            <a:pPr algn="just">
              <a:lnSpc>
                <a:spcPct val="100000"/>
              </a:lnSpc>
              <a:spcBef>
                <a:spcPts val="0"/>
              </a:spcBef>
              <a:spcAft>
                <a:spcPts val="600"/>
              </a:spcAft>
              <a:buFont typeface="Wingdings" panose="05000000000000000000" pitchFamily="2" charset="2"/>
              <a:buChar char="Ø"/>
            </a:pPr>
            <a:r>
              <a:rPr lang="ro-RO" sz="2000" b="1" dirty="0">
                <a:latin typeface="Times New Roman" panose="02020603050405020304" pitchFamily="18" charset="0"/>
                <a:cs typeface="Times New Roman" panose="02020603050405020304" pitchFamily="18" charset="0"/>
              </a:rPr>
              <a:t>deținătorii drepturilor patrimoniale</a:t>
            </a:r>
            <a:r>
              <a:rPr lang="ro-RO" sz="2000" dirty="0">
                <a:latin typeface="Times New Roman" panose="02020603050405020304" pitchFamily="18" charset="0"/>
                <a:cs typeface="Times New Roman" panose="02020603050405020304" pitchFamily="18" charset="0"/>
              </a:rPr>
              <a:t> asupra bunurilor imobiliare proprietate publică;</a:t>
            </a:r>
          </a:p>
          <a:p>
            <a:pPr algn="just">
              <a:lnSpc>
                <a:spcPct val="100000"/>
              </a:lnSpc>
              <a:spcBef>
                <a:spcPts val="0"/>
              </a:spcBef>
              <a:spcAft>
                <a:spcPts val="600"/>
              </a:spcAft>
              <a:buFont typeface="Wingdings" panose="05000000000000000000" pitchFamily="2" charset="2"/>
              <a:buChar char="Ø"/>
            </a:pPr>
            <a:r>
              <a:rPr lang="ro-RO" sz="2000" b="1" dirty="0">
                <a:latin typeface="Times New Roman" panose="02020603050405020304" pitchFamily="18" charset="0"/>
                <a:cs typeface="Times New Roman" panose="02020603050405020304" pitchFamily="18" charset="0"/>
              </a:rPr>
              <a:t>arendașii sau locatarii</a:t>
            </a:r>
            <a:r>
              <a:rPr lang="ro-RO" sz="2000" dirty="0">
                <a:latin typeface="Times New Roman" panose="02020603050405020304" pitchFamily="18" charset="0"/>
                <a:cs typeface="Times New Roman" panose="02020603050405020304" pitchFamily="18" charset="0"/>
              </a:rPr>
              <a:t> bunurilor imobiliare ale autorităților publice şi ale instituțiilor finanțate de la bugetele de toate nivelurile;</a:t>
            </a:r>
          </a:p>
          <a:p>
            <a:pPr algn="just">
              <a:lnSpc>
                <a:spcPct val="100000"/>
              </a:lnSpc>
              <a:spcBef>
                <a:spcPts val="0"/>
              </a:spcBef>
              <a:spcAft>
                <a:spcPts val="600"/>
              </a:spcAft>
              <a:buFont typeface="Wingdings" panose="05000000000000000000" pitchFamily="2" charset="2"/>
              <a:buChar char="Ø"/>
            </a:pPr>
            <a:r>
              <a:rPr lang="ro-RO" sz="2000" dirty="0">
                <a:latin typeface="Times New Roman" panose="02020603050405020304" pitchFamily="18" charset="0"/>
                <a:cs typeface="Times New Roman" panose="02020603050405020304" pitchFamily="18" charset="0"/>
              </a:rPr>
              <a:t> </a:t>
            </a:r>
            <a:r>
              <a:rPr lang="ro-RO" sz="2000" b="1" dirty="0">
                <a:latin typeface="Times New Roman" panose="02020603050405020304" pitchFamily="18" charset="0"/>
                <a:cs typeface="Times New Roman" panose="02020603050405020304" pitchFamily="18" charset="0"/>
              </a:rPr>
              <a:t>locatarii</a:t>
            </a:r>
            <a:r>
              <a:rPr lang="ro-RO" sz="2000" dirty="0">
                <a:latin typeface="Times New Roman" panose="02020603050405020304" pitchFamily="18" charset="0"/>
                <a:cs typeface="Times New Roman" panose="02020603050405020304" pitchFamily="18" charset="0"/>
              </a:rPr>
              <a:t> bunurilor imobiliare – în cazul contractului de leasing financiar;</a:t>
            </a:r>
          </a:p>
          <a:p>
            <a:pPr algn="just">
              <a:lnSpc>
                <a:spcPct val="100000"/>
              </a:lnSpc>
              <a:spcBef>
                <a:spcPts val="0"/>
              </a:spcBef>
              <a:spcAft>
                <a:spcPts val="600"/>
              </a:spcAft>
              <a:buFont typeface="Wingdings" panose="05000000000000000000" pitchFamily="2" charset="2"/>
              <a:buChar char="Ø"/>
            </a:pPr>
            <a:r>
              <a:rPr lang="en-US" sz="2000" b="1" dirty="0" err="1">
                <a:latin typeface="Times New Roman" panose="02020603050405020304" pitchFamily="18" charset="0"/>
                <a:cs typeface="Times New Roman" panose="02020603050405020304" pitchFamily="18" charset="0"/>
              </a:rPr>
              <a:t>arendaşii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locatarii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bunurilor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imobiliare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proprietate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privată</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nerezidenţilor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Republicii</a:t>
            </a:r>
            <a:r>
              <a:rPr lang="en-US" sz="2000" dirty="0">
                <a:latin typeface="Times New Roman" panose="02020603050405020304" pitchFamily="18" charset="0"/>
                <a:cs typeface="Times New Roman" panose="02020603050405020304" pitchFamily="18" charset="0"/>
              </a:rPr>
              <a:t> Moldova, </a:t>
            </a:r>
            <a:r>
              <a:rPr lang="en-US" sz="2000" dirty="0" err="1">
                <a:latin typeface="Times New Roman" panose="02020603050405020304" pitchFamily="18" charset="0"/>
                <a:cs typeface="Times New Roman" panose="02020603050405020304" pitchFamily="18" charset="0"/>
              </a:rPr>
              <a:t>dacă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contractul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arendă</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locaţiune</a:t>
            </a:r>
            <a:r>
              <a:rPr lang="en-US" sz="2000" dirty="0">
                <a:latin typeface="Times New Roman" panose="02020603050405020304" pitchFamily="18" charset="0"/>
                <a:cs typeface="Times New Roman" panose="02020603050405020304" pitchFamily="18" charset="0"/>
              </a:rPr>
              <a:t> nu </a:t>
            </a:r>
            <a:r>
              <a:rPr lang="en-US" sz="2000" dirty="0" err="1">
                <a:latin typeface="Times New Roman" panose="02020603050405020304" pitchFamily="18" charset="0"/>
                <a:cs typeface="Times New Roman" panose="02020603050405020304" pitchFamily="18" charset="0"/>
              </a:rPr>
              <a:t>prevede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altfel</a:t>
            </a:r>
            <a:r>
              <a:rPr lang="en-US" sz="20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a:xfrm>
            <a:off x="6457950" y="6453336"/>
            <a:ext cx="2057400" cy="268140"/>
          </a:xfrm>
        </p:spPr>
        <p:txBody>
          <a:bodyPr/>
          <a:lstStyle/>
          <a:p>
            <a:fld id="{725C68B6-61C2-468F-89AB-4B9F7531AA68}" type="slidenum">
              <a:rPr lang="ru-RU" smtClean="0">
                <a:solidFill>
                  <a:prstClr val="black">
                    <a:tint val="75000"/>
                  </a:prstClr>
                </a:solidFill>
              </a:rPr>
              <a:pPr/>
              <a:t>3</a:t>
            </a:fld>
            <a:endParaRPr lang="ru-RU" dirty="0">
              <a:solidFill>
                <a:prstClr val="black">
                  <a:tint val="75000"/>
                </a:prstClr>
              </a:solidFill>
            </a:endParaRPr>
          </a:p>
        </p:txBody>
      </p:sp>
      <p:cxnSp>
        <p:nvCxnSpPr>
          <p:cNvPr id="5" name="Straight Connector 4"/>
          <p:cNvCxnSpPr/>
          <p:nvPr/>
        </p:nvCxnSpPr>
        <p:spPr>
          <a:xfrm>
            <a:off x="-5720" y="72341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u 9">
            <a:extLst>
              <a:ext uri="{FF2B5EF4-FFF2-40B4-BE49-F238E27FC236}">
                <a16:creationId xmlns:a16="http://schemas.microsoft.com/office/drawing/2014/main" id="{C4A4B6F2-FDA6-4148-BED1-3263A805A491}"/>
              </a:ext>
            </a:extLst>
          </p:cNvPr>
          <p:cNvSpPr>
            <a:spLocks noGrp="1"/>
          </p:cNvSpPr>
          <p:nvPr>
            <p:ph type="title"/>
          </p:nvPr>
        </p:nvSpPr>
        <p:spPr>
          <a:xfrm>
            <a:off x="323528" y="954023"/>
            <a:ext cx="8496944" cy="1106825"/>
          </a:xfrm>
        </p:spPr>
        <p:txBody>
          <a:bodyPr>
            <a:noAutofit/>
          </a:bodyPr>
          <a:lstStyle/>
          <a:p>
            <a:pPr lvl="0" indent="342900" algn="ctr" defTabSz="514350">
              <a:spcBef>
                <a:spcPts val="0"/>
              </a:spcBef>
              <a:spcAft>
                <a:spcPts val="600"/>
              </a:spcAft>
            </a:pPr>
            <a:r>
              <a:rPr lang="ro-RO" sz="2400" b="1" dirty="0">
                <a:latin typeface="Times New Roman" panose="02020603050405020304" pitchFamily="18" charset="0"/>
                <a:cs typeface="Times New Roman" panose="02020603050405020304" pitchFamily="18" charset="0"/>
              </a:rPr>
              <a:t> </a:t>
            </a:r>
            <a:r>
              <a:rPr lang="x-none" sz="2400" b="1" dirty="0">
                <a:latin typeface="Times New Roman" panose="02020603050405020304" pitchFamily="18" charset="0"/>
                <a:cs typeface="Times New Roman" panose="02020603050405020304" pitchFamily="18" charset="0"/>
              </a:rPr>
              <a:t>Stabilirea</a:t>
            </a:r>
            <a:r>
              <a:rPr lang="en-US" sz="2400" b="1" dirty="0">
                <a:latin typeface="Times New Roman" panose="02020603050405020304" pitchFamily="18" charset="0"/>
                <a:cs typeface="Times New Roman" panose="02020603050405020304" pitchFamily="18" charset="0"/>
              </a:rPr>
              <a:t> </a:t>
            </a:r>
            <a:r>
              <a:rPr lang="ro-RO" sz="2400" b="1" dirty="0" smtClean="0">
                <a:latin typeface="Times New Roman" panose="02020603050405020304" pitchFamily="18" charset="0"/>
                <a:cs typeface="Times New Roman" panose="02020603050405020304" pitchFamily="18" charset="0"/>
              </a:rPr>
              <a:t>cotelor </a:t>
            </a:r>
            <a:r>
              <a:rPr lang="en-US" sz="2400" b="1" dirty="0" err="1">
                <a:latin typeface="Times New Roman" panose="02020603050405020304" pitchFamily="18" charset="0"/>
                <a:cs typeface="Times New Roman" panose="02020603050405020304" pitchFamily="18" charset="0"/>
              </a:rPr>
              <a:t>taxelor</a:t>
            </a:r>
            <a:r>
              <a:rPr lang="en-US" sz="2400" b="1" dirty="0">
                <a:latin typeface="Times New Roman" panose="02020603050405020304" pitchFamily="18" charset="0"/>
                <a:cs typeface="Times New Roman" panose="02020603050405020304" pitchFamily="18" charset="0"/>
              </a:rPr>
              <a:t> locale</a:t>
            </a:r>
            <a:r>
              <a:rPr lang="ro-RO" sz="2400" b="1" dirty="0">
                <a:latin typeface="Times New Roman" panose="02020603050405020304" pitchFamily="18" charset="0"/>
                <a:cs typeface="Times New Roman" panose="02020603050405020304" pitchFamily="18" charset="0"/>
              </a:rPr>
              <a:t/>
            </a:r>
            <a:br>
              <a:rPr lang="ro-RO" sz="2400" b="1" dirty="0">
                <a:latin typeface="Times New Roman" panose="02020603050405020304" pitchFamily="18" charset="0"/>
                <a:cs typeface="Times New Roman" panose="02020603050405020304" pitchFamily="18" charset="0"/>
              </a:rPr>
            </a:br>
            <a:r>
              <a:rPr lang="ro-RO" sz="2000" dirty="0">
                <a:solidFill>
                  <a:prstClr val="black"/>
                </a:solidFill>
                <a:latin typeface="Times New Roman" panose="02020603050405020304" pitchFamily="18" charset="0"/>
                <a:ea typeface="+mn-ea"/>
                <a:cs typeface="Times New Roman" panose="02020603050405020304" pitchFamily="18" charset="0"/>
              </a:rPr>
              <a:t>AAPL stabile</a:t>
            </a:r>
            <a:r>
              <a:rPr lang="en-US" sz="2000" dirty="0" err="1">
                <a:solidFill>
                  <a:prstClr val="black"/>
                </a:solidFill>
                <a:latin typeface="Times New Roman" panose="02020603050405020304" pitchFamily="18" charset="0"/>
                <a:ea typeface="+mn-ea"/>
                <a:cs typeface="Times New Roman" panose="02020603050405020304" pitchFamily="18" charset="0"/>
              </a:rPr>
              <a:t>sc</a:t>
            </a:r>
            <a:r>
              <a:rPr lang="ro-RO" sz="2000" dirty="0">
                <a:solidFill>
                  <a:prstClr val="black"/>
                </a:solidFill>
                <a:latin typeface="Times New Roman" panose="02020603050405020304" pitchFamily="18" charset="0"/>
                <a:ea typeface="+mn-ea"/>
                <a:cs typeface="Times New Roman" panose="02020603050405020304" pitchFamily="18" charset="0"/>
              </a:rPr>
              <a:t> </a:t>
            </a:r>
            <a:r>
              <a:rPr lang="ro-RO" sz="2000"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ro-RO" sz="20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cot</a:t>
            </a:r>
            <a:r>
              <a:rPr lang="en-US" sz="2000" dirty="0" err="1"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ele</a:t>
            </a:r>
            <a:r>
              <a:rPr lang="ro-RO" sz="200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ro-RO" sz="20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taxelor </a:t>
            </a:r>
            <a:r>
              <a:rPr lang="ro-RO" sz="2000"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locale </a:t>
            </a:r>
            <a:r>
              <a:rPr lang="ro-RO" sz="2000" dirty="0" smtClean="0">
                <a:solidFill>
                  <a:prstClr val="black"/>
                </a:solidFill>
                <a:latin typeface="Times New Roman" panose="02020603050405020304" pitchFamily="18" charset="0"/>
                <a:ea typeface="+mn-ea"/>
                <a:cs typeface="Times New Roman" panose="02020603050405020304" pitchFamily="18" charset="0"/>
              </a:rPr>
              <a:t>în </a:t>
            </a:r>
            <a:r>
              <a:rPr lang="ro-RO" sz="2000" dirty="0">
                <a:solidFill>
                  <a:prstClr val="black"/>
                </a:solidFill>
                <a:latin typeface="Times New Roman" panose="02020603050405020304" pitchFamily="18" charset="0"/>
                <a:ea typeface="+mn-ea"/>
                <a:cs typeface="Times New Roman" panose="02020603050405020304" pitchFamily="18" charset="0"/>
              </a:rPr>
              <a:t>funcţie de caracteristicile obiectelor impunerii.</a:t>
            </a:r>
            <a:endParaRPr lang="ru-RU" sz="2000" dirty="0"/>
          </a:p>
        </p:txBody>
      </p:sp>
      <p:sp>
        <p:nvSpPr>
          <p:cNvPr id="3" name="Content Placeholder 2"/>
          <p:cNvSpPr>
            <a:spLocks noGrp="1"/>
          </p:cNvSpPr>
          <p:nvPr>
            <p:ph sz="half" idx="1"/>
          </p:nvPr>
        </p:nvSpPr>
        <p:spPr>
          <a:xfrm>
            <a:off x="323528" y="2193838"/>
            <a:ext cx="3666262" cy="4323217"/>
          </a:xfrm>
        </p:spPr>
        <p:txBody>
          <a:bodyPr>
            <a:noAutofit/>
          </a:bodyPr>
          <a:lstStyle/>
          <a:p>
            <a:pPr marL="342900" indent="-342900">
              <a:spcBef>
                <a:spcPts val="300"/>
              </a:spcBef>
              <a:buAutoNum type="arabicPeriod"/>
            </a:pPr>
            <a:r>
              <a:rPr lang="ro-RO" sz="1600" b="1" i="1" dirty="0" smtClean="0"/>
              <a:t>Cotele</a:t>
            </a:r>
            <a:r>
              <a:rPr lang="en-US" sz="1600" b="1" i="1" dirty="0" smtClean="0">
                <a:solidFill>
                  <a:prstClr val="black"/>
                </a:solidFill>
              </a:rPr>
              <a:t> </a:t>
            </a:r>
            <a:r>
              <a:rPr lang="en-US" sz="1600" b="1" i="1" dirty="0">
                <a:solidFill>
                  <a:prstClr val="black"/>
                </a:solidFill>
              </a:rPr>
              <a:t>t</a:t>
            </a:r>
            <a:r>
              <a:rPr lang="ro-RO" sz="1600" b="1" i="1" dirty="0">
                <a:solidFill>
                  <a:prstClr val="black"/>
                </a:solidFill>
              </a:rPr>
              <a:t>axelor locale </a:t>
            </a:r>
            <a:endParaRPr lang="en-US" sz="1600" b="1" i="1" dirty="0">
              <a:solidFill>
                <a:prstClr val="black"/>
              </a:solidFill>
            </a:endParaRPr>
          </a:p>
          <a:p>
            <a:pPr marL="0" indent="0">
              <a:spcBef>
                <a:spcPts val="300"/>
              </a:spcBef>
              <a:buNone/>
            </a:pPr>
            <a:r>
              <a:rPr lang="ro-RO" sz="1600" b="1" i="1" u="sng" dirty="0">
                <a:solidFill>
                  <a:prstClr val="black"/>
                </a:solidFill>
              </a:rPr>
              <a:t>nu pot fi stabilite</a:t>
            </a:r>
            <a:r>
              <a:rPr lang="ro-RO" sz="1600" b="1" i="1" dirty="0">
                <a:solidFill>
                  <a:prstClr val="black"/>
                </a:solidFill>
              </a:rPr>
              <a:t>: </a:t>
            </a:r>
            <a:endParaRPr lang="ru-RU" sz="1600" b="1" dirty="0">
              <a:solidFill>
                <a:prstClr val="black"/>
              </a:solidFill>
            </a:endParaRPr>
          </a:p>
          <a:p>
            <a:pPr marL="0" indent="457200">
              <a:spcBef>
                <a:spcPts val="300"/>
              </a:spcBef>
              <a:buNone/>
            </a:pPr>
            <a:endParaRPr lang="ro-RO" sz="1600" dirty="0">
              <a:latin typeface="Times New Roman" panose="02020603050405020304" pitchFamily="18" charset="0"/>
              <a:cs typeface="Times New Roman" panose="02020603050405020304" pitchFamily="18" charset="0"/>
            </a:endParaRPr>
          </a:p>
          <a:p>
            <a:pPr marL="342900" indent="-342900">
              <a:lnSpc>
                <a:spcPct val="100000"/>
              </a:lnSpc>
              <a:spcBef>
                <a:spcPts val="0"/>
              </a:spcBef>
              <a:buAutoNum type="alphaLcParenR"/>
            </a:pPr>
            <a:r>
              <a:rPr lang="ro-RO" sz="1600" b="1" i="1" dirty="0">
                <a:solidFill>
                  <a:prstClr val="black"/>
                </a:solidFill>
              </a:rPr>
              <a:t>nominal</a:t>
            </a:r>
            <a:r>
              <a:rPr lang="ro-RO" sz="1600" dirty="0">
                <a:solidFill>
                  <a:prstClr val="black"/>
                </a:solidFill>
              </a:rPr>
              <a:t>, pentru fiecare contribuabil în  parte; </a:t>
            </a:r>
          </a:p>
          <a:p>
            <a:pPr marL="0" indent="0">
              <a:lnSpc>
                <a:spcPct val="100000"/>
              </a:lnSpc>
              <a:spcBef>
                <a:spcPts val="0"/>
              </a:spcBef>
              <a:buNone/>
            </a:pPr>
            <a:r>
              <a:rPr lang="ro-RO" sz="1600" dirty="0">
                <a:solidFill>
                  <a:prstClr val="black"/>
                </a:solidFill>
              </a:rPr>
              <a:t>b)</a:t>
            </a:r>
            <a:r>
              <a:rPr lang="ro-RO" sz="1600" b="1" dirty="0">
                <a:solidFill>
                  <a:prstClr val="black"/>
                </a:solidFill>
              </a:rPr>
              <a:t> diferențiat</a:t>
            </a:r>
            <a:r>
              <a:rPr lang="ro-RO" sz="1600" dirty="0">
                <a:solidFill>
                  <a:prstClr val="black"/>
                </a:solidFill>
              </a:rPr>
              <a:t>, în funcţie de forma  </a:t>
            </a:r>
          </a:p>
          <a:p>
            <a:pPr marL="0" indent="0">
              <a:lnSpc>
                <a:spcPct val="100000"/>
              </a:lnSpc>
              <a:spcBef>
                <a:spcPts val="0"/>
              </a:spcBef>
              <a:buNone/>
            </a:pPr>
            <a:r>
              <a:rPr lang="ro-RO" sz="1600" dirty="0">
                <a:solidFill>
                  <a:prstClr val="black"/>
                </a:solidFill>
              </a:rPr>
              <a:t>     organizatorico-juridică de desfăşurare</a:t>
            </a:r>
            <a:endParaRPr lang="en-US" sz="1600" dirty="0">
              <a:solidFill>
                <a:prstClr val="black"/>
              </a:solidFill>
            </a:endParaRPr>
          </a:p>
          <a:p>
            <a:pPr marL="0" indent="0">
              <a:lnSpc>
                <a:spcPct val="100000"/>
              </a:lnSpc>
              <a:spcBef>
                <a:spcPts val="0"/>
              </a:spcBef>
              <a:buNone/>
            </a:pPr>
            <a:r>
              <a:rPr lang="en-US" sz="1600" dirty="0">
                <a:solidFill>
                  <a:prstClr val="black"/>
                </a:solidFill>
              </a:rPr>
              <a:t>    </a:t>
            </a:r>
            <a:r>
              <a:rPr lang="ro-RO" sz="1600" dirty="0">
                <a:solidFill>
                  <a:prstClr val="black"/>
                </a:solidFill>
              </a:rPr>
              <a:t> a activităţii; </a:t>
            </a:r>
          </a:p>
          <a:p>
            <a:pPr marL="0" indent="0">
              <a:lnSpc>
                <a:spcPct val="100000"/>
              </a:lnSpc>
              <a:spcBef>
                <a:spcPts val="0"/>
              </a:spcBef>
              <a:buNone/>
            </a:pPr>
            <a:r>
              <a:rPr lang="ro-RO" sz="1600" dirty="0">
                <a:solidFill>
                  <a:prstClr val="black"/>
                </a:solidFill>
              </a:rPr>
              <a:t>c</a:t>
            </a:r>
            <a:r>
              <a:rPr lang="ro-RO" sz="1600" b="1" i="1" dirty="0">
                <a:solidFill>
                  <a:prstClr val="black"/>
                </a:solidFill>
              </a:rPr>
              <a:t>) </a:t>
            </a:r>
            <a:r>
              <a:rPr lang="en-US" sz="1600" b="1" i="1" dirty="0">
                <a:solidFill>
                  <a:prstClr val="black"/>
                </a:solidFill>
              </a:rPr>
              <a:t>  </a:t>
            </a:r>
            <a:r>
              <a:rPr lang="ro-RO" sz="1600" b="1" i="1" dirty="0">
                <a:solidFill>
                  <a:prstClr val="black"/>
                </a:solidFill>
              </a:rPr>
              <a:t>diferenţiat</a:t>
            </a:r>
            <a:r>
              <a:rPr lang="ro-RO" sz="1600" dirty="0">
                <a:solidFill>
                  <a:prstClr val="black"/>
                </a:solidFill>
              </a:rPr>
              <a:t>, în funcţie de genuri de </a:t>
            </a:r>
          </a:p>
          <a:p>
            <a:pPr marL="0" indent="0">
              <a:lnSpc>
                <a:spcPct val="100000"/>
              </a:lnSpc>
              <a:spcBef>
                <a:spcPts val="0"/>
              </a:spcBef>
              <a:buNone/>
            </a:pPr>
            <a:r>
              <a:rPr lang="ro-RO" sz="1600" dirty="0">
                <a:solidFill>
                  <a:prstClr val="black"/>
                </a:solidFill>
              </a:rPr>
              <a:t>    </a:t>
            </a:r>
            <a:r>
              <a:rPr lang="en-US" sz="1600" dirty="0">
                <a:solidFill>
                  <a:prstClr val="black"/>
                </a:solidFill>
              </a:rPr>
              <a:t>  </a:t>
            </a:r>
            <a:r>
              <a:rPr lang="ro-RO" sz="1600" dirty="0">
                <a:solidFill>
                  <a:prstClr val="black"/>
                </a:solidFill>
              </a:rPr>
              <a:t>activitate desfăşurate; </a:t>
            </a:r>
          </a:p>
          <a:p>
            <a:pPr marL="0" indent="0">
              <a:lnSpc>
                <a:spcPct val="100000"/>
              </a:lnSpc>
              <a:spcBef>
                <a:spcPts val="0"/>
              </a:spcBef>
              <a:buNone/>
            </a:pPr>
            <a:r>
              <a:rPr lang="ro-RO" sz="1600" dirty="0">
                <a:solidFill>
                  <a:prstClr val="black"/>
                </a:solidFill>
              </a:rPr>
              <a:t>d) </a:t>
            </a:r>
            <a:r>
              <a:rPr lang="ro-RO" sz="1600" b="1" i="1" dirty="0">
                <a:solidFill>
                  <a:prstClr val="black"/>
                </a:solidFill>
              </a:rPr>
              <a:t>diferenţiat,</a:t>
            </a:r>
            <a:r>
              <a:rPr lang="ro-RO" sz="1600" dirty="0">
                <a:solidFill>
                  <a:prstClr val="black"/>
                </a:solidFill>
              </a:rPr>
              <a:t> în funcţie de</a:t>
            </a:r>
            <a:r>
              <a:rPr lang="en-US" sz="1600" dirty="0">
                <a:solidFill>
                  <a:prstClr val="black"/>
                </a:solidFill>
              </a:rPr>
              <a:t> </a:t>
            </a:r>
            <a:r>
              <a:rPr lang="ro-RO" sz="1600" dirty="0">
                <a:solidFill>
                  <a:prstClr val="black"/>
                </a:solidFill>
              </a:rPr>
              <a:t>amplasament; </a:t>
            </a:r>
          </a:p>
          <a:p>
            <a:pPr marL="0" indent="0">
              <a:lnSpc>
                <a:spcPct val="100000"/>
              </a:lnSpc>
              <a:spcBef>
                <a:spcPts val="0"/>
              </a:spcBef>
              <a:buNone/>
            </a:pPr>
            <a:r>
              <a:rPr lang="ro-RO" sz="1600" dirty="0">
                <a:solidFill>
                  <a:prstClr val="black"/>
                </a:solidFill>
              </a:rPr>
              <a:t>e) </a:t>
            </a:r>
            <a:r>
              <a:rPr lang="ro-RO" sz="1600" b="1" i="1" dirty="0" err="1">
                <a:solidFill>
                  <a:prstClr val="black"/>
                </a:solidFill>
              </a:rPr>
              <a:t>diferenţiat</a:t>
            </a:r>
            <a:r>
              <a:rPr lang="ro-RO" sz="1600" dirty="0">
                <a:solidFill>
                  <a:prstClr val="black"/>
                </a:solidFill>
              </a:rPr>
              <a:t>, pe tipuri de obiecte ale  </a:t>
            </a:r>
          </a:p>
          <a:p>
            <a:pPr marL="0" indent="0">
              <a:lnSpc>
                <a:spcPct val="100000"/>
              </a:lnSpc>
              <a:spcBef>
                <a:spcPts val="0"/>
              </a:spcBef>
              <a:buNone/>
            </a:pPr>
            <a:r>
              <a:rPr lang="ro-RO" sz="1600" dirty="0">
                <a:solidFill>
                  <a:prstClr val="black"/>
                </a:solidFill>
              </a:rPr>
              <a:t>    impunerii.</a:t>
            </a:r>
          </a:p>
        </p:txBody>
      </p:sp>
      <p:sp>
        <p:nvSpPr>
          <p:cNvPr id="11" name="Substituent conținut 10">
            <a:extLst>
              <a:ext uri="{FF2B5EF4-FFF2-40B4-BE49-F238E27FC236}">
                <a16:creationId xmlns:a16="http://schemas.microsoft.com/office/drawing/2014/main" id="{E4141371-E2CC-4759-B17D-FDE081737E8F}"/>
              </a:ext>
            </a:extLst>
          </p:cNvPr>
          <p:cNvSpPr>
            <a:spLocks noGrp="1"/>
          </p:cNvSpPr>
          <p:nvPr>
            <p:ph sz="half" idx="2"/>
          </p:nvPr>
        </p:nvSpPr>
        <p:spPr>
          <a:xfrm>
            <a:off x="4139952" y="2116011"/>
            <a:ext cx="4824536" cy="4478869"/>
          </a:xfrm>
        </p:spPr>
        <p:txBody>
          <a:bodyPr>
            <a:noAutofit/>
          </a:bodyPr>
          <a:lstStyle/>
          <a:p>
            <a:pPr marL="0" lvl="0" indent="0">
              <a:buNone/>
            </a:pPr>
            <a:r>
              <a:rPr lang="ro-RO" sz="1600" b="1" i="1" dirty="0">
                <a:solidFill>
                  <a:prstClr val="black"/>
                </a:solidFill>
              </a:rPr>
              <a:t>2. </a:t>
            </a:r>
            <a:r>
              <a:rPr lang="ro-RO" sz="1600" b="1" i="1" dirty="0"/>
              <a:t>Cotele </a:t>
            </a:r>
            <a:r>
              <a:rPr lang="ro-RO" sz="1600" b="1" i="1" dirty="0" smtClean="0">
                <a:solidFill>
                  <a:prstClr val="black"/>
                </a:solidFill>
              </a:rPr>
              <a:t>impunerii</a:t>
            </a:r>
            <a:r>
              <a:rPr lang="ro-RO" sz="1600" b="1" i="1" dirty="0">
                <a:solidFill>
                  <a:prstClr val="black"/>
                </a:solidFill>
              </a:rPr>
              <a:t>, cu titlu de excepție, </a:t>
            </a:r>
            <a:r>
              <a:rPr lang="ro-RO" sz="1600" b="1" i="1" u="sng" dirty="0">
                <a:solidFill>
                  <a:prstClr val="black"/>
                </a:solidFill>
              </a:rPr>
              <a:t>pot fi stabilite diferențiat</a:t>
            </a:r>
            <a:r>
              <a:rPr lang="ro-RO" sz="1600" b="1" i="1" dirty="0">
                <a:solidFill>
                  <a:prstClr val="black"/>
                </a:solidFill>
              </a:rPr>
              <a:t>, în cazul:</a:t>
            </a:r>
            <a:endParaRPr lang="en-US" sz="1600" b="1" i="1" dirty="0">
              <a:solidFill>
                <a:prstClr val="black"/>
              </a:solidFill>
            </a:endParaRPr>
          </a:p>
          <a:p>
            <a:pPr marL="0" lvl="0" indent="0">
              <a:buNone/>
            </a:pPr>
            <a:r>
              <a:rPr lang="ro-RO" sz="1600" dirty="0">
                <a:solidFill>
                  <a:prstClr val="black"/>
                </a:solidFill>
              </a:rPr>
              <a:t>a) </a:t>
            </a:r>
            <a:r>
              <a:rPr lang="ro-RO" sz="1600" b="1" i="1" dirty="0">
                <a:solidFill>
                  <a:prstClr val="black"/>
                </a:solidFill>
              </a:rPr>
              <a:t>taxei pentru unitățile comerciale </a:t>
            </a:r>
            <a:r>
              <a:rPr lang="ro-RO" sz="1600" b="1" i="1" dirty="0" err="1">
                <a:solidFill>
                  <a:prstClr val="black"/>
                </a:solidFill>
              </a:rPr>
              <a:t>şi</a:t>
            </a:r>
            <a:r>
              <a:rPr lang="ro-RO" sz="1600" b="1" i="1" dirty="0">
                <a:solidFill>
                  <a:prstClr val="black"/>
                </a:solidFill>
              </a:rPr>
              <a:t>/sau de prestări servicii </a:t>
            </a:r>
            <a:r>
              <a:rPr lang="ro-RO" sz="1600" dirty="0">
                <a:solidFill>
                  <a:prstClr val="black"/>
                </a:solidFill>
              </a:rPr>
              <a:t>– în funcție de genul de activitate desfășurat, tipul de obiecte ale impunerii, locul amplasării, suprafața ocupată de unitățile de comerț </a:t>
            </a:r>
            <a:r>
              <a:rPr lang="ro-RO" sz="1600" dirty="0" err="1">
                <a:solidFill>
                  <a:prstClr val="black"/>
                </a:solidFill>
              </a:rPr>
              <a:t>şi</a:t>
            </a:r>
            <a:r>
              <a:rPr lang="ro-RO" sz="1600" dirty="0">
                <a:solidFill>
                  <a:prstClr val="black"/>
                </a:solidFill>
              </a:rPr>
              <a:t>/sau de prestare a serviciilor, categoria mărfurilor comercializate </a:t>
            </a:r>
            <a:r>
              <a:rPr lang="ro-RO" sz="1600" dirty="0" err="1">
                <a:solidFill>
                  <a:prstClr val="black"/>
                </a:solidFill>
              </a:rPr>
              <a:t>şi</a:t>
            </a:r>
            <a:r>
              <a:rPr lang="ro-RO" sz="1600" dirty="0">
                <a:solidFill>
                  <a:prstClr val="black"/>
                </a:solidFill>
              </a:rPr>
              <a:t> a serviciilor prestate, regimul de activitate; </a:t>
            </a:r>
            <a:endParaRPr lang="ru-RU" sz="1600" dirty="0">
              <a:solidFill>
                <a:prstClr val="black"/>
              </a:solidFill>
            </a:endParaRPr>
          </a:p>
          <a:p>
            <a:pPr marL="0" lvl="0" indent="0">
              <a:buNone/>
            </a:pPr>
            <a:r>
              <a:rPr lang="ro-RO" sz="1600" dirty="0">
                <a:solidFill>
                  <a:prstClr val="black"/>
                </a:solidFill>
              </a:rPr>
              <a:t>b) </a:t>
            </a:r>
            <a:r>
              <a:rPr lang="ro-RO" sz="1600" b="1" i="1" dirty="0">
                <a:solidFill>
                  <a:prstClr val="black"/>
                </a:solidFill>
              </a:rPr>
              <a:t>taxei de piață</a:t>
            </a:r>
            <a:r>
              <a:rPr lang="ro-RO" sz="1600" b="1" dirty="0">
                <a:solidFill>
                  <a:prstClr val="black"/>
                </a:solidFill>
              </a:rPr>
              <a:t> </a:t>
            </a:r>
            <a:r>
              <a:rPr lang="ro-RO" sz="1600" dirty="0">
                <a:solidFill>
                  <a:prstClr val="black"/>
                </a:solidFill>
              </a:rPr>
              <a:t>– în funcție de tipul pieței, locul amplasării </a:t>
            </a:r>
            <a:r>
              <a:rPr lang="ro-RO" sz="1600" dirty="0" err="1">
                <a:solidFill>
                  <a:prstClr val="black"/>
                </a:solidFill>
              </a:rPr>
              <a:t>şi</a:t>
            </a:r>
            <a:r>
              <a:rPr lang="ro-RO" sz="1600" dirty="0">
                <a:solidFill>
                  <a:prstClr val="black"/>
                </a:solidFill>
              </a:rPr>
              <a:t> regimul de activitate; </a:t>
            </a:r>
            <a:endParaRPr lang="ru-RU" sz="1600" dirty="0">
              <a:solidFill>
                <a:prstClr val="black"/>
              </a:solidFill>
            </a:endParaRPr>
          </a:p>
          <a:p>
            <a:pPr marL="0" lvl="0" indent="0">
              <a:buNone/>
            </a:pPr>
            <a:r>
              <a:rPr lang="ro-RO" sz="1600" dirty="0">
                <a:solidFill>
                  <a:prstClr val="black"/>
                </a:solidFill>
              </a:rPr>
              <a:t>c) </a:t>
            </a:r>
            <a:r>
              <a:rPr lang="ro-RO" sz="1600" b="1" i="1" dirty="0">
                <a:solidFill>
                  <a:prstClr val="black"/>
                </a:solidFill>
              </a:rPr>
              <a:t>taxei pentru prestarea serviciilor de transport auto de călători pe teritoriul municipiilor, orașelor </a:t>
            </a:r>
            <a:r>
              <a:rPr lang="ro-RO" sz="1600" b="1" i="1" dirty="0" err="1">
                <a:solidFill>
                  <a:prstClr val="black"/>
                </a:solidFill>
              </a:rPr>
              <a:t>şi</a:t>
            </a:r>
            <a:r>
              <a:rPr lang="ro-RO" sz="1600" b="1" i="1" dirty="0">
                <a:solidFill>
                  <a:prstClr val="black"/>
                </a:solidFill>
              </a:rPr>
              <a:t> satelor (comunelor)</a:t>
            </a:r>
            <a:r>
              <a:rPr lang="ro-RO" sz="1600" b="1" dirty="0">
                <a:solidFill>
                  <a:prstClr val="black"/>
                </a:solidFill>
              </a:rPr>
              <a:t> </a:t>
            </a:r>
            <a:r>
              <a:rPr lang="ro-RO" sz="1600" dirty="0">
                <a:solidFill>
                  <a:prstClr val="black"/>
                </a:solidFill>
              </a:rPr>
              <a:t>– în funcție de numărul de locuri în unitățile de transport, itinerarul parcurs, periodicitatea circulației pe itinerar, fluxul de călători pe itinerar; </a:t>
            </a:r>
            <a:endParaRPr lang="ru-RU" sz="1600" dirty="0">
              <a:solidFill>
                <a:prstClr val="black"/>
              </a:solidFill>
            </a:endParaRPr>
          </a:p>
          <a:p>
            <a:pPr marL="0" lvl="0" indent="0">
              <a:buNone/>
            </a:pPr>
            <a:r>
              <a:rPr lang="ro-RO" sz="1600" dirty="0">
                <a:solidFill>
                  <a:prstClr val="black"/>
                </a:solidFill>
              </a:rPr>
              <a:t>d) </a:t>
            </a:r>
            <a:r>
              <a:rPr lang="ro-RO" sz="1600" b="1" i="1" dirty="0">
                <a:solidFill>
                  <a:prstClr val="black"/>
                </a:solidFill>
              </a:rPr>
              <a:t>taxei pentru dispozitivele publicitare</a:t>
            </a:r>
            <a:r>
              <a:rPr lang="ro-RO" sz="1600" b="1" dirty="0">
                <a:solidFill>
                  <a:prstClr val="black"/>
                </a:solidFill>
              </a:rPr>
              <a:t> </a:t>
            </a:r>
            <a:r>
              <a:rPr lang="ro-RO" sz="1600" dirty="0">
                <a:solidFill>
                  <a:prstClr val="black"/>
                </a:solidFill>
              </a:rPr>
              <a:t>– în funcție de suprafața feței (fețelor) dispozitivului publicitar </a:t>
            </a:r>
            <a:r>
              <a:rPr lang="ro-RO" sz="1600" dirty="0" err="1">
                <a:solidFill>
                  <a:prstClr val="black"/>
                </a:solidFill>
              </a:rPr>
              <a:t>şi</a:t>
            </a:r>
            <a:r>
              <a:rPr lang="ro-RO" sz="1600" dirty="0">
                <a:solidFill>
                  <a:prstClr val="black"/>
                </a:solidFill>
              </a:rPr>
              <a:t> locul amplasării.</a:t>
            </a:r>
            <a:endParaRPr lang="ru-RU" sz="1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641618"/>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Dreptunghi 1">
            <a:extLst>
              <a:ext uri="{FF2B5EF4-FFF2-40B4-BE49-F238E27FC236}">
                <a16:creationId xmlns:a16="http://schemas.microsoft.com/office/drawing/2014/main" id="{E8C27585-E664-4CF2-A3DA-A17C17FC3556}"/>
              </a:ext>
            </a:extLst>
          </p:cNvPr>
          <p:cNvSpPr/>
          <p:nvPr/>
        </p:nvSpPr>
        <p:spPr>
          <a:xfrm>
            <a:off x="380505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219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26" y="1105543"/>
            <a:ext cx="7886700" cy="504057"/>
          </a:xfrm>
        </p:spPr>
        <p:txBody>
          <a:bodyPr>
            <a:noAutofit/>
          </a:bodyPr>
          <a:lstStyle/>
          <a:p>
            <a:r>
              <a:rPr lang="ro-RO" sz="2000" b="1" i="1" dirty="0">
                <a:solidFill>
                  <a:prstClr val="black"/>
                </a:solidFill>
                <a:latin typeface="Times New Roman" panose="02020603050405020304" pitchFamily="18" charset="0"/>
                <a:cs typeface="Times New Roman" panose="02020603050405020304" pitchFamily="18" charset="0"/>
              </a:rPr>
              <a:t>Deciziile privind cotele taxelor locale </a:t>
            </a:r>
            <a:r>
              <a:rPr lang="ro-RO" sz="2000" b="1" i="1" dirty="0">
                <a:solidFill>
                  <a:srgbClr val="5B9BD5">
                    <a:lumMod val="75000"/>
                  </a:srgbClr>
                </a:solidFill>
                <a:latin typeface="Times New Roman" panose="02020603050405020304" pitchFamily="18" charset="0"/>
                <a:cs typeface="Times New Roman" panose="02020603050405020304" pitchFamily="18" charset="0"/>
              </a:rPr>
              <a:t>(</a:t>
            </a:r>
            <a:r>
              <a:rPr lang="x-none" sz="2000" b="1" i="1" dirty="0">
                <a:solidFill>
                  <a:srgbClr val="5B9BD5">
                    <a:lumMod val="75000"/>
                  </a:srgbClr>
                </a:solidFill>
                <a:latin typeface="Times New Roman" panose="02020603050405020304" pitchFamily="18" charset="0"/>
                <a:cs typeface="Times New Roman" panose="02020603050405020304" pitchFamily="18" charset="0"/>
                <a:hlinkClick r:id="rId3"/>
              </a:rPr>
              <a:t>www.actelocale.gov.md</a:t>
            </a:r>
            <a:r>
              <a:rPr lang="x-none" sz="1400" b="1" i="1" dirty="0">
                <a:solidFill>
                  <a:srgbClr val="5B9BD5">
                    <a:lumMod val="75000"/>
                  </a:srgbClr>
                </a:solidFill>
                <a:latin typeface="Times New Roman" panose="02020603050405020304" pitchFamily="18" charset="0"/>
                <a:cs typeface="Times New Roman" panose="02020603050405020304" pitchFamily="18" charset="0"/>
              </a:rPr>
              <a:t>)</a:t>
            </a:r>
            <a:endParaRPr lang="ro-RO" sz="2800" dirty="0"/>
          </a:p>
        </p:txBody>
      </p:sp>
      <p:sp>
        <p:nvSpPr>
          <p:cNvPr id="4" name="Slide Number Placeholder 3"/>
          <p:cNvSpPr>
            <a:spLocks noGrp="1"/>
          </p:cNvSpPr>
          <p:nvPr>
            <p:ph type="sldNum" sz="quarter" idx="12"/>
          </p:nvPr>
        </p:nvSpPr>
        <p:spPr>
          <a:xfrm>
            <a:off x="6457950" y="6525343"/>
            <a:ext cx="2057400" cy="19613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790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Объект 7"/>
          <p:cNvPicPr>
            <a:picLocks noGrp="1" noChangeAspect="1"/>
          </p:cNvPicPr>
          <p:nvPr>
            <p:ph idx="1"/>
          </p:nvPr>
        </p:nvPicPr>
        <p:blipFill>
          <a:blip r:embed="rId4"/>
          <a:stretch>
            <a:fillRect/>
          </a:stretch>
        </p:blipFill>
        <p:spPr>
          <a:xfrm>
            <a:off x="706426" y="1877236"/>
            <a:ext cx="7886700" cy="4360076"/>
          </a:xfrm>
          <a:prstGeom prst="rect">
            <a:avLst/>
          </a:prstGeom>
        </p:spPr>
      </p:pic>
    </p:spTree>
    <p:extLst>
      <p:ext uri="{BB962C8B-B14F-4D97-AF65-F5344CB8AC3E}">
        <p14:creationId xmlns:p14="http://schemas.microsoft.com/office/powerpoint/2010/main" val="2109923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89" y="916321"/>
            <a:ext cx="8352927" cy="277289"/>
          </a:xfrm>
        </p:spPr>
        <p:txBody>
          <a:bodyPr>
            <a:noAutofit/>
          </a:bodyPr>
          <a:lstStyle/>
          <a:p>
            <a:pPr algn="ctr"/>
            <a:r>
              <a:rPr lang="ro-RO" sz="2800" b="1" dirty="0">
                <a:latin typeface="Times New Roman" pitchFamily="18" charset="0"/>
                <a:cs typeface="Times New Roman" pitchFamily="18" charset="0"/>
              </a:rPr>
              <a:t>Modul de apreciere a taxelor locale</a:t>
            </a:r>
            <a:endParaRPr lang="ro-RO"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5720" y="747719"/>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Овал 4"/>
          <p:cNvSpPr/>
          <p:nvPr/>
        </p:nvSpPr>
        <p:spPr>
          <a:xfrm>
            <a:off x="959505" y="1345364"/>
            <a:ext cx="7128792" cy="639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Lista taxelor locale stabilite pentru o anumită AAPL</a:t>
            </a:r>
            <a:endParaRPr kumimoji="0" lang="ru-RU"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Стрелка вниз 5"/>
          <p:cNvSpPr/>
          <p:nvPr/>
        </p:nvSpPr>
        <p:spPr>
          <a:xfrm>
            <a:off x="3689096" y="2102735"/>
            <a:ext cx="1404156" cy="44694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Овал 6"/>
          <p:cNvSpPr/>
          <p:nvPr/>
        </p:nvSpPr>
        <p:spPr>
          <a:xfrm>
            <a:off x="1120895" y="3276709"/>
            <a:ext cx="1636900" cy="79483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prstClr val="black"/>
                </a:solidFill>
                <a:effectLst/>
                <a:uLnTx/>
                <a:uFillTx/>
                <a:latin typeface="Calibri" panose="020F0502020204030204"/>
                <a:ea typeface="+mn-ea"/>
                <a:cs typeface="+mn-cs"/>
              </a:rPr>
              <a:t>Denumirea taxei</a:t>
            </a:r>
            <a:endPar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Овал 24"/>
          <p:cNvSpPr/>
          <p:nvPr/>
        </p:nvSpPr>
        <p:spPr>
          <a:xfrm>
            <a:off x="6950570" y="5142197"/>
            <a:ext cx="1820273" cy="143215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1" i="0" u="none" strike="noStrike" kern="1200" cap="none" spc="0" normalizeH="0" baseline="0" noProof="0" dirty="0">
                <a:ln>
                  <a:noFill/>
                </a:ln>
                <a:solidFill>
                  <a:prstClr val="black"/>
                </a:solidFill>
                <a:effectLst/>
                <a:uLnTx/>
                <a:uFillTx/>
                <a:latin typeface="Calibri" panose="020F0502020204030204"/>
                <a:ea typeface="+mn-ea"/>
                <a:cs typeface="+mn-cs"/>
              </a:rPr>
              <a:t>Mărimea taxei spre achitare pentru trimestrul gestionar</a:t>
            </a:r>
            <a:endParaRPr kumimoji="0" lang="ru-RU"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Прямоугольник 25"/>
          <p:cNvSpPr/>
          <p:nvPr/>
        </p:nvSpPr>
        <p:spPr>
          <a:xfrm>
            <a:off x="467544" y="2830601"/>
            <a:ext cx="8568952" cy="14653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2087724" y="2830601"/>
            <a:ext cx="4752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pentru fiecare taxă locală stabilită de către AAPL</a:t>
            </a:r>
            <a:endParaRPr kumimoji="0" lang="ru-RU"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8" name="Рисунок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346" y="3567445"/>
            <a:ext cx="352159" cy="314595"/>
          </a:xfrm>
          <a:prstGeom prst="rect">
            <a:avLst/>
          </a:prstGeom>
        </p:spPr>
      </p:pic>
      <p:pic>
        <p:nvPicPr>
          <p:cNvPr id="29" name="Рисунок 28"/>
          <p:cNvPicPr>
            <a:picLocks noChangeAspect="1"/>
          </p:cNvPicPr>
          <p:nvPr/>
        </p:nvPicPr>
        <p:blipFill>
          <a:blip r:embed="rId4"/>
          <a:stretch>
            <a:fillRect/>
          </a:stretch>
        </p:blipFill>
        <p:spPr>
          <a:xfrm>
            <a:off x="3229122" y="3559417"/>
            <a:ext cx="347502" cy="317019"/>
          </a:xfrm>
          <a:prstGeom prst="rect">
            <a:avLst/>
          </a:prstGeom>
        </p:spPr>
      </p:pic>
      <p:pic>
        <p:nvPicPr>
          <p:cNvPr id="30" name="Рисунок 29"/>
          <p:cNvPicPr>
            <a:picLocks noChangeAspect="1"/>
          </p:cNvPicPr>
          <p:nvPr/>
        </p:nvPicPr>
        <p:blipFill>
          <a:blip r:embed="rId5"/>
          <a:stretch>
            <a:fillRect/>
          </a:stretch>
        </p:blipFill>
        <p:spPr>
          <a:xfrm>
            <a:off x="5892600" y="3569408"/>
            <a:ext cx="347502" cy="317019"/>
          </a:xfrm>
          <a:prstGeom prst="rect">
            <a:avLst/>
          </a:prstGeom>
        </p:spPr>
      </p:pic>
      <p:pic>
        <p:nvPicPr>
          <p:cNvPr id="31" name="Рисунок 30"/>
          <p:cNvPicPr>
            <a:picLocks noChangeAspect="1"/>
          </p:cNvPicPr>
          <p:nvPr/>
        </p:nvPicPr>
        <p:blipFill>
          <a:blip r:embed="rId6"/>
          <a:stretch>
            <a:fillRect/>
          </a:stretch>
        </p:blipFill>
        <p:spPr>
          <a:xfrm>
            <a:off x="3995936" y="4449174"/>
            <a:ext cx="865707" cy="317019"/>
          </a:xfrm>
          <a:prstGeom prst="rect">
            <a:avLst/>
          </a:prstGeom>
        </p:spPr>
      </p:pic>
      <p:pic>
        <p:nvPicPr>
          <p:cNvPr id="32" name="Рисунок 31"/>
          <p:cNvPicPr>
            <a:picLocks noChangeAspect="1"/>
          </p:cNvPicPr>
          <p:nvPr/>
        </p:nvPicPr>
        <p:blipFill>
          <a:blip r:embed="rId7"/>
          <a:stretch>
            <a:fillRect/>
          </a:stretch>
        </p:blipFill>
        <p:spPr>
          <a:xfrm>
            <a:off x="396489" y="4827363"/>
            <a:ext cx="8554827" cy="1894114"/>
          </a:xfrm>
          <a:prstGeom prst="rect">
            <a:avLst/>
          </a:prstGeom>
        </p:spPr>
      </p:pic>
      <p:pic>
        <p:nvPicPr>
          <p:cNvPr id="33" name="Рисунок 32"/>
          <p:cNvPicPr>
            <a:picLocks noChangeAspect="1"/>
          </p:cNvPicPr>
          <p:nvPr/>
        </p:nvPicPr>
        <p:blipFill>
          <a:blip r:embed="rId8"/>
          <a:stretch>
            <a:fillRect/>
          </a:stretch>
        </p:blipFill>
        <p:spPr>
          <a:xfrm>
            <a:off x="2131428" y="4775072"/>
            <a:ext cx="4810161" cy="530398"/>
          </a:xfrm>
          <a:prstGeom prst="rect">
            <a:avLst/>
          </a:prstGeom>
        </p:spPr>
      </p:pic>
      <p:sp>
        <p:nvSpPr>
          <p:cNvPr id="37" name="Овал 36"/>
          <p:cNvSpPr/>
          <p:nvPr/>
        </p:nvSpPr>
        <p:spPr>
          <a:xfrm>
            <a:off x="683988" y="5305470"/>
            <a:ext cx="1349126" cy="117425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smtClean="0">
                <a:ln>
                  <a:noFill/>
                </a:ln>
                <a:solidFill>
                  <a:prstClr val="black"/>
                </a:solidFill>
                <a:effectLst/>
                <a:uLnTx/>
                <a:uFillTx/>
                <a:latin typeface="Calibri" panose="020F0502020204030204"/>
                <a:ea typeface="+mn-ea"/>
                <a:cs typeface="+mn-cs"/>
              </a:rPr>
              <a:t>Cota </a:t>
            </a:r>
            <a:r>
              <a:rPr kumimoji="0" lang="ro-RO" sz="1600" b="1" i="0" u="none" strike="noStrike" kern="1200" cap="none" spc="0" normalizeH="0" baseline="0" noProof="0" dirty="0">
                <a:ln>
                  <a:noFill/>
                </a:ln>
                <a:solidFill>
                  <a:prstClr val="black"/>
                </a:solidFill>
                <a:effectLst/>
                <a:uLnTx/>
                <a:uFillTx/>
                <a:latin typeface="Calibri" panose="020F0502020204030204"/>
                <a:ea typeface="+mn-ea"/>
                <a:cs typeface="+mn-cs"/>
              </a:rPr>
              <a:t>taxei</a:t>
            </a:r>
            <a:r>
              <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600" b="1" i="0" u="none" strike="noStrike" kern="1200" cap="none" spc="0" normalizeH="0" baseline="0" noProof="0" dirty="0">
                <a:ln>
                  <a:noFill/>
                </a:ln>
                <a:solidFill>
                  <a:prstClr val="black"/>
                </a:solidFill>
                <a:effectLst/>
                <a:uLnTx/>
                <a:uFillTx/>
                <a:latin typeface="Calibri" panose="020F0502020204030204"/>
                <a:ea typeface="+mn-ea"/>
                <a:cs typeface="+mn-cs"/>
              </a:rPr>
              <a:t>anuale</a:t>
            </a:r>
            <a:endPar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Умножение 37"/>
          <p:cNvSpPr/>
          <p:nvPr/>
        </p:nvSpPr>
        <p:spPr>
          <a:xfrm>
            <a:off x="2274794" y="5641202"/>
            <a:ext cx="432048" cy="361269"/>
          </a:xfrm>
          <a:prstGeom prst="mathMultiply">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Овал 39"/>
          <p:cNvSpPr/>
          <p:nvPr/>
        </p:nvSpPr>
        <p:spPr>
          <a:xfrm>
            <a:off x="3806040" y="3323401"/>
            <a:ext cx="1872208" cy="76711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prstClr val="black"/>
                </a:solidFill>
                <a:effectLst/>
                <a:uLnTx/>
                <a:uFillTx/>
                <a:latin typeface="Calibri" panose="020F0502020204030204"/>
                <a:ea typeface="+mn-ea"/>
                <a:cs typeface="+mn-cs"/>
              </a:rPr>
              <a:t>Obiectul impunerii</a:t>
            </a:r>
            <a:endPar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Овал 40"/>
          <p:cNvSpPr/>
          <p:nvPr/>
        </p:nvSpPr>
        <p:spPr>
          <a:xfrm>
            <a:off x="2996619" y="5316863"/>
            <a:ext cx="1569406" cy="125749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prstClr val="black"/>
                </a:solidFill>
                <a:effectLst/>
                <a:uLnTx/>
                <a:uFillTx/>
                <a:latin typeface="Calibri" panose="020F0502020204030204"/>
                <a:ea typeface="+mn-ea"/>
                <a:cs typeface="+mn-cs"/>
              </a:rPr>
              <a:t>Obiectul impunerii / Baza impozabilă</a:t>
            </a:r>
            <a:endPar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Равно 41"/>
          <p:cNvSpPr/>
          <p:nvPr/>
        </p:nvSpPr>
        <p:spPr>
          <a:xfrm>
            <a:off x="6066351" y="5641925"/>
            <a:ext cx="490314" cy="361269"/>
          </a:xfrm>
          <a:prstGeom prst="mathEqua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Овал 42"/>
          <p:cNvSpPr/>
          <p:nvPr/>
        </p:nvSpPr>
        <p:spPr>
          <a:xfrm>
            <a:off x="6385070" y="3276491"/>
            <a:ext cx="2364346" cy="82955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smtClean="0">
                <a:ln>
                  <a:noFill/>
                </a:ln>
                <a:solidFill>
                  <a:prstClr val="black"/>
                </a:solidFill>
                <a:effectLst/>
                <a:uLnTx/>
                <a:uFillTx/>
                <a:latin typeface="Calibri" panose="020F0502020204030204"/>
                <a:ea typeface="+mn-ea"/>
                <a:cs typeface="+mn-cs"/>
              </a:rPr>
              <a:t>Cota </a:t>
            </a:r>
            <a:r>
              <a:rPr kumimoji="0" lang="ro-RO" sz="1600" b="1" i="0" u="none" strike="noStrike" kern="1200" cap="none" spc="0" normalizeH="0" baseline="0" noProof="0" dirty="0">
                <a:ln>
                  <a:noFill/>
                </a:ln>
                <a:solidFill>
                  <a:prstClr val="black"/>
                </a:solidFill>
                <a:effectLst/>
                <a:uLnTx/>
                <a:uFillTx/>
                <a:latin typeface="Calibri" panose="020F0502020204030204"/>
                <a:ea typeface="+mn-ea"/>
                <a:cs typeface="+mn-cs"/>
              </a:rPr>
              <a:t>taxei, stabilită de AAPL</a:t>
            </a:r>
            <a:endPar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Деление 2"/>
          <p:cNvSpPr/>
          <p:nvPr/>
        </p:nvSpPr>
        <p:spPr>
          <a:xfrm>
            <a:off x="4886450" y="5607674"/>
            <a:ext cx="396044" cy="461484"/>
          </a:xfrm>
          <a:prstGeom prst="mathDivid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386682" y="5476967"/>
            <a:ext cx="5715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40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ru-RU"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838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449" y="1142756"/>
            <a:ext cx="7886700" cy="688847"/>
          </a:xfrm>
        </p:spPr>
        <p:txBody>
          <a:bodyPr/>
          <a:lstStyle/>
          <a:p>
            <a:pPr algn="ctr"/>
            <a:r>
              <a:rPr lang="ro-RO" b="1" dirty="0">
                <a:latin typeface="Times New Roman" panose="02020603050405020304" pitchFamily="18" charset="0"/>
                <a:cs typeface="Times New Roman" panose="02020603050405020304" pitchFamily="18" charset="0"/>
              </a:rPr>
              <a:t>Taxa pentru amenajarea teritoriului </a:t>
            </a:r>
          </a:p>
        </p:txBody>
      </p:sp>
      <p:sp>
        <p:nvSpPr>
          <p:cNvPr id="3" name="Content Placeholder 2"/>
          <p:cNvSpPr>
            <a:spLocks noGrp="1"/>
          </p:cNvSpPr>
          <p:nvPr>
            <p:ph idx="1"/>
          </p:nvPr>
        </p:nvSpPr>
        <p:spPr>
          <a:xfrm>
            <a:off x="628649" y="2065637"/>
            <a:ext cx="7923499" cy="4332139"/>
          </a:xfrm>
        </p:spPr>
        <p:txBody>
          <a:bodyPr>
            <a:normAutofit fontScale="92500" lnSpcReduction="10000"/>
          </a:bodyPr>
          <a:lstStyle/>
          <a:p>
            <a:pPr marL="0" indent="457200">
              <a:buNone/>
            </a:pPr>
            <a:r>
              <a:rPr lang="ro-RO" sz="2000" b="1" dirty="0">
                <a:latin typeface="Times New Roman" panose="02020603050405020304" pitchFamily="18" charset="0"/>
                <a:cs typeface="Times New Roman" panose="02020603050405020304" pitchFamily="18" charset="0"/>
              </a:rPr>
              <a:t>Subiecţi ai impunerii </a:t>
            </a:r>
            <a:r>
              <a:rPr lang="ro-RO" sz="2000" dirty="0" err="1">
                <a:latin typeface="Times New Roman" panose="02020603050405020304" pitchFamily="18" charset="0"/>
                <a:cs typeface="Times New Roman" panose="02020603050405020304" pitchFamily="18" charset="0"/>
              </a:rPr>
              <a:t>sînt</a:t>
            </a:r>
            <a:r>
              <a:rPr lang="ro-RO" sz="2000" dirty="0">
                <a:latin typeface="Times New Roman" panose="02020603050405020304" pitchFamily="18" charset="0"/>
                <a:cs typeface="Times New Roman" panose="02020603050405020304" pitchFamily="18" charset="0"/>
              </a:rPr>
              <a:t> persoanele juridice sau fizice, înregistrate în calitate de întreprinzător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persoanele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desfăşoară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activitate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profesională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sectorul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justiţiei</a:t>
            </a:r>
            <a:r>
              <a:rPr lang="ro-RO" sz="2000" dirty="0">
                <a:latin typeface="Times New Roman" panose="02020603050405020304" pitchFamily="18" charset="0"/>
                <a:cs typeface="Times New Roman" panose="02020603050405020304" pitchFamily="18" charset="0"/>
              </a:rPr>
              <a:t>, care dispun de bază impozabilă.</a:t>
            </a:r>
          </a:p>
          <a:p>
            <a:pPr marL="0" indent="457200">
              <a:buNone/>
            </a:pPr>
            <a:endParaRPr lang="ro-RO" sz="1000" b="1" dirty="0">
              <a:latin typeface="Times New Roman" panose="02020603050405020304" pitchFamily="18" charset="0"/>
              <a:cs typeface="Times New Roman" panose="02020603050405020304" pitchFamily="18" charset="0"/>
            </a:endParaRPr>
          </a:p>
          <a:p>
            <a:pPr marL="0" indent="457200">
              <a:buNone/>
            </a:pPr>
            <a:r>
              <a:rPr lang="ro-RO" sz="2000" b="1" dirty="0">
                <a:latin typeface="Times New Roman" panose="02020603050405020304" pitchFamily="18" charset="0"/>
                <a:cs typeface="Times New Roman" panose="02020603050405020304" pitchFamily="18" charset="0"/>
              </a:rPr>
              <a:t>Obiectul impunerii</a:t>
            </a:r>
            <a:r>
              <a:rPr lang="ro-RO" sz="2000" dirty="0">
                <a:latin typeface="Times New Roman" panose="02020603050405020304" pitchFamily="18" charset="0"/>
                <a:cs typeface="Times New Roman" panose="02020603050405020304" pitchFamily="18" charset="0"/>
              </a:rPr>
              <a:t> și </a:t>
            </a:r>
            <a:r>
              <a:rPr lang="en-US" sz="2000" b="1" dirty="0">
                <a:latin typeface="Times New Roman" panose="02020603050405020304" pitchFamily="18" charset="0"/>
                <a:cs typeface="Times New Roman" panose="02020603050405020304" pitchFamily="18" charset="0"/>
              </a:rPr>
              <a:t>b</a:t>
            </a:r>
            <a:r>
              <a:rPr lang="ro-RO" sz="2000" b="1" dirty="0" err="1" smtClean="0">
                <a:latin typeface="Times New Roman" panose="02020603050405020304" pitchFamily="18" charset="0"/>
                <a:cs typeface="Times New Roman" panose="02020603050405020304" pitchFamily="18" charset="0"/>
              </a:rPr>
              <a:t>aza</a:t>
            </a:r>
            <a:r>
              <a:rPr lang="ro-RO" sz="2000" b="1" dirty="0" smtClean="0">
                <a:latin typeface="Times New Roman" panose="02020603050405020304" pitchFamily="18" charset="0"/>
                <a:cs typeface="Times New Roman" panose="02020603050405020304" pitchFamily="18" charset="0"/>
              </a:rPr>
              <a:t> </a:t>
            </a:r>
            <a:r>
              <a:rPr lang="ro-RO" sz="2000" b="1" dirty="0">
                <a:latin typeface="Times New Roman" panose="02020603050405020304" pitchFamily="18" charset="0"/>
                <a:cs typeface="Times New Roman" panose="02020603050405020304" pitchFamily="18" charset="0"/>
              </a:rPr>
              <a:t>impozabilă </a:t>
            </a:r>
            <a:r>
              <a:rPr lang="ro-RO" sz="2000" dirty="0" smtClean="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constituie </a:t>
            </a:r>
            <a:r>
              <a:rPr lang="en-US" sz="2000" dirty="0" err="1">
                <a:latin typeface="Times New Roman" panose="02020603050405020304" pitchFamily="18" charset="0"/>
                <a:cs typeface="Times New Roman" panose="02020603050405020304" pitchFamily="18" charset="0"/>
              </a:rPr>
              <a:t>numărul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mediu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scriptic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trimestrial</a:t>
            </a:r>
            <a:r>
              <a:rPr lang="en-US" sz="2000" dirty="0">
                <a:latin typeface="Times New Roman" panose="02020603050405020304" pitchFamily="18" charset="0"/>
                <a:cs typeface="Times New Roman" panose="02020603050405020304" pitchFamily="18" charset="0"/>
              </a:rPr>
              <a:t> al </a:t>
            </a:r>
            <a:r>
              <a:rPr lang="en-US" sz="2000" dirty="0" err="1">
                <a:latin typeface="Times New Roman" panose="02020603050405020304" pitchFamily="18" charset="0"/>
                <a:cs typeface="Times New Roman" panose="02020603050405020304" pitchFamily="18" charset="0"/>
              </a:rPr>
              <a:t>salariaţilor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suplimentar</a:t>
            </a:r>
            <a:r>
              <a:rPr lang="en-US" sz="2000" dirty="0">
                <a:latin typeface="Times New Roman" panose="02020603050405020304" pitchFamily="18" charset="0"/>
                <a:cs typeface="Times New Roman" panose="02020603050405020304" pitchFamily="18" charset="0"/>
              </a:rPr>
              <a:t>:</a:t>
            </a:r>
            <a:endParaRPr lang="ro-RO" sz="2000" dirty="0">
              <a:latin typeface="Times New Roman" panose="02020603050405020304" pitchFamily="18" charset="0"/>
              <a:cs typeface="Times New Roman" panose="02020603050405020304" pitchFamily="18" charset="0"/>
            </a:endParaRPr>
          </a:p>
          <a:p>
            <a:pPr marL="0" indent="457200" algn="just">
              <a:buNone/>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o-RO"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în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cazul</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întreprinderilor</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individuale</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şi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gospodăriilor</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ţărăneşti</a:t>
            </a:r>
            <a:r>
              <a:rPr lang="en-US" sz="2000" b="1" i="1" dirty="0">
                <a:latin typeface="Times New Roman" panose="02020603050405020304" pitchFamily="18" charset="0"/>
                <a:cs typeface="Times New Roman" panose="02020603050405020304" pitchFamily="18" charset="0"/>
              </a:rPr>
              <a:t> (de </a:t>
            </a:r>
            <a:r>
              <a:rPr lang="ro-RO" sz="2000" b="1" i="1" dirty="0">
                <a:latin typeface="Times New Roman" panose="02020603050405020304" pitchFamily="18" charset="0"/>
                <a:cs typeface="Times New Roman" panose="02020603050405020304" pitchFamily="18" charset="0"/>
              </a:rPr>
              <a:t> </a:t>
            </a:r>
          </a:p>
          <a:p>
            <a:pPr marL="0" indent="0" algn="just">
              <a:buNone/>
            </a:pPr>
            <a:r>
              <a:rPr lang="ro-RO"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fermier</a:t>
            </a:r>
            <a:r>
              <a:rPr lang="en-US" sz="2000" b="1"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fondatorul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întreprinderii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individuale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fondatorul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endParaRPr lang="ro-RO" sz="2000" dirty="0">
              <a:latin typeface="Times New Roman" panose="02020603050405020304" pitchFamily="18" charset="0"/>
              <a:cs typeface="Times New Roman" panose="02020603050405020304" pitchFamily="18" charset="0"/>
            </a:endParaRPr>
          </a:p>
          <a:p>
            <a:pPr marL="0" indent="0" algn="just">
              <a:buNone/>
            </a:pP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membrii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gospodăriilor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ţărăneşti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fermier</a:t>
            </a:r>
            <a:r>
              <a:rPr lang="en-US" sz="2000" dirty="0">
                <a:latin typeface="Times New Roman" panose="02020603050405020304" pitchFamily="18" charset="0"/>
                <a:cs typeface="Times New Roman" panose="02020603050405020304" pitchFamily="18" charset="0"/>
              </a:rPr>
              <a:t>)</a:t>
            </a:r>
            <a:endParaRPr lang="ro-RO" sz="2000" dirty="0">
              <a:latin typeface="Times New Roman" panose="02020603050405020304" pitchFamily="18" charset="0"/>
              <a:cs typeface="Times New Roman" panose="02020603050405020304" pitchFamily="18" charset="0"/>
            </a:endParaRPr>
          </a:p>
          <a:p>
            <a:pPr marL="0" indent="0" algn="just">
              <a:buNone/>
            </a:pPr>
            <a:endParaRPr lang="en-US" sz="11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o-RO"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în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cazul</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persoanelor</a:t>
            </a:r>
            <a:r>
              <a:rPr lang="en-US" sz="2000" b="1" i="1" dirty="0">
                <a:latin typeface="Times New Roman" panose="02020603050405020304" pitchFamily="18" charset="0"/>
                <a:cs typeface="Times New Roman" panose="02020603050405020304" pitchFamily="18" charset="0"/>
              </a:rPr>
              <a:t> care </a:t>
            </a:r>
            <a:r>
              <a:rPr lang="en-US" sz="2000" b="1" i="1" dirty="0" err="1">
                <a:latin typeface="Times New Roman" panose="02020603050405020304" pitchFamily="18" charset="0"/>
                <a:cs typeface="Times New Roman" panose="02020603050405020304" pitchFamily="18" charset="0"/>
              </a:rPr>
              <a:t>desfăşoară</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activitate</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profesională</a:t>
            </a:r>
            <a:r>
              <a:rPr lang="en-US" sz="2000" b="1" i="1" dirty="0">
                <a:latin typeface="Times New Roman" panose="02020603050405020304" pitchFamily="18" charset="0"/>
                <a:cs typeface="Times New Roman" panose="02020603050405020304" pitchFamily="18" charset="0"/>
              </a:rPr>
              <a:t> </a:t>
            </a:r>
            <a:endParaRPr lang="ro-RO" sz="2000" b="1" i="1" dirty="0">
              <a:latin typeface="Times New Roman" panose="02020603050405020304" pitchFamily="18" charset="0"/>
              <a:cs typeface="Times New Roman" panose="02020603050405020304" pitchFamily="18" charset="0"/>
            </a:endParaRPr>
          </a:p>
          <a:p>
            <a:pPr marL="0" indent="0" algn="just">
              <a:buNone/>
            </a:pPr>
            <a:r>
              <a:rPr lang="ro-RO"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în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sectorul</a:t>
            </a:r>
            <a:r>
              <a:rPr lang="ro-RO"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justiţiei</a:t>
            </a:r>
            <a:r>
              <a:rPr lang="en-US" sz="2000" b="1"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numărul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persoane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abilitate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lege</a:t>
            </a:r>
            <a:r>
              <a:rPr lang="en-US" sz="2000" dirty="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p>
            <a:pPr marL="0" indent="0" algn="just">
              <a:buNone/>
            </a:pP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desfăşurarea activităţii </a:t>
            </a:r>
            <a:r>
              <a:rPr lang="en-US" sz="2000" dirty="0" err="1">
                <a:latin typeface="Times New Roman" panose="02020603050405020304" pitchFamily="18" charset="0"/>
                <a:cs typeface="Times New Roman" panose="02020603050405020304" pitchFamily="18" charset="0"/>
              </a:rPr>
              <a:t>profesionale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sectorul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justiţiei</a:t>
            </a:r>
            <a:endParaRPr lang="ro-RO" sz="2000" dirty="0">
              <a:latin typeface="Times New Roman" panose="02020603050405020304" pitchFamily="18" charset="0"/>
              <a:cs typeface="Times New Roman" panose="02020603050405020304" pitchFamily="18" charset="0"/>
            </a:endParaRPr>
          </a:p>
          <a:p>
            <a:pPr marL="0" indent="457200" algn="just">
              <a:buNone/>
            </a:pPr>
            <a:endParaRPr lang="ro-RO"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908721"/>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797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8268"/>
            <a:ext cx="7886700" cy="1054199"/>
          </a:xfrm>
        </p:spPr>
        <p:txBody>
          <a:bodyPr>
            <a:noAutofit/>
          </a:bodyPr>
          <a:lstStyle/>
          <a:p>
            <a:pPr algn="ctr"/>
            <a:r>
              <a:rPr lang="ro-RO" sz="2800" b="1" dirty="0">
                <a:latin typeface="Times New Roman" panose="02020603050405020304" pitchFamily="18" charset="0"/>
                <a:cs typeface="Times New Roman" panose="02020603050405020304" pitchFamily="18" charset="0"/>
              </a:rPr>
              <a:t>Particularitățile stabilirii </a:t>
            </a:r>
            <a:br>
              <a:rPr lang="ro-RO" sz="2800" b="1" dirty="0">
                <a:latin typeface="Times New Roman" panose="02020603050405020304" pitchFamily="18" charset="0"/>
                <a:cs typeface="Times New Roman" panose="02020603050405020304" pitchFamily="18" charset="0"/>
              </a:rPr>
            </a:br>
            <a:r>
              <a:rPr lang="ro-RO" sz="2400" b="1" dirty="0">
                <a:latin typeface="Times New Roman" panose="02020603050405020304" pitchFamily="18" charset="0"/>
                <a:cs typeface="Times New Roman" panose="02020603050405020304" pitchFamily="18" charset="0"/>
              </a:rPr>
              <a:t>obiectului impunerii la taxa pentru amenajarea teritoriului </a:t>
            </a:r>
            <a:endParaRPr lang="en-US" sz="2400" dirty="0"/>
          </a:p>
        </p:txBody>
      </p:sp>
      <p:sp>
        <p:nvSpPr>
          <p:cNvPr id="3" name="Content Placeholder 2"/>
          <p:cNvSpPr>
            <a:spLocks noGrp="1"/>
          </p:cNvSpPr>
          <p:nvPr>
            <p:ph idx="1"/>
          </p:nvPr>
        </p:nvSpPr>
        <p:spPr>
          <a:xfrm>
            <a:off x="548097" y="2228938"/>
            <a:ext cx="8047806" cy="4280605"/>
          </a:xfrm>
        </p:spPr>
        <p:txBody>
          <a:bodyPr>
            <a:normAutofit fontScale="77500" lnSpcReduction="20000"/>
          </a:bodyPr>
          <a:lstStyle/>
          <a:p>
            <a:pPr marL="0" indent="0" algn="just">
              <a:buNone/>
            </a:pPr>
            <a:r>
              <a:rPr lang="ro-RO" i="1" dirty="0">
                <a:latin typeface="Times New Roman" panose="02020603050405020304" pitchFamily="18" charset="0"/>
                <a:cs typeface="Times New Roman" panose="02020603050405020304" pitchFamily="18" charset="0"/>
              </a:rPr>
              <a:t>	</a:t>
            </a:r>
            <a:r>
              <a:rPr lang="x-none" sz="2300" b="1" i="1" dirty="0">
                <a:latin typeface="Times New Roman" panose="02020603050405020304" pitchFamily="18" charset="0"/>
                <a:cs typeface="Times New Roman" panose="02020603050405020304" pitchFamily="18" charset="0"/>
              </a:rPr>
              <a:t>Numărul</a:t>
            </a:r>
            <a:r>
              <a:rPr lang="en-US" sz="2300" b="1" i="1" dirty="0">
                <a:latin typeface="Times New Roman" panose="02020603050405020304" pitchFamily="18" charset="0"/>
                <a:cs typeface="Times New Roman" panose="02020603050405020304" pitchFamily="18" charset="0"/>
              </a:rPr>
              <a:t> </a:t>
            </a:r>
            <a:r>
              <a:rPr lang="x-none" sz="2300" b="1" i="1" dirty="0">
                <a:latin typeface="Times New Roman" panose="02020603050405020304" pitchFamily="18" charset="0"/>
                <a:cs typeface="Times New Roman" panose="02020603050405020304" pitchFamily="18" charset="0"/>
              </a:rPr>
              <a:t>mediu</a:t>
            </a:r>
            <a:r>
              <a:rPr lang="en-US" sz="2300" b="1" i="1" dirty="0">
                <a:latin typeface="Times New Roman" panose="02020603050405020304" pitchFamily="18" charset="0"/>
                <a:cs typeface="Times New Roman" panose="02020603050405020304" pitchFamily="18" charset="0"/>
              </a:rPr>
              <a:t> de salariaţi </a:t>
            </a:r>
            <a:r>
              <a:rPr lang="en-US" sz="2300" dirty="0">
                <a:latin typeface="Times New Roman" panose="02020603050405020304" pitchFamily="18" charset="0"/>
                <a:cs typeface="Times New Roman" panose="02020603050405020304" pitchFamily="18" charset="0"/>
              </a:rPr>
              <a:t>– </a:t>
            </a:r>
            <a:r>
              <a:rPr lang="x-none" sz="2300" dirty="0">
                <a:latin typeface="Times New Roman" panose="02020603050405020304" pitchFamily="18" charset="0"/>
                <a:cs typeface="Times New Roman" panose="02020603050405020304" pitchFamily="18" charset="0"/>
              </a:rPr>
              <a:t>efectiv</a:t>
            </a:r>
            <a:r>
              <a:rPr lang="ro-RO" sz="2300" dirty="0" err="1">
                <a:latin typeface="Times New Roman" panose="02020603050405020304" pitchFamily="18" charset="0"/>
                <a:cs typeface="Times New Roman" panose="02020603050405020304" pitchFamily="18" charset="0"/>
              </a:rPr>
              <a:t>ul</a:t>
            </a:r>
            <a:r>
              <a:rPr lang="en-US" sz="2300" dirty="0">
                <a:latin typeface="Times New Roman" panose="02020603050405020304" pitchFamily="18" charset="0"/>
                <a:cs typeface="Times New Roman" panose="02020603050405020304" pitchFamily="18" charset="0"/>
              </a:rPr>
              <a:t> de salariaţi </a:t>
            </a:r>
            <a:r>
              <a:rPr lang="en-US" sz="2300" dirty="0" err="1">
                <a:latin typeface="Times New Roman" panose="02020603050405020304" pitchFamily="18" charset="0"/>
                <a:cs typeface="Times New Roman" panose="02020603050405020304" pitchFamily="18" charset="0"/>
              </a:rPr>
              <a:t>pentru</a:t>
            </a:r>
            <a:r>
              <a:rPr lang="en-US" sz="2300" dirty="0">
                <a:latin typeface="Times New Roman" panose="02020603050405020304" pitchFamily="18" charset="0"/>
                <a:cs typeface="Times New Roman" panose="02020603050405020304" pitchFamily="18" charset="0"/>
              </a:rPr>
              <a:t> o </a:t>
            </a:r>
            <a:r>
              <a:rPr lang="en-US" sz="2300" dirty="0" err="1">
                <a:latin typeface="Times New Roman" panose="02020603050405020304" pitchFamily="18" charset="0"/>
                <a:cs typeface="Times New Roman" panose="02020603050405020304" pitchFamily="18" charset="0"/>
              </a:rPr>
              <a:t>perioadă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gestionară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determinat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în</a:t>
            </a:r>
            <a:r>
              <a:rPr lang="en-US" sz="2300" dirty="0">
                <a:latin typeface="Times New Roman" panose="02020603050405020304" pitchFamily="18" charset="0"/>
                <a:cs typeface="Times New Roman" panose="02020603050405020304" pitchFamily="18" charset="0"/>
              </a:rPr>
              <a:t> funcţie de </a:t>
            </a:r>
            <a:r>
              <a:rPr lang="en-US" sz="2300" dirty="0" err="1">
                <a:latin typeface="Times New Roman" panose="02020603050405020304" pitchFamily="18" charset="0"/>
                <a:cs typeface="Times New Roman" panose="02020603050405020304" pitchFamily="18" charset="0"/>
              </a:rPr>
              <a:t>indicii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numărului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scriptic</a:t>
            </a:r>
            <a:r>
              <a:rPr lang="en-US" sz="2300" dirty="0">
                <a:latin typeface="Times New Roman" panose="02020603050405020304" pitchFamily="18" charset="0"/>
                <a:cs typeface="Times New Roman" panose="02020603050405020304" pitchFamily="18" charset="0"/>
              </a:rPr>
              <a:t>. </a:t>
            </a:r>
          </a:p>
          <a:p>
            <a:pPr marL="0" indent="0" algn="just">
              <a:buNone/>
            </a:pPr>
            <a:r>
              <a:rPr lang="ro-RO" sz="2300"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Efectiv</a:t>
            </a:r>
            <a:r>
              <a:rPr lang="en-US" sz="2300" b="1" i="1" dirty="0">
                <a:latin typeface="Times New Roman" panose="02020603050405020304" pitchFamily="18" charset="0"/>
                <a:cs typeface="Times New Roman" panose="02020603050405020304" pitchFamily="18" charset="0"/>
              </a:rPr>
              <a:t> de </a:t>
            </a:r>
            <a:r>
              <a:rPr lang="en-US" sz="2300" b="1" i="1" dirty="0" err="1">
                <a:latin typeface="Times New Roman" panose="02020603050405020304" pitchFamily="18" charset="0"/>
                <a:cs typeface="Times New Roman" panose="02020603050405020304" pitchFamily="18" charset="0"/>
              </a:rPr>
              <a:t>salariaţi</a:t>
            </a:r>
            <a:r>
              <a:rPr lang="en-US" sz="2300" b="1"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toate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persoanele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angajate</a:t>
            </a:r>
            <a:r>
              <a:rPr lang="en-US" sz="2300" dirty="0">
                <a:latin typeface="Times New Roman" panose="02020603050405020304" pitchFamily="18" charset="0"/>
                <a:cs typeface="Times New Roman" panose="02020603050405020304" pitchFamily="18" charset="0"/>
              </a:rPr>
              <a:t> cu contract de </a:t>
            </a:r>
            <a:r>
              <a:rPr lang="en-US" sz="2300" dirty="0" err="1">
                <a:latin typeface="Times New Roman" panose="02020603050405020304" pitchFamily="18" charset="0"/>
                <a:cs typeface="Times New Roman" panose="02020603050405020304" pitchFamily="18" charset="0"/>
              </a:rPr>
              <a:t>muncă</a:t>
            </a:r>
            <a:r>
              <a:rPr lang="en-US" sz="2300" dirty="0">
                <a:latin typeface="Times New Roman" panose="02020603050405020304" pitchFamily="18" charset="0"/>
                <a:cs typeface="Times New Roman" panose="02020603050405020304" pitchFamily="18" charset="0"/>
              </a:rPr>
              <a:t> pe </a:t>
            </a:r>
            <a:r>
              <a:rPr lang="en-US" sz="2300" dirty="0" err="1">
                <a:latin typeface="Times New Roman" panose="02020603050405020304" pitchFamily="18" charset="0"/>
                <a:cs typeface="Times New Roman" panose="02020603050405020304" pitchFamily="18" charset="0"/>
              </a:rPr>
              <a:t>durată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determinată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nedeterminată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încadraţi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în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serviciul</a:t>
            </a:r>
            <a:r>
              <a:rPr lang="en-US" sz="2300" dirty="0">
                <a:latin typeface="Times New Roman" panose="02020603050405020304" pitchFamily="18" charset="0"/>
                <a:cs typeface="Times New Roman" panose="02020603050405020304" pitchFamily="18" charset="0"/>
              </a:rPr>
              <a:t> permanent, </a:t>
            </a:r>
            <a:r>
              <a:rPr lang="en-US" sz="2300" dirty="0" err="1">
                <a:latin typeface="Times New Roman" panose="02020603050405020304" pitchFamily="18" charset="0"/>
                <a:cs typeface="Times New Roman" panose="02020603050405020304" pitchFamily="18" charset="0"/>
              </a:rPr>
              <a:t>sezonier</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temporar</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pentru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executarea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anumitor</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lucrări</a:t>
            </a:r>
            <a:r>
              <a:rPr lang="en-US" sz="2300" dirty="0">
                <a:latin typeface="Times New Roman" panose="02020603050405020304" pitchFamily="18" charset="0"/>
                <a:cs typeface="Times New Roman" panose="02020603050405020304" pitchFamily="18" charset="0"/>
              </a:rPr>
              <a:t>), pe </a:t>
            </a:r>
            <a:r>
              <a:rPr lang="en-US" sz="2300" dirty="0" err="1">
                <a:latin typeface="Times New Roman" panose="02020603050405020304" pitchFamily="18" charset="0"/>
                <a:cs typeface="Times New Roman" panose="02020603050405020304" pitchFamily="18" charset="0"/>
              </a:rPr>
              <a:t>termen</a:t>
            </a:r>
            <a:r>
              <a:rPr lang="en-US" sz="2300" dirty="0">
                <a:latin typeface="Times New Roman" panose="02020603050405020304" pitchFamily="18" charset="0"/>
                <a:cs typeface="Times New Roman" panose="02020603050405020304" pitchFamily="18" charset="0"/>
              </a:rPr>
              <a:t> de o </a:t>
            </a:r>
            <a:r>
              <a:rPr lang="en-US" sz="2300" dirty="0" err="1">
                <a:latin typeface="Times New Roman" panose="02020603050405020304" pitchFamily="18" charset="0"/>
                <a:cs typeface="Times New Roman" panose="02020603050405020304" pitchFamily="18" charset="0"/>
              </a:rPr>
              <a:t>zi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şi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mai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mult</a:t>
            </a:r>
            <a:r>
              <a:rPr lang="en-US" sz="2300" dirty="0">
                <a:latin typeface="Times New Roman" panose="02020603050405020304" pitchFamily="18" charset="0"/>
                <a:cs typeface="Times New Roman" panose="02020603050405020304" pitchFamily="18" charset="0"/>
              </a:rPr>
              <a:t> de la </a:t>
            </a:r>
            <a:r>
              <a:rPr lang="en-US" sz="2300" dirty="0" err="1">
                <a:latin typeface="Times New Roman" panose="02020603050405020304" pitchFamily="18" charset="0"/>
                <a:cs typeface="Times New Roman" panose="02020603050405020304" pitchFamily="18" charset="0"/>
              </a:rPr>
              <a:t>momentul</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angajării</a:t>
            </a:r>
            <a:r>
              <a:rPr lang="en-US" sz="2300" dirty="0">
                <a:latin typeface="Times New Roman" panose="02020603050405020304" pitchFamily="18" charset="0"/>
                <a:cs typeface="Times New Roman" panose="02020603050405020304" pitchFamily="18" charset="0"/>
              </a:rPr>
              <a:t>.</a:t>
            </a:r>
            <a:endParaRPr lang="ro-RO" sz="2300" dirty="0">
              <a:latin typeface="Times New Roman" panose="02020603050405020304" pitchFamily="18" charset="0"/>
              <a:cs typeface="Times New Roman" panose="02020603050405020304" pitchFamily="18" charset="0"/>
            </a:endParaRPr>
          </a:p>
          <a:p>
            <a:pPr marL="0" indent="0" algn="just">
              <a:buNone/>
            </a:pPr>
            <a:endParaRPr lang="en-US" sz="2300" dirty="0">
              <a:latin typeface="Times New Roman" panose="02020603050405020304" pitchFamily="18" charset="0"/>
              <a:cs typeface="Times New Roman" panose="02020603050405020304" pitchFamily="18" charset="0"/>
            </a:endParaRPr>
          </a:p>
          <a:p>
            <a:pPr marL="0" indent="0" algn="just">
              <a:buNone/>
            </a:pPr>
            <a:r>
              <a:rPr lang="ro-RO"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Nu se </a:t>
            </a:r>
            <a:r>
              <a:rPr lang="en-US" sz="2300" dirty="0" err="1">
                <a:latin typeface="Times New Roman" panose="02020603050405020304" pitchFamily="18" charset="0"/>
                <a:cs typeface="Times New Roman" panose="02020603050405020304" pitchFamily="18" charset="0"/>
              </a:rPr>
              <a:t>includ</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în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efectivul</a:t>
            </a:r>
            <a:r>
              <a:rPr lang="en-US" sz="2300" dirty="0">
                <a:latin typeface="Times New Roman" panose="02020603050405020304" pitchFamily="18" charset="0"/>
                <a:cs typeface="Times New Roman" panose="02020603050405020304" pitchFamily="18" charset="0"/>
              </a:rPr>
              <a:t> de </a:t>
            </a:r>
            <a:r>
              <a:rPr lang="en-US" sz="2300" dirty="0" err="1">
                <a:latin typeface="Times New Roman" panose="02020603050405020304" pitchFamily="18" charset="0"/>
                <a:cs typeface="Times New Roman" panose="02020603050405020304" pitchFamily="18" charset="0"/>
              </a:rPr>
              <a:t>salariaţi</a:t>
            </a:r>
            <a:r>
              <a:rPr lang="en-US" sz="2300" dirty="0">
                <a:latin typeface="Times New Roman" panose="02020603050405020304" pitchFamily="18" charset="0"/>
                <a:cs typeface="Times New Roman" panose="02020603050405020304" pitchFamily="18" charset="0"/>
              </a:rPr>
              <a:t>:</a:t>
            </a:r>
          </a:p>
          <a:p>
            <a:pPr marL="0" indent="0" algn="just">
              <a:buNone/>
            </a:pP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persoanele</a:t>
            </a:r>
            <a:r>
              <a:rPr lang="en-US" sz="2300" dirty="0">
                <a:latin typeface="Times New Roman" panose="02020603050405020304" pitchFamily="18" charset="0"/>
                <a:cs typeface="Times New Roman" panose="02020603050405020304" pitchFamily="18" charset="0"/>
              </a:rPr>
              <a:t> care </a:t>
            </a:r>
            <a:r>
              <a:rPr lang="en-US" sz="2300" dirty="0" err="1">
                <a:latin typeface="Times New Roman" panose="02020603050405020304" pitchFamily="18" charset="0"/>
                <a:cs typeface="Times New Roman" panose="02020603050405020304" pitchFamily="18" charset="0"/>
              </a:rPr>
              <a:t>execută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lucrări</a:t>
            </a:r>
            <a:r>
              <a:rPr lang="en-US" sz="2300" dirty="0">
                <a:latin typeface="Times New Roman" panose="02020603050405020304" pitchFamily="18" charset="0"/>
                <a:cs typeface="Times New Roman" panose="02020603050405020304" pitchFamily="18" charset="0"/>
              </a:rPr>
              <a:t> conform </a:t>
            </a:r>
            <a:r>
              <a:rPr lang="en-US" sz="2300" dirty="0" err="1">
                <a:latin typeface="Times New Roman" panose="02020603050405020304" pitchFamily="18" charset="0"/>
                <a:cs typeface="Times New Roman" panose="02020603050405020304" pitchFamily="18" charset="0"/>
              </a:rPr>
              <a:t>contractelor</a:t>
            </a:r>
            <a:r>
              <a:rPr lang="en-US" sz="2300" dirty="0">
                <a:latin typeface="Times New Roman" panose="02020603050405020304" pitchFamily="18" charset="0"/>
                <a:cs typeface="Times New Roman" panose="02020603050405020304" pitchFamily="18" charset="0"/>
              </a:rPr>
              <a:t> de </a:t>
            </a:r>
            <a:r>
              <a:rPr lang="en-US" sz="2300" dirty="0" err="1">
                <a:latin typeface="Times New Roman" panose="02020603050405020304" pitchFamily="18" charset="0"/>
                <a:cs typeface="Times New Roman" panose="02020603050405020304" pitchFamily="18" charset="0"/>
              </a:rPr>
              <a:t>drept</a:t>
            </a:r>
            <a:r>
              <a:rPr lang="en-US" sz="2300" dirty="0">
                <a:latin typeface="Times New Roman" panose="02020603050405020304" pitchFamily="18" charset="0"/>
                <a:cs typeface="Times New Roman" panose="02020603050405020304" pitchFamily="18" charset="0"/>
              </a:rPr>
              <a:t> civil </a:t>
            </a:r>
            <a:endParaRPr lang="ro-RO" sz="2300" dirty="0">
              <a:latin typeface="Times New Roman" panose="02020603050405020304" pitchFamily="18" charset="0"/>
              <a:cs typeface="Times New Roman" panose="02020603050405020304" pitchFamily="18" charset="0"/>
            </a:endParaRPr>
          </a:p>
          <a:p>
            <a:pPr marL="0" indent="0" algn="just">
              <a:buNone/>
            </a:pPr>
            <a:r>
              <a:rPr lang="ro-RO"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(contract de </a:t>
            </a:r>
            <a:r>
              <a:rPr lang="en-US" sz="2300" dirty="0" err="1">
                <a:latin typeface="Times New Roman" panose="02020603050405020304" pitchFamily="18" charset="0"/>
                <a:cs typeface="Times New Roman" panose="02020603050405020304" pitchFamily="18" charset="0"/>
              </a:rPr>
              <a:t>antrepriză</a:t>
            </a:r>
            <a:r>
              <a:rPr lang="en-US" sz="2300" dirty="0">
                <a:latin typeface="Times New Roman" panose="02020603050405020304" pitchFamily="18" charset="0"/>
                <a:cs typeface="Times New Roman" panose="02020603050405020304" pitchFamily="18" charset="0"/>
              </a:rPr>
              <a:t>, contract de </a:t>
            </a:r>
            <a:r>
              <a:rPr lang="en-US" sz="2300" dirty="0" err="1">
                <a:latin typeface="Times New Roman" panose="02020603050405020304" pitchFamily="18" charset="0"/>
                <a:cs typeface="Times New Roman" panose="02020603050405020304" pitchFamily="18" charset="0"/>
              </a:rPr>
              <a:t>prestări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servicii</a:t>
            </a:r>
            <a:r>
              <a:rPr lang="en-US" sz="2300" dirty="0">
                <a:latin typeface="Times New Roman" panose="02020603050405020304" pitchFamily="18" charset="0"/>
                <a:cs typeface="Times New Roman" panose="02020603050405020304" pitchFamily="18" charset="0"/>
              </a:rPr>
              <a:t>, contract de transport etc.);</a:t>
            </a:r>
          </a:p>
          <a:p>
            <a:pPr marL="0" indent="0" algn="just">
              <a:buNone/>
            </a:pP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persoanele</a:t>
            </a:r>
            <a:r>
              <a:rPr lang="en-US" sz="2300" dirty="0">
                <a:latin typeface="Times New Roman" panose="02020603050405020304" pitchFamily="18" charset="0"/>
                <a:cs typeface="Times New Roman" panose="02020603050405020304" pitchFamily="18" charset="0"/>
              </a:rPr>
              <a:t> care </a:t>
            </a:r>
            <a:r>
              <a:rPr lang="en-US" sz="2300" dirty="0" err="1">
                <a:latin typeface="Times New Roman" panose="02020603050405020304" pitchFamily="18" charset="0"/>
                <a:cs typeface="Times New Roman" panose="02020603050405020304" pitchFamily="18" charset="0"/>
              </a:rPr>
              <a:t>prestează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muncă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prin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cumul</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cumularzii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externi</a:t>
            </a:r>
            <a:r>
              <a:rPr lang="en-US" sz="2300" dirty="0">
                <a:latin typeface="Times New Roman" panose="02020603050405020304" pitchFamily="18" charset="0"/>
                <a:cs typeface="Times New Roman" panose="02020603050405020304" pitchFamily="18" charset="0"/>
              </a:rPr>
              <a:t>);</a:t>
            </a:r>
          </a:p>
          <a:p>
            <a:pPr marL="0" indent="0" algn="just">
              <a:buNone/>
            </a:pP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persoanele</a:t>
            </a:r>
            <a:r>
              <a:rPr lang="en-US" sz="2300" dirty="0">
                <a:latin typeface="Times New Roman" panose="02020603050405020304" pitchFamily="18" charset="0"/>
                <a:cs typeface="Times New Roman" panose="02020603050405020304" pitchFamily="18" charset="0"/>
              </a:rPr>
              <a:t> cu </a:t>
            </a:r>
            <a:r>
              <a:rPr lang="en-US" sz="2300" dirty="0" err="1">
                <a:latin typeface="Times New Roman" panose="02020603050405020304" pitchFamily="18" charset="0"/>
                <a:cs typeface="Times New Roman" panose="02020603050405020304" pitchFamily="18" charset="0"/>
              </a:rPr>
              <a:t>contractul</a:t>
            </a:r>
            <a:r>
              <a:rPr lang="en-US" sz="2300" dirty="0">
                <a:latin typeface="Times New Roman" panose="02020603050405020304" pitchFamily="18" charset="0"/>
                <a:cs typeface="Times New Roman" panose="02020603050405020304" pitchFamily="18" charset="0"/>
              </a:rPr>
              <a:t> individual de </a:t>
            </a:r>
            <a:r>
              <a:rPr lang="en-US" sz="2300" dirty="0" err="1">
                <a:latin typeface="Times New Roman" panose="02020603050405020304" pitchFamily="18" charset="0"/>
                <a:cs typeface="Times New Roman" panose="02020603050405020304" pitchFamily="18" charset="0"/>
              </a:rPr>
              <a:t>muncă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suspendat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şi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cele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aflate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în</a:t>
            </a:r>
            <a:r>
              <a:rPr lang="en-US" sz="2300" dirty="0">
                <a:latin typeface="Times New Roman" panose="02020603050405020304" pitchFamily="18" charset="0"/>
                <a:cs typeface="Times New Roman" panose="02020603050405020304" pitchFamily="18" charset="0"/>
              </a:rPr>
              <a:t> </a:t>
            </a:r>
            <a:r>
              <a:rPr lang="ro-RO" sz="2300" dirty="0">
                <a:latin typeface="Times New Roman" panose="02020603050405020304" pitchFamily="18" charset="0"/>
                <a:cs typeface="Times New Roman" panose="02020603050405020304" pitchFamily="18" charset="0"/>
              </a:rPr>
              <a:t>        </a:t>
            </a:r>
          </a:p>
          <a:p>
            <a:pPr marL="0" indent="0" algn="just">
              <a:buNone/>
            </a:pPr>
            <a:r>
              <a:rPr lang="ro-RO"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concediu</a:t>
            </a:r>
            <a:r>
              <a:rPr lang="en-US" sz="2300" dirty="0">
                <a:latin typeface="Times New Roman" panose="02020603050405020304" pitchFamily="18" charset="0"/>
                <a:cs typeface="Times New Roman" panose="02020603050405020304" pitchFamily="18" charset="0"/>
              </a:rPr>
              <a:t> de </a:t>
            </a:r>
            <a:r>
              <a:rPr lang="en-US" sz="2300" dirty="0" err="1">
                <a:latin typeface="Times New Roman" panose="02020603050405020304" pitchFamily="18" charset="0"/>
                <a:cs typeface="Times New Roman" panose="02020603050405020304" pitchFamily="18" charset="0"/>
              </a:rPr>
              <a:t>maternitate</a:t>
            </a:r>
            <a:r>
              <a:rPr lang="en-US" sz="2300" dirty="0">
                <a:latin typeface="Times New Roman" panose="02020603050405020304" pitchFamily="18" charset="0"/>
                <a:cs typeface="Times New Roman" panose="02020603050405020304" pitchFamily="18" charset="0"/>
              </a:rPr>
              <a:t>;</a:t>
            </a:r>
          </a:p>
          <a:p>
            <a:pPr marL="0" indent="0" algn="just">
              <a:buNone/>
            </a:pP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persoanele</a:t>
            </a:r>
            <a:r>
              <a:rPr lang="en-US" sz="2300" dirty="0">
                <a:latin typeface="Times New Roman" panose="02020603050405020304" pitchFamily="18" charset="0"/>
                <a:cs typeface="Times New Roman" panose="02020603050405020304" pitchFamily="18" charset="0"/>
              </a:rPr>
              <a:t> care </a:t>
            </a:r>
            <a:r>
              <a:rPr lang="en-US" sz="2300" dirty="0" err="1">
                <a:latin typeface="Times New Roman" panose="02020603050405020304" pitchFamily="18" charset="0"/>
                <a:cs typeface="Times New Roman" panose="02020603050405020304" pitchFamily="18" charset="0"/>
              </a:rPr>
              <a:t>exercită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unele</a:t>
            </a:r>
            <a:r>
              <a:rPr lang="en-US" sz="2300" dirty="0">
                <a:latin typeface="Times New Roman" panose="02020603050405020304" pitchFamily="18" charset="0"/>
                <a:cs typeface="Times New Roman" panose="02020603050405020304" pitchFamily="18" charset="0"/>
              </a:rPr>
              <a:t> activităţi </a:t>
            </a:r>
            <a:r>
              <a:rPr lang="en-US" sz="2300" dirty="0" err="1">
                <a:latin typeface="Times New Roman" panose="02020603050405020304" pitchFamily="18" charset="0"/>
                <a:cs typeface="Times New Roman" panose="02020603050405020304" pitchFamily="18" charset="0"/>
              </a:rPr>
              <a:t>necalificate</a:t>
            </a:r>
            <a:r>
              <a:rPr lang="en-US" sz="2300" dirty="0">
                <a:latin typeface="Times New Roman" panose="02020603050405020304" pitchFamily="18" charset="0"/>
                <a:cs typeface="Times New Roman" panose="02020603050405020304" pitchFamily="18" charset="0"/>
              </a:rPr>
              <a:t> cu </a:t>
            </a:r>
            <a:r>
              <a:rPr lang="en-US" sz="2300" dirty="0" err="1">
                <a:latin typeface="Times New Roman" panose="02020603050405020304" pitchFamily="18" charset="0"/>
                <a:cs typeface="Times New Roman" panose="02020603050405020304" pitchFamily="18" charset="0"/>
              </a:rPr>
              <a:t>caracter</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ocazional</a:t>
            </a:r>
            <a:r>
              <a:rPr lang="en-US" sz="2300" dirty="0">
                <a:latin typeface="Times New Roman" panose="02020603050405020304" pitchFamily="18" charset="0"/>
                <a:cs typeface="Times New Roman" panose="02020603050405020304" pitchFamily="18" charset="0"/>
              </a:rPr>
              <a:t> </a:t>
            </a:r>
            <a:r>
              <a:rPr lang="ro-RO" sz="2300" dirty="0">
                <a:latin typeface="Times New Roman" panose="02020603050405020304" pitchFamily="18" charset="0"/>
                <a:cs typeface="Times New Roman" panose="02020603050405020304" pitchFamily="18" charset="0"/>
              </a:rPr>
              <a:t>   </a:t>
            </a:r>
          </a:p>
          <a:p>
            <a:pPr marL="0" indent="0" algn="just">
              <a:buNone/>
            </a:pPr>
            <a:r>
              <a:rPr lang="ro-RO"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a:t>
            </a:r>
            <a:r>
              <a:rPr lang="en-US" sz="2300" dirty="0" err="1">
                <a:latin typeface="Times New Roman" panose="02020603050405020304" pitchFamily="18" charset="0"/>
                <a:cs typeface="Times New Roman" panose="02020603050405020304" pitchFamily="18" charset="0"/>
              </a:rPr>
              <a:t>zilieri</a:t>
            </a:r>
            <a:r>
              <a:rPr lang="en-US" sz="23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6" name="Straight Connector 5"/>
          <p:cNvCxnSpPr/>
          <p:nvPr/>
        </p:nvCxnSpPr>
        <p:spPr>
          <a:xfrm>
            <a:off x="0" y="908721"/>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577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273" y="1052736"/>
            <a:ext cx="7886700" cy="900732"/>
          </a:xfrm>
        </p:spPr>
        <p:txBody>
          <a:bodyPr>
            <a:noAutofit/>
          </a:bodyPr>
          <a:lstStyle/>
          <a:p>
            <a:pPr algn="ctr">
              <a:lnSpc>
                <a:spcPct val="100000"/>
              </a:lnSpc>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Taxa de organizare a </a:t>
            </a:r>
            <a:r>
              <a:rPr lang="ro-RO"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licitaţiilor</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şi</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loteriilor pe teritoriul </a:t>
            </a:r>
            <a:r>
              <a:rPr lang="ro-RO"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unităţii</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administrativ-teritoriale </a:t>
            </a:r>
          </a:p>
        </p:txBody>
      </p:sp>
      <p:sp>
        <p:nvSpPr>
          <p:cNvPr id="3" name="Content Placeholder 2"/>
          <p:cNvSpPr>
            <a:spLocks noGrp="1"/>
          </p:cNvSpPr>
          <p:nvPr>
            <p:ph idx="1"/>
          </p:nvPr>
        </p:nvSpPr>
        <p:spPr>
          <a:xfrm>
            <a:off x="395536" y="2276872"/>
            <a:ext cx="8107198" cy="4079479"/>
          </a:xfrm>
        </p:spPr>
        <p:txBody>
          <a:bodyPr>
            <a:normAutofit/>
          </a:bodyPr>
          <a:lstStyle/>
          <a:p>
            <a:pPr marL="0" indent="457200" algn="just">
              <a:lnSpc>
                <a:spcPct val="100000"/>
              </a:lnSpc>
              <a:buNone/>
            </a:pPr>
            <a:r>
              <a:rPr lang="ro-RO" sz="2400" b="1" dirty="0" err="1">
                <a:latin typeface="Times New Roman" panose="02020603050405020304" pitchFamily="18" charset="0"/>
                <a:cs typeface="Times New Roman" panose="02020603050405020304" pitchFamily="18" charset="0"/>
              </a:rPr>
              <a:t>Subiecţi</a:t>
            </a:r>
            <a:r>
              <a:rPr lang="ro-RO" sz="2400" b="1" dirty="0">
                <a:latin typeface="Times New Roman" panose="02020603050405020304" pitchFamily="18" charset="0"/>
                <a:cs typeface="Times New Roman" panose="02020603050405020304" pitchFamily="18" charset="0"/>
              </a:rPr>
              <a:t> ai impunerii </a:t>
            </a:r>
            <a:r>
              <a:rPr lang="ro-RO" sz="2400" dirty="0" err="1">
                <a:latin typeface="Times New Roman" panose="02020603050405020304" pitchFamily="18" charset="0"/>
                <a:cs typeface="Times New Roman" panose="02020603050405020304" pitchFamily="18" charset="0"/>
              </a:rPr>
              <a:t>sînt</a:t>
            </a:r>
            <a:r>
              <a:rPr lang="ro-RO" sz="2400" dirty="0">
                <a:latin typeface="Times New Roman" panose="02020603050405020304" pitchFamily="18" charset="0"/>
                <a:cs typeface="Times New Roman" panose="02020603050405020304" pitchFamily="18" charset="0"/>
              </a:rPr>
              <a:t> persoanele juridice sau fizice înregistrate în calitate de </a:t>
            </a:r>
            <a:r>
              <a:rPr lang="ro-RO" sz="2400" dirty="0" smtClean="0">
                <a:latin typeface="Times New Roman" panose="02020603050405020304" pitchFamily="18" charset="0"/>
                <a:cs typeface="Times New Roman" panose="02020603050405020304" pitchFamily="18" charset="0"/>
              </a:rPr>
              <a:t>întreprinzător</a:t>
            </a:r>
            <a:r>
              <a:rPr lang="en-US" sz="2400"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organizator </a:t>
            </a:r>
            <a:r>
              <a:rPr lang="ro-RO" sz="2400" dirty="0">
                <a:latin typeface="Times New Roman" panose="02020603050405020304" pitchFamily="18" charset="0"/>
                <a:cs typeface="Times New Roman" panose="02020603050405020304" pitchFamily="18" charset="0"/>
              </a:rPr>
              <a:t>al licitațiilor </a:t>
            </a:r>
            <a:r>
              <a:rPr lang="ro-RO" sz="2400" dirty="0" err="1">
                <a:latin typeface="Times New Roman" panose="02020603050405020304" pitchFamily="18" charset="0"/>
                <a:cs typeface="Times New Roman" panose="02020603050405020304" pitchFamily="18" charset="0"/>
              </a:rPr>
              <a:t>şi</a:t>
            </a:r>
            <a:r>
              <a:rPr lang="ro-RO" sz="2400" dirty="0">
                <a:latin typeface="Times New Roman" panose="02020603050405020304" pitchFamily="18" charset="0"/>
                <a:cs typeface="Times New Roman" panose="02020603050405020304" pitchFamily="18" charset="0"/>
              </a:rPr>
              <a:t> loteriilor.</a:t>
            </a:r>
          </a:p>
          <a:p>
            <a:pPr marL="0" indent="457200" algn="just">
              <a:lnSpc>
                <a:spcPct val="100000"/>
              </a:lnSpc>
              <a:buNone/>
            </a:pPr>
            <a:endParaRPr lang="ro-RO" sz="900" b="1" dirty="0">
              <a:latin typeface="Times New Roman" panose="02020603050405020304" pitchFamily="18" charset="0"/>
              <a:cs typeface="Times New Roman" panose="02020603050405020304" pitchFamily="18" charset="0"/>
            </a:endParaRPr>
          </a:p>
          <a:p>
            <a:pPr marL="0" indent="457200" algn="just">
              <a:lnSpc>
                <a:spcPct val="100000"/>
              </a:lnSpc>
              <a:buNone/>
            </a:pPr>
            <a:r>
              <a:rPr lang="ro-RO" b="1" dirty="0">
                <a:latin typeface="Times New Roman" panose="02020603050405020304" pitchFamily="18" charset="0"/>
                <a:cs typeface="Times New Roman" panose="02020603050405020304" pitchFamily="18" charset="0"/>
              </a:rPr>
              <a:t>Obiectul impunerii</a:t>
            </a:r>
            <a:r>
              <a:rPr lang="ro-RO" dirty="0">
                <a:latin typeface="Times New Roman" panose="02020603050405020304" pitchFamily="18" charset="0"/>
                <a:cs typeface="Times New Roman" panose="02020603050405020304" pitchFamily="18" charset="0"/>
              </a:rPr>
              <a:t> îl constituie bunurile declarate la </a:t>
            </a:r>
            <a:r>
              <a:rPr lang="ro-RO" dirty="0" err="1">
                <a:latin typeface="Times New Roman" panose="02020603050405020304" pitchFamily="18" charset="0"/>
                <a:cs typeface="Times New Roman" panose="02020603050405020304" pitchFamily="18" charset="0"/>
              </a:rPr>
              <a:t>licitaţie</a:t>
            </a:r>
            <a:r>
              <a:rPr lang="ro-RO" dirty="0">
                <a:latin typeface="Times New Roman" panose="02020603050405020304" pitchFamily="18" charset="0"/>
                <a:cs typeface="Times New Roman" panose="02020603050405020304" pitchFamily="18" charset="0"/>
              </a:rPr>
              <a:t> sau biletele de loterie </a:t>
            </a:r>
            <a:r>
              <a:rPr lang="ro-RO" dirty="0" smtClean="0">
                <a:latin typeface="Times New Roman" panose="02020603050405020304" pitchFamily="18" charset="0"/>
                <a:cs typeface="Times New Roman" panose="02020603050405020304" pitchFamily="18" charset="0"/>
              </a:rPr>
              <a:t>emise</a:t>
            </a:r>
            <a:r>
              <a:rPr lang="en-US" dirty="0" smtClean="0">
                <a:latin typeface="Times New Roman" panose="02020603050405020304" pitchFamily="18" charset="0"/>
                <a:cs typeface="Times New Roman" panose="02020603050405020304" pitchFamily="18" charset="0"/>
              </a:rPr>
              <a:t>.</a:t>
            </a:r>
            <a:endParaRPr lang="ro-RO" sz="900" dirty="0">
              <a:latin typeface="Times New Roman" panose="02020603050405020304" pitchFamily="18" charset="0"/>
              <a:cs typeface="Times New Roman" panose="02020603050405020304" pitchFamily="18" charset="0"/>
            </a:endParaRPr>
          </a:p>
          <a:p>
            <a:pPr marL="0" indent="457200" algn="just">
              <a:lnSpc>
                <a:spcPct val="100000"/>
              </a:lnSpc>
              <a:buNone/>
            </a:pPr>
            <a:r>
              <a:rPr lang="ro-RO" b="1" dirty="0">
                <a:latin typeface="Times New Roman" panose="02020603050405020304" pitchFamily="18" charset="0"/>
                <a:cs typeface="Times New Roman" panose="02020603050405020304" pitchFamily="18" charset="0"/>
              </a:rPr>
              <a:t>Baza impozabilă </a:t>
            </a:r>
            <a:r>
              <a:rPr lang="ro-RO" dirty="0">
                <a:latin typeface="Times New Roman" panose="02020603050405020304" pitchFamily="18" charset="0"/>
                <a:cs typeface="Times New Roman" panose="02020603050405020304" pitchFamily="18" charset="0"/>
              </a:rPr>
              <a:t>este</a:t>
            </a:r>
            <a:r>
              <a:rPr lang="ro-RO" b="1"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venitul din </a:t>
            </a:r>
            <a:r>
              <a:rPr lang="ro-RO" dirty="0" err="1">
                <a:latin typeface="Times New Roman" panose="02020603050405020304" pitchFamily="18" charset="0"/>
                <a:cs typeface="Times New Roman" panose="02020603050405020304" pitchFamily="18" charset="0"/>
              </a:rPr>
              <a:t>vînzări</a:t>
            </a:r>
            <a:r>
              <a:rPr lang="ro-RO" dirty="0">
                <a:latin typeface="Times New Roman" panose="02020603050405020304" pitchFamily="18" charset="0"/>
                <a:cs typeface="Times New Roman" panose="02020603050405020304" pitchFamily="18" charset="0"/>
              </a:rPr>
              <a:t> ale bunurilor declarate la </a:t>
            </a:r>
            <a:r>
              <a:rPr lang="ro-RO" dirty="0" err="1">
                <a:latin typeface="Times New Roman" panose="02020603050405020304" pitchFamily="18" charset="0"/>
                <a:cs typeface="Times New Roman" panose="02020603050405020304" pitchFamily="18" charset="0"/>
              </a:rPr>
              <a:t>licitaţie</a:t>
            </a:r>
            <a:r>
              <a:rPr lang="ro-RO" dirty="0">
                <a:latin typeface="Times New Roman" panose="02020603050405020304" pitchFamily="18" charset="0"/>
                <a:cs typeface="Times New Roman" panose="02020603050405020304" pitchFamily="18" charset="0"/>
              </a:rPr>
              <a:t> sau valoarea biletelor de loterie emise.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112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340061400"/>
              </p:ext>
            </p:extLst>
          </p:nvPr>
        </p:nvGraphicFramePr>
        <p:xfrm>
          <a:off x="107950" y="1484784"/>
          <a:ext cx="4032002" cy="5236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ext uri="{D42A27DB-BD31-4B8C-83A1-F6EECF244321}">
                <p14:modId xmlns:p14="http://schemas.microsoft.com/office/powerpoint/2010/main" val="2121343651"/>
              </p:ext>
            </p:extLst>
          </p:nvPr>
        </p:nvGraphicFramePr>
        <p:xfrm>
          <a:off x="5076056" y="1484784"/>
          <a:ext cx="3888432" cy="52366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314641" y="3429454"/>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04797" y="4481770"/>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253618" y="5445224"/>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Рисунок 1"/>
          <p:cNvPicPr>
            <a:picLocks noChangeAspect="1"/>
          </p:cNvPicPr>
          <p:nvPr/>
        </p:nvPicPr>
        <p:blipFill>
          <a:blip r:embed="rId13"/>
          <a:stretch>
            <a:fillRect/>
          </a:stretch>
        </p:blipFill>
        <p:spPr>
          <a:xfrm>
            <a:off x="748172" y="920889"/>
            <a:ext cx="7132938" cy="640135"/>
          </a:xfrm>
          <a:prstGeom prst="rect">
            <a:avLst/>
          </a:prstGeom>
        </p:spPr>
      </p:pic>
    </p:spTree>
    <p:extLst>
      <p:ext uri="{BB962C8B-B14F-4D97-AF65-F5344CB8AC3E}">
        <p14:creationId xmlns:p14="http://schemas.microsoft.com/office/powerpoint/2010/main" val="3458749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2036449813"/>
              </p:ext>
            </p:extLst>
          </p:nvPr>
        </p:nvGraphicFramePr>
        <p:xfrm>
          <a:off x="107950" y="1484784"/>
          <a:ext cx="4032002" cy="5236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ext uri="{D42A27DB-BD31-4B8C-83A1-F6EECF244321}">
                <p14:modId xmlns:p14="http://schemas.microsoft.com/office/powerpoint/2010/main" val="2760387350"/>
              </p:ext>
            </p:extLst>
          </p:nvPr>
        </p:nvGraphicFramePr>
        <p:xfrm>
          <a:off x="5076056" y="1484784"/>
          <a:ext cx="3888432" cy="52366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314641" y="3429454"/>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04797" y="4481770"/>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253618" y="5445224"/>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691680" y="908720"/>
            <a:ext cx="5832648" cy="369332"/>
          </a:xfrm>
          <a:prstGeom prst="rect">
            <a:avLst/>
          </a:prstGeom>
          <a:noFill/>
        </p:spPr>
        <p:txBody>
          <a:bodyPr wrap="square" rtlCol="0">
            <a:spAutoFit/>
          </a:bodyPr>
          <a:lstStyle/>
          <a:p>
            <a:r>
              <a:rPr lang="ro-RO" b="1" dirty="0" smtClean="0">
                <a:latin typeface="Times New Roman" panose="02020603050405020304" pitchFamily="18" charset="0"/>
                <a:cs typeface="Times New Roman" panose="02020603050405020304" pitchFamily="18" charset="0"/>
              </a:rPr>
              <a:t>Taxa de plasare (amplasare) a publicității (reclamei)</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286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3323395406"/>
              </p:ext>
            </p:extLst>
          </p:nvPr>
        </p:nvGraphicFramePr>
        <p:xfrm>
          <a:off x="107950" y="1026734"/>
          <a:ext cx="4104010" cy="56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116632"/>
            <a:ext cx="648072" cy="633948"/>
          </a:xfrm>
          <a:prstGeom prst="rect">
            <a:avLst/>
          </a:prstGeom>
        </p:spPr>
      </p:pic>
      <p:sp>
        <p:nvSpPr>
          <p:cNvPr id="7" name="TextBox 6"/>
          <p:cNvSpPr txBox="1"/>
          <p:nvPr/>
        </p:nvSpPr>
        <p:spPr>
          <a:xfrm>
            <a:off x="899592" y="215804"/>
            <a:ext cx="1584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Serviciul Fiscal de </a:t>
            </a:r>
            <a:r>
              <a:rPr kumimoji="0" lang="it-IT" sz="1100" b="0"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Stat</a:t>
            </a:r>
            <a:endParaRPr kumimoji="0" lang="it-IT" sz="11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lumMod val="50000"/>
                    <a:lumOff val="50000"/>
                  </a:prstClr>
                </a:solidFill>
                <a:effectLst/>
                <a:uLnTx/>
                <a:uFillTx/>
                <a:latin typeface="Times New Roman" panose="02020603050405020304" pitchFamily="18" charset="0"/>
                <a:ea typeface="+mn-ea"/>
                <a:cs typeface="Times New Roman" panose="02020603050405020304" pitchFamily="18" charset="0"/>
              </a:rPr>
              <a:t>al Republicii Moldova</a:t>
            </a:r>
            <a:endParaRPr kumimoji="0" lang="en-US" sz="1100" b="0" i="0" u="none" strike="noStrike" kern="1200" cap="none" spc="0" normalizeH="0" baseline="0" noProof="0" dirty="0">
              <a:ln>
                <a:noFill/>
              </a:ln>
              <a:solidFill>
                <a:prstClr val="black">
                  <a:lumMod val="50000"/>
                  <a:lumOff val="50000"/>
                </a:prst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1" name="Объект 7"/>
          <p:cNvGraphicFramePr>
            <a:graphicFrameLocks/>
          </p:cNvGraphicFramePr>
          <p:nvPr>
            <p:extLst>
              <p:ext uri="{D42A27DB-BD31-4B8C-83A1-F6EECF244321}">
                <p14:modId xmlns:p14="http://schemas.microsoft.com/office/powerpoint/2010/main" val="2862877934"/>
              </p:ext>
            </p:extLst>
          </p:nvPr>
        </p:nvGraphicFramePr>
        <p:xfrm>
          <a:off x="5039139" y="1026734"/>
          <a:ext cx="4069365" cy="56947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Стрелка вправо 11"/>
          <p:cNvSpPr/>
          <p:nvPr/>
        </p:nvSpPr>
        <p:spPr>
          <a:xfrm>
            <a:off x="4314641" y="15567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14641" y="33569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314641" y="5156285"/>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929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561893888"/>
              </p:ext>
            </p:extLst>
          </p:nvPr>
        </p:nvGraphicFramePr>
        <p:xfrm>
          <a:off x="107950" y="1026734"/>
          <a:ext cx="4104010" cy="56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116632"/>
            <a:ext cx="648072" cy="633948"/>
          </a:xfrm>
          <a:prstGeom prst="rect">
            <a:avLst/>
          </a:prstGeom>
        </p:spPr>
      </p:pic>
      <p:sp>
        <p:nvSpPr>
          <p:cNvPr id="7" name="TextBox 6"/>
          <p:cNvSpPr txBox="1"/>
          <p:nvPr/>
        </p:nvSpPr>
        <p:spPr>
          <a:xfrm>
            <a:off x="899592" y="215804"/>
            <a:ext cx="1584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Serviciul Fiscal de </a:t>
            </a:r>
            <a:r>
              <a:rPr kumimoji="0" lang="it-IT" sz="1100" b="0"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Stat</a:t>
            </a:r>
            <a:endParaRPr kumimoji="0" lang="it-IT" sz="11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lumMod val="50000"/>
                    <a:lumOff val="50000"/>
                  </a:prstClr>
                </a:solidFill>
                <a:effectLst/>
                <a:uLnTx/>
                <a:uFillTx/>
                <a:latin typeface="Times New Roman" panose="02020603050405020304" pitchFamily="18" charset="0"/>
                <a:ea typeface="+mn-ea"/>
                <a:cs typeface="Times New Roman" panose="02020603050405020304" pitchFamily="18" charset="0"/>
              </a:rPr>
              <a:t>al Republicii Moldova</a:t>
            </a:r>
            <a:endParaRPr kumimoji="0" lang="en-US" sz="1100" b="0" i="0" u="none" strike="noStrike" kern="1200" cap="none" spc="0" normalizeH="0" baseline="0" noProof="0" dirty="0">
              <a:ln>
                <a:noFill/>
              </a:ln>
              <a:solidFill>
                <a:prstClr val="black">
                  <a:lumMod val="50000"/>
                  <a:lumOff val="50000"/>
                </a:prst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1" name="Объект 7"/>
          <p:cNvGraphicFramePr>
            <a:graphicFrameLocks/>
          </p:cNvGraphicFramePr>
          <p:nvPr>
            <p:extLst>
              <p:ext uri="{D42A27DB-BD31-4B8C-83A1-F6EECF244321}">
                <p14:modId xmlns:p14="http://schemas.microsoft.com/office/powerpoint/2010/main" val="1237735111"/>
              </p:ext>
            </p:extLst>
          </p:nvPr>
        </p:nvGraphicFramePr>
        <p:xfrm>
          <a:off x="5039139" y="1026734"/>
          <a:ext cx="4069365" cy="56947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Стрелка вправо 11"/>
          <p:cNvSpPr/>
          <p:nvPr/>
        </p:nvSpPr>
        <p:spPr>
          <a:xfrm>
            <a:off x="4314641" y="15567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14641" y="33569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314641" y="5156285"/>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184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86231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Содержимое 5"/>
          <p:cNvSpPr txBox="1">
            <a:spLocks/>
          </p:cNvSpPr>
          <p:nvPr/>
        </p:nvSpPr>
        <p:spPr>
          <a:xfrm>
            <a:off x="4499993" y="2132856"/>
            <a:ext cx="4392488" cy="439248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None/>
            </a:pPr>
            <a:endParaRPr lang="ro-RO" b="1" dirty="0">
              <a:solidFill>
                <a:prstClr val="black"/>
              </a:solidFill>
            </a:endParaRPr>
          </a:p>
        </p:txBody>
      </p:sp>
      <p:sp>
        <p:nvSpPr>
          <p:cNvPr id="16" name="Содержимое 5"/>
          <p:cNvSpPr txBox="1">
            <a:spLocks/>
          </p:cNvSpPr>
          <p:nvPr/>
        </p:nvSpPr>
        <p:spPr>
          <a:xfrm>
            <a:off x="4653584" y="2300207"/>
            <a:ext cx="3887391" cy="368458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ro-RO" sz="1800" i="1" dirty="0">
              <a:solidFill>
                <a:prstClr val="black"/>
              </a:solidFill>
            </a:endParaRPr>
          </a:p>
        </p:txBody>
      </p:sp>
      <p:sp>
        <p:nvSpPr>
          <p:cNvPr id="25" name="Заголовок 2"/>
          <p:cNvSpPr txBox="1">
            <a:spLocks/>
          </p:cNvSpPr>
          <p:nvPr/>
        </p:nvSpPr>
        <p:spPr>
          <a:xfrm>
            <a:off x="457200" y="971719"/>
            <a:ext cx="7886700" cy="404099"/>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tabLst>
                <a:tab pos="685800" algn="l"/>
              </a:tabLst>
            </a:pPr>
            <a:r>
              <a:rPr lang="ro-RO" sz="2800" b="1" i="1" dirty="0" smtClean="0">
                <a:latin typeface="Times New Roman" panose="02020603050405020304" pitchFamily="18" charset="0"/>
                <a:cs typeface="Times New Roman" panose="02020603050405020304" pitchFamily="18" charset="0"/>
              </a:rPr>
              <a:t>Obiecte </a:t>
            </a:r>
            <a:r>
              <a:rPr lang="ro-RO" sz="2800" b="1" i="1" dirty="0">
                <a:latin typeface="Times New Roman" panose="02020603050405020304" pitchFamily="18" charset="0"/>
                <a:cs typeface="Times New Roman" panose="02020603050405020304" pitchFamily="18" charset="0"/>
              </a:rPr>
              <a:t>ale impunerii</a:t>
            </a:r>
            <a:endParaRPr lang="ro-RO"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itle 4"/>
          <p:cNvSpPr txBox="1">
            <a:spLocks/>
          </p:cNvSpPr>
          <p:nvPr/>
        </p:nvSpPr>
        <p:spPr>
          <a:xfrm>
            <a:off x="457200" y="1791234"/>
            <a:ext cx="8229600" cy="8452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800" i="1" dirty="0">
              <a:solidFill>
                <a:prstClr val="black"/>
              </a:solidFill>
            </a:endParaRPr>
          </a:p>
        </p:txBody>
      </p:sp>
      <p:sp>
        <p:nvSpPr>
          <p:cNvPr id="23" name="Content Placeholder 1"/>
          <p:cNvSpPr txBox="1">
            <a:spLocks/>
          </p:cNvSpPr>
          <p:nvPr/>
        </p:nvSpPr>
        <p:spPr>
          <a:xfrm>
            <a:off x="467544" y="2013220"/>
            <a:ext cx="8229600" cy="43681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solidFill>
                <a:prstClr val="black"/>
              </a:solidFill>
            </a:endParaRPr>
          </a:p>
        </p:txBody>
      </p:sp>
      <p:sp>
        <p:nvSpPr>
          <p:cNvPr id="28" name="Подзаголовок 2"/>
          <p:cNvSpPr txBox="1">
            <a:spLocks/>
          </p:cNvSpPr>
          <p:nvPr/>
        </p:nvSpPr>
        <p:spPr>
          <a:xfrm>
            <a:off x="778918" y="1514635"/>
            <a:ext cx="7772400" cy="320807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80000"/>
              </a:lnSpc>
              <a:buFont typeface="Arial" panose="020B0604020202020204" pitchFamily="34" charset="0"/>
              <a:buNone/>
            </a:pPr>
            <a:endParaRPr lang="en-US" sz="1600" dirty="0">
              <a:solidFill>
                <a:prstClr val="black"/>
              </a:solidFill>
              <a:latin typeface="PF DinText Pro"/>
            </a:endParaRPr>
          </a:p>
        </p:txBody>
      </p:sp>
      <p:sp>
        <p:nvSpPr>
          <p:cNvPr id="3" name="Slide Number Placeholder 2"/>
          <p:cNvSpPr>
            <a:spLocks noGrp="1"/>
          </p:cNvSpPr>
          <p:nvPr>
            <p:ph type="sldNum" sz="quarter" idx="12"/>
          </p:nvPr>
        </p:nvSpPr>
        <p:spPr/>
        <p:txBody>
          <a:bodyPr/>
          <a:lstStyle/>
          <a:p>
            <a:fld id="{725C68B6-61C2-468F-89AB-4B9F7531AA68}" type="slidenum">
              <a:rPr lang="ru-RU" smtClean="0">
                <a:solidFill>
                  <a:prstClr val="black">
                    <a:tint val="75000"/>
                  </a:prstClr>
                </a:solidFill>
              </a:rPr>
              <a:pPr/>
              <a:t>4</a:t>
            </a:fld>
            <a:endParaRPr lang="ru-RU" dirty="0">
              <a:solidFill>
                <a:prstClr val="black">
                  <a:tint val="75000"/>
                </a:prstClr>
              </a:solidFill>
            </a:endParaRPr>
          </a:p>
        </p:txBody>
      </p:sp>
      <p:sp>
        <p:nvSpPr>
          <p:cNvPr id="7" name="TextBox 6"/>
          <p:cNvSpPr txBox="1"/>
          <p:nvPr/>
        </p:nvSpPr>
        <p:spPr>
          <a:xfrm>
            <a:off x="666753" y="1386045"/>
            <a:ext cx="7897538" cy="2654573"/>
          </a:xfrm>
          <a:prstGeom prst="rect">
            <a:avLst/>
          </a:prstGeom>
          <a:noFill/>
        </p:spPr>
        <p:txBody>
          <a:bodyPr wrap="square" rtlCol="0">
            <a:spAutoFit/>
          </a:bodyPr>
          <a:lstStyle/>
          <a:p>
            <a:pPr indent="457200" algn="just" defTabSz="915988"/>
            <a:endParaRPr lang="en-US" sz="1850" b="1" i="1" dirty="0" smtClean="0">
              <a:latin typeface="Times New Roman" panose="02020603050405020304" pitchFamily="18" charset="0"/>
              <a:cs typeface="Times New Roman" panose="02020603050405020304" pitchFamily="18" charset="0"/>
            </a:endParaRPr>
          </a:p>
          <a:p>
            <a:pPr indent="457200" algn="just" defTabSz="915988"/>
            <a:r>
              <a:rPr lang="ro-RO" sz="1850" b="1" i="1" dirty="0" smtClean="0">
                <a:latin typeface="Times New Roman" panose="02020603050405020304" pitchFamily="18" charset="0"/>
                <a:cs typeface="Times New Roman" panose="02020603050405020304" pitchFamily="18" charset="0"/>
              </a:rPr>
              <a:t>Obiecte </a:t>
            </a:r>
            <a:r>
              <a:rPr lang="ro-RO" sz="1850" b="1" i="1" dirty="0">
                <a:latin typeface="Times New Roman" panose="02020603050405020304" pitchFamily="18" charset="0"/>
                <a:cs typeface="Times New Roman" panose="02020603050405020304" pitchFamily="18" charset="0"/>
              </a:rPr>
              <a:t>ale impunerii</a:t>
            </a:r>
            <a:r>
              <a:rPr lang="ro-RO" sz="1850" dirty="0">
                <a:latin typeface="Times New Roman" panose="02020603050405020304" pitchFamily="18" charset="0"/>
                <a:cs typeface="Times New Roman" panose="02020603050405020304" pitchFamily="18" charset="0"/>
              </a:rPr>
              <a:t> </a:t>
            </a:r>
            <a:r>
              <a:rPr lang="ro-RO" sz="1850" dirty="0" err="1">
                <a:latin typeface="Times New Roman" panose="02020603050405020304" pitchFamily="18" charset="0"/>
                <a:cs typeface="Times New Roman" panose="02020603050405020304" pitchFamily="18" charset="0"/>
              </a:rPr>
              <a:t>sînt</a:t>
            </a:r>
            <a:r>
              <a:rPr lang="ro-RO" sz="1850" dirty="0">
                <a:latin typeface="Times New Roman" panose="02020603050405020304" pitchFamily="18" charset="0"/>
                <a:cs typeface="Times New Roman" panose="02020603050405020304" pitchFamily="18" charset="0"/>
              </a:rPr>
              <a:t> bunurile imobiliare, inclusiv terenurile (terenuri cu destinație agricolă, terenuri destinate industriei, transporturilor, telecomunicațiilor și terenurile cu alte destinații speciale) din intravilan sau din extravilan, clădirile, construcțiile, casele de locuit individuale, apartamentele și alte încăperi izolate, </a:t>
            </a:r>
            <a:r>
              <a:rPr lang="ro-RO" sz="1850" i="1" dirty="0">
                <a:latin typeface="Times New Roman" panose="02020603050405020304" pitchFamily="18" charset="0"/>
                <a:cs typeface="Times New Roman" panose="02020603050405020304" pitchFamily="18" charset="0"/>
              </a:rPr>
              <a:t>inclusiv bunurile imobiliare aflate la o etapă de finisare a construcției de 50% și mai mult, rămase nefinisate timp de 3 ani după începutul lucrărilor de construcție</a:t>
            </a:r>
            <a:r>
              <a:rPr lang="ro-RO" sz="1850" dirty="0">
                <a:latin typeface="Times New Roman" panose="02020603050405020304" pitchFamily="18" charset="0"/>
                <a:cs typeface="Times New Roman" panose="02020603050405020304" pitchFamily="18" charset="0"/>
              </a:rPr>
              <a:t>.</a:t>
            </a:r>
            <a:endParaRPr lang="en-US" sz="1850" dirty="0">
              <a:latin typeface="Times New Roman" panose="02020603050405020304" pitchFamily="18" charset="0"/>
              <a:cs typeface="Times New Roman" panose="02020603050405020304" pitchFamily="18" charset="0"/>
            </a:endParaRPr>
          </a:p>
          <a:p>
            <a:pPr indent="457200" algn="just" defTabSz="915988"/>
            <a:endParaRPr lang="ro-RO" sz="1850" dirty="0">
              <a:latin typeface="Times New Roman" panose="02020603050405020304" pitchFamily="18" charset="0"/>
              <a:cs typeface="Times New Roman" panose="02020603050405020304" pitchFamily="18" charset="0"/>
            </a:endParaRPr>
          </a:p>
        </p:txBody>
      </p:sp>
      <p:pic>
        <p:nvPicPr>
          <p:cNvPr id="14" name="Picture 2" descr="H:\24+de+case+de+familie+de+vis_36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12" y="4863381"/>
            <a:ext cx="2288243" cy="16852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Cristina\Desktop\gethumbn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55" y="4851303"/>
            <a:ext cx="2384490" cy="1704015"/>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786" y="4850671"/>
            <a:ext cx="2206087" cy="1617651"/>
          </a:xfrm>
          <a:prstGeom prst="rect">
            <a:avLst/>
          </a:prstGeom>
        </p:spPr>
      </p:pic>
    </p:spTree>
    <p:extLst>
      <p:ext uri="{BB962C8B-B14F-4D97-AF65-F5344CB8AC3E}">
        <p14:creationId xmlns:p14="http://schemas.microsoft.com/office/powerpoint/2010/main" val="3380370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1193792057"/>
              </p:ext>
            </p:extLst>
          </p:nvPr>
        </p:nvGraphicFramePr>
        <p:xfrm>
          <a:off x="107950" y="1026734"/>
          <a:ext cx="4104010" cy="56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ext uri="{D42A27DB-BD31-4B8C-83A1-F6EECF244321}">
                <p14:modId xmlns:p14="http://schemas.microsoft.com/office/powerpoint/2010/main" val="150315224"/>
              </p:ext>
            </p:extLst>
          </p:nvPr>
        </p:nvGraphicFramePr>
        <p:xfrm>
          <a:off x="5137402" y="1026735"/>
          <a:ext cx="3971102" cy="56426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314641" y="15567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14641" y="33569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314641" y="5156285"/>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6424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525619896"/>
              </p:ext>
            </p:extLst>
          </p:nvPr>
        </p:nvGraphicFramePr>
        <p:xfrm>
          <a:off x="107950" y="1484784"/>
          <a:ext cx="4032002" cy="5236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nvPr>
        </p:nvGraphicFramePr>
        <p:xfrm>
          <a:off x="5076056" y="1484784"/>
          <a:ext cx="3888432" cy="52366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314641" y="3429454"/>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04797" y="4481770"/>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253618" y="5445224"/>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2339752" y="1004937"/>
            <a:ext cx="7056784" cy="369332"/>
          </a:xfrm>
          <a:prstGeom prst="rect">
            <a:avLst/>
          </a:prstGeom>
          <a:noFill/>
        </p:spPr>
        <p:txBody>
          <a:bodyPr wrap="square" rtlCol="0">
            <a:spAutoFit/>
          </a:bodyPr>
          <a:lstStyle/>
          <a:p>
            <a:r>
              <a:rPr lang="ro-RO" b="1" dirty="0" smtClean="0">
                <a:latin typeface="Times New Roman" panose="02020603050405020304" pitchFamily="18" charset="0"/>
                <a:cs typeface="Times New Roman" panose="02020603050405020304" pitchFamily="18" charset="0"/>
              </a:rPr>
              <a:t>Taxa pentru dispozitivele publicitare</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421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89963"/>
            <a:ext cx="7886700" cy="504056"/>
          </a:xfrm>
        </p:spPr>
        <p:txBody>
          <a:bodyPr>
            <a:normAutofit/>
          </a:bodyPr>
          <a:lstStyle/>
          <a:p>
            <a:pPr algn="ctr"/>
            <a:r>
              <a:rPr lang="ro-RO" sz="1800" b="1" dirty="0">
                <a:latin typeface="Times New Roman" panose="02020603050405020304" pitchFamily="18" charset="0"/>
                <a:cs typeface="Times New Roman" panose="02020603050405020304" pitchFamily="18" charset="0"/>
              </a:rPr>
              <a:t>Taxa pentru dispozitivele publicitare</a:t>
            </a:r>
          </a:p>
        </p:txBody>
      </p:sp>
      <p:sp>
        <p:nvSpPr>
          <p:cNvPr id="3" name="Content Placeholder 2"/>
          <p:cNvSpPr>
            <a:spLocks noGrp="1"/>
          </p:cNvSpPr>
          <p:nvPr>
            <p:ph idx="1"/>
          </p:nvPr>
        </p:nvSpPr>
        <p:spPr>
          <a:xfrm>
            <a:off x="628650" y="1196752"/>
            <a:ext cx="8047806" cy="5328590"/>
          </a:xfrm>
        </p:spPr>
        <p:txBody>
          <a:bodyPr>
            <a:noAutofit/>
          </a:bodyPr>
          <a:lstStyle/>
          <a:p>
            <a:pPr marL="0" indent="457200" algn="just">
              <a:lnSpc>
                <a:spcPct val="100000"/>
              </a:lnSpc>
              <a:spcBef>
                <a:spcPts val="600"/>
              </a:spcBef>
              <a:buNone/>
            </a:pPr>
            <a:endParaRPr lang="ro-RO" sz="2000" b="1" dirty="0" smtClean="0">
              <a:latin typeface="Times New Roman" panose="02020603050405020304" pitchFamily="18" charset="0"/>
              <a:cs typeface="Times New Roman" panose="02020603050405020304" pitchFamily="18" charset="0"/>
            </a:endParaRPr>
          </a:p>
          <a:p>
            <a:pPr marL="0" indent="457200" algn="just">
              <a:lnSpc>
                <a:spcPct val="100000"/>
              </a:lnSpc>
              <a:spcBef>
                <a:spcPts val="600"/>
              </a:spcBef>
              <a:buNone/>
            </a:pPr>
            <a:r>
              <a:rPr lang="ro-RO" sz="2000" b="1" dirty="0" err="1" smtClean="0">
                <a:latin typeface="Times New Roman" panose="02020603050405020304" pitchFamily="18" charset="0"/>
                <a:cs typeface="Times New Roman" panose="02020603050405020304" pitchFamily="18" charset="0"/>
              </a:rPr>
              <a:t>Subiecţi</a:t>
            </a:r>
            <a:r>
              <a:rPr lang="ro-RO" sz="2000" b="1" dirty="0" smtClean="0">
                <a:latin typeface="Times New Roman" panose="02020603050405020304" pitchFamily="18" charset="0"/>
                <a:cs typeface="Times New Roman" panose="02020603050405020304" pitchFamily="18" charset="0"/>
              </a:rPr>
              <a:t> </a:t>
            </a:r>
            <a:r>
              <a:rPr lang="ro-RO" sz="2000" b="1" dirty="0">
                <a:latin typeface="Times New Roman" panose="02020603050405020304" pitchFamily="18" charset="0"/>
                <a:cs typeface="Times New Roman" panose="02020603050405020304" pitchFamily="18" charset="0"/>
              </a:rPr>
              <a:t>ai impunerii </a:t>
            </a:r>
            <a:r>
              <a:rPr lang="ro-RO" sz="2000" dirty="0" err="1">
                <a:latin typeface="Times New Roman" panose="02020603050405020304" pitchFamily="18" charset="0"/>
                <a:cs typeface="Times New Roman" panose="02020603050405020304" pitchFamily="18" charset="0"/>
              </a:rPr>
              <a:t>sînt</a:t>
            </a:r>
            <a:r>
              <a:rPr lang="ro-RO" sz="2000" dirty="0">
                <a:latin typeface="Times New Roman" panose="02020603050405020304" pitchFamily="18" charset="0"/>
                <a:cs typeface="Times New Roman" panose="02020603050405020304" pitchFamily="18" charset="0"/>
              </a:rPr>
              <a:t> persoanele fizice înregistrate în calitate de întreprinzător </a:t>
            </a:r>
            <a:r>
              <a:rPr lang="ro-RO" sz="2000" dirty="0" err="1">
                <a:latin typeface="Times New Roman" panose="02020603050405020304" pitchFamily="18" charset="0"/>
                <a:cs typeface="Times New Roman" panose="02020603050405020304" pitchFamily="18" charset="0"/>
              </a:rPr>
              <a:t>şi</a:t>
            </a:r>
            <a:r>
              <a:rPr lang="ro-RO" sz="2000" dirty="0">
                <a:latin typeface="Times New Roman" panose="02020603050405020304" pitchFamily="18" charset="0"/>
                <a:cs typeface="Times New Roman" panose="02020603050405020304" pitchFamily="18" charset="0"/>
              </a:rPr>
              <a:t> persoanele juridice, care </a:t>
            </a:r>
            <a:r>
              <a:rPr lang="ro-RO" sz="2000" dirty="0" err="1">
                <a:latin typeface="Times New Roman" panose="02020603050405020304" pitchFamily="18" charset="0"/>
                <a:cs typeface="Times New Roman" panose="02020603050405020304" pitchFamily="18" charset="0"/>
              </a:rPr>
              <a:t>deţin</a:t>
            </a:r>
            <a:r>
              <a:rPr lang="ro-RO" sz="2000" dirty="0">
                <a:latin typeface="Times New Roman" panose="02020603050405020304" pitchFamily="18" charset="0"/>
                <a:cs typeface="Times New Roman" panose="02020603050405020304" pitchFamily="18" charset="0"/>
              </a:rPr>
              <a:t> în posesie/</a:t>
            </a:r>
            <a:r>
              <a:rPr lang="ro-RO" sz="2000" dirty="0" err="1">
                <a:latin typeface="Times New Roman" panose="02020603050405020304" pitchFamily="18" charset="0"/>
                <a:cs typeface="Times New Roman" panose="02020603050405020304" pitchFamily="18" charset="0"/>
              </a:rPr>
              <a:t>folosinţă</a:t>
            </a:r>
            <a:r>
              <a:rPr lang="ro-RO" sz="2000" dirty="0">
                <a:latin typeface="Times New Roman" panose="02020603050405020304" pitchFamily="18" charset="0"/>
                <a:cs typeface="Times New Roman" panose="02020603050405020304" pitchFamily="18" charset="0"/>
              </a:rPr>
              <a:t> sau </a:t>
            </a:r>
            <a:r>
              <a:rPr lang="ro-RO" sz="2000" dirty="0" err="1">
                <a:latin typeface="Times New Roman" panose="02020603050405020304" pitchFamily="18" charset="0"/>
                <a:cs typeface="Times New Roman" panose="02020603050405020304" pitchFamily="18" charset="0"/>
              </a:rPr>
              <a:t>sînt</a:t>
            </a:r>
            <a:r>
              <a:rPr lang="ro-RO" sz="2000" dirty="0">
                <a:latin typeface="Times New Roman" panose="02020603050405020304" pitchFamily="18" charset="0"/>
                <a:cs typeface="Times New Roman" panose="02020603050405020304" pitchFamily="18" charset="0"/>
              </a:rPr>
              <a:t> proprietari ai dispozitivelor publicitare.</a:t>
            </a:r>
          </a:p>
          <a:p>
            <a:pPr marL="0" indent="457200" algn="just">
              <a:lnSpc>
                <a:spcPct val="100000"/>
              </a:lnSpc>
              <a:spcBef>
                <a:spcPts val="600"/>
              </a:spcBef>
              <a:buNone/>
            </a:pPr>
            <a:endParaRPr lang="ro-RO" sz="2000" b="1" dirty="0" smtClean="0">
              <a:latin typeface="Times New Roman" panose="02020603050405020304" pitchFamily="18" charset="0"/>
              <a:cs typeface="Times New Roman" panose="02020603050405020304" pitchFamily="18" charset="0"/>
            </a:endParaRPr>
          </a:p>
          <a:p>
            <a:pPr marL="0" indent="457200" algn="just">
              <a:lnSpc>
                <a:spcPct val="100000"/>
              </a:lnSpc>
              <a:spcBef>
                <a:spcPts val="600"/>
              </a:spcBef>
              <a:buNone/>
            </a:pPr>
            <a:r>
              <a:rPr lang="ro-RO" sz="2000" b="1" dirty="0" smtClean="0">
                <a:latin typeface="Times New Roman" panose="02020603050405020304" pitchFamily="18" charset="0"/>
                <a:cs typeface="Times New Roman" panose="02020603050405020304" pitchFamily="18" charset="0"/>
              </a:rPr>
              <a:t>Obiectul </a:t>
            </a:r>
            <a:r>
              <a:rPr lang="ro-RO" sz="2000" b="1" dirty="0">
                <a:latin typeface="Times New Roman" panose="02020603050405020304" pitchFamily="18" charset="0"/>
                <a:cs typeface="Times New Roman" panose="02020603050405020304" pitchFamily="18" charset="0"/>
              </a:rPr>
              <a:t>impunerii</a:t>
            </a:r>
            <a:r>
              <a:rPr lang="ro-RO" sz="2000" dirty="0">
                <a:latin typeface="Times New Roman" panose="02020603050405020304" pitchFamily="18" charset="0"/>
                <a:cs typeface="Times New Roman" panose="02020603050405020304" pitchFamily="18" charset="0"/>
              </a:rPr>
              <a:t> îl constituie </a:t>
            </a:r>
            <a:r>
              <a:rPr lang="ro-RO" sz="2000" dirty="0" err="1">
                <a:latin typeface="Times New Roman" panose="02020603050405020304" pitchFamily="18" charset="0"/>
                <a:cs typeface="Times New Roman" panose="02020603050405020304" pitchFamily="18" charset="0"/>
              </a:rPr>
              <a:t>suprafaţa</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feţei</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feţelor</a:t>
            </a:r>
            <a:r>
              <a:rPr lang="ro-RO" sz="2000" dirty="0">
                <a:latin typeface="Times New Roman" panose="02020603050405020304" pitchFamily="18" charset="0"/>
                <a:cs typeface="Times New Roman" panose="02020603050405020304" pitchFamily="18" charset="0"/>
              </a:rPr>
              <a:t>) dispozitivului publicitar pe care se amplasează publicitatea exterioară.</a:t>
            </a:r>
          </a:p>
          <a:p>
            <a:pPr marL="0" indent="457200" algn="just">
              <a:lnSpc>
                <a:spcPct val="100000"/>
              </a:lnSpc>
              <a:spcBef>
                <a:spcPts val="600"/>
              </a:spcBef>
              <a:buNone/>
            </a:pPr>
            <a:endParaRPr lang="ro-RO" sz="2000" dirty="0" smtClean="0">
              <a:latin typeface="Times New Roman" panose="02020603050405020304" pitchFamily="18" charset="0"/>
              <a:cs typeface="Times New Roman" panose="02020603050405020304" pitchFamily="18" charset="0"/>
            </a:endParaRPr>
          </a:p>
          <a:p>
            <a:pPr marL="0" indent="457200" algn="just">
              <a:lnSpc>
                <a:spcPct val="100000"/>
              </a:lnSpc>
              <a:spcBef>
                <a:spcPts val="600"/>
              </a:spcBef>
              <a:buNone/>
            </a:pPr>
            <a:r>
              <a:rPr lang="ro-RO" sz="2000" dirty="0" smtClean="0">
                <a:latin typeface="Times New Roman" panose="02020603050405020304" pitchFamily="18" charset="0"/>
                <a:cs typeface="Times New Roman" panose="02020603050405020304" pitchFamily="18" charset="0"/>
              </a:rPr>
              <a:t>Prin </a:t>
            </a:r>
            <a:r>
              <a:rPr lang="ro-RO" sz="2000" b="1" i="1" dirty="0">
                <a:latin typeface="Times New Roman" panose="02020603050405020304" pitchFamily="18" charset="0"/>
                <a:cs typeface="Times New Roman" panose="02020603050405020304" pitchFamily="18" charset="0"/>
              </a:rPr>
              <a:t>dispozitiv publicitar</a:t>
            </a:r>
            <a:r>
              <a:rPr lang="ro-RO" sz="2000" dirty="0">
                <a:latin typeface="Times New Roman" panose="02020603050405020304" pitchFamily="18" charset="0"/>
                <a:cs typeface="Times New Roman" panose="02020603050405020304" pitchFamily="18" charset="0"/>
              </a:rPr>
              <a:t> se </a:t>
            </a:r>
            <a:r>
              <a:rPr lang="ro-RO" sz="2000" dirty="0" err="1">
                <a:latin typeface="Times New Roman" panose="02020603050405020304" pitchFamily="18" charset="0"/>
                <a:cs typeface="Times New Roman" panose="02020603050405020304" pitchFamily="18" charset="0"/>
              </a:rPr>
              <a:t>subînţelege</a:t>
            </a:r>
            <a:r>
              <a:rPr lang="ro-RO" sz="2000" dirty="0">
                <a:latin typeface="Times New Roman" panose="02020603050405020304" pitchFamily="18" charset="0"/>
                <a:cs typeface="Times New Roman" panose="02020603050405020304" pitchFamily="18" charset="0"/>
              </a:rPr>
              <a:t> sistem de comunicare vizuală pentru plasarea </a:t>
            </a:r>
            <a:r>
              <a:rPr lang="ro-RO" sz="2000" dirty="0" err="1">
                <a:latin typeface="Times New Roman" panose="02020603050405020304" pitchFamily="18" charset="0"/>
                <a:cs typeface="Times New Roman" panose="02020603050405020304" pitchFamily="18" charset="0"/>
              </a:rPr>
              <a:t>publicităţii</a:t>
            </a:r>
            <a:r>
              <a:rPr lang="ro-RO" sz="2000" dirty="0">
                <a:latin typeface="Times New Roman" panose="02020603050405020304" pitchFamily="18" charset="0"/>
                <a:cs typeface="Times New Roman" panose="02020603050405020304" pitchFamily="18" charset="0"/>
              </a:rPr>
              <a:t> exterioare, cum ar fi </a:t>
            </a:r>
            <a:r>
              <a:rPr lang="ro-RO" sz="2000" dirty="0" err="1">
                <a:latin typeface="Times New Roman" panose="02020603050405020304" pitchFamily="18" charset="0"/>
                <a:cs typeface="Times New Roman" panose="02020603050405020304" pitchFamily="18" charset="0"/>
              </a:rPr>
              <a:t>afişele</a:t>
            </a:r>
            <a:r>
              <a:rPr lang="ro-RO" sz="2000" dirty="0">
                <a:latin typeface="Times New Roman" panose="02020603050405020304" pitchFamily="18" charset="0"/>
                <a:cs typeface="Times New Roman" panose="02020603050405020304" pitchFamily="18" charset="0"/>
              </a:rPr>
              <a:t>, panourile, standurile, </a:t>
            </a:r>
            <a:r>
              <a:rPr lang="ro-RO" sz="2000" dirty="0" err="1">
                <a:latin typeface="Times New Roman" panose="02020603050405020304" pitchFamily="18" charset="0"/>
                <a:cs typeface="Times New Roman" panose="02020603050405020304" pitchFamily="18" charset="0"/>
              </a:rPr>
              <a:t>instalaţiile</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şi</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construcţiile</a:t>
            </a:r>
            <a:r>
              <a:rPr lang="ro-RO" sz="2000" dirty="0">
                <a:latin typeface="Times New Roman" panose="02020603050405020304" pitchFamily="18" charset="0"/>
                <a:cs typeface="Times New Roman" panose="02020603050405020304" pitchFamily="18" charset="0"/>
              </a:rPr>
              <a:t> (situate separat sau suspendate de </a:t>
            </a:r>
            <a:r>
              <a:rPr lang="ro-RO" sz="2000" dirty="0" err="1">
                <a:latin typeface="Times New Roman" panose="02020603050405020304" pitchFamily="18" charset="0"/>
                <a:cs typeface="Times New Roman" panose="02020603050405020304" pitchFamily="18" charset="0"/>
              </a:rPr>
              <a:t>pereţii</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şi</a:t>
            </a:r>
            <a:r>
              <a:rPr lang="ro-RO" sz="2000" dirty="0">
                <a:latin typeface="Times New Roman" panose="02020603050405020304" pitchFamily="18" charset="0"/>
                <a:cs typeface="Times New Roman" panose="02020603050405020304" pitchFamily="18" charset="0"/>
              </a:rPr>
              <a:t> de </a:t>
            </a:r>
            <a:r>
              <a:rPr lang="ro-RO" sz="2000" dirty="0" err="1">
                <a:latin typeface="Times New Roman" panose="02020603050405020304" pitchFamily="18" charset="0"/>
                <a:cs typeface="Times New Roman" panose="02020603050405020304" pitchFamily="18" charset="0"/>
              </a:rPr>
              <a:t>acoperişurile</a:t>
            </a:r>
            <a:r>
              <a:rPr lang="ro-RO" sz="2000" dirty="0">
                <a:latin typeface="Times New Roman" panose="02020603050405020304" pitchFamily="18" charset="0"/>
                <a:cs typeface="Times New Roman" panose="02020603050405020304" pitchFamily="18" charset="0"/>
              </a:rPr>
              <a:t> clădirilor), firmele tridimensionale, firmele luminoase, tablourile electromecanice </a:t>
            </a:r>
            <a:r>
              <a:rPr lang="ro-RO" sz="2000" dirty="0" err="1">
                <a:latin typeface="Times New Roman" panose="02020603050405020304" pitchFamily="18" charset="0"/>
                <a:cs typeface="Times New Roman" panose="02020603050405020304" pitchFamily="18" charset="0"/>
              </a:rPr>
              <a:t>şi</a:t>
            </a:r>
            <a:r>
              <a:rPr lang="ro-RO" sz="2000" dirty="0">
                <a:latin typeface="Times New Roman" panose="02020603050405020304" pitchFamily="18" charset="0"/>
                <a:cs typeface="Times New Roman" panose="02020603050405020304" pitchFamily="18" charset="0"/>
              </a:rPr>
              <a:t> electronice suspendate, alte mijloace tehnice.</a:t>
            </a:r>
          </a:p>
          <a:p>
            <a:pPr marL="0" indent="457200" algn="just">
              <a:lnSpc>
                <a:spcPct val="100000"/>
              </a:lnSpc>
              <a:spcBef>
                <a:spcPts val="600"/>
              </a:spcBef>
              <a:buNone/>
            </a:pPr>
            <a:endParaRPr lang="ro-RO" sz="2000" dirty="0">
              <a:latin typeface="Times New Roman" panose="02020603050405020304" pitchFamily="18" charset="0"/>
              <a:cs typeface="Times New Roman" panose="02020603050405020304" pitchFamily="18" charset="0"/>
            </a:endParaRPr>
          </a:p>
          <a:p>
            <a:pPr marL="0" indent="457200" algn="just">
              <a:lnSpc>
                <a:spcPct val="100000"/>
              </a:lnSpc>
              <a:spcBef>
                <a:spcPts val="600"/>
              </a:spcBef>
              <a:buNone/>
            </a:pPr>
            <a:endParaRPr lang="ro-RO"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457950" y="6525344"/>
            <a:ext cx="2057400" cy="1961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7451"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375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78594294"/>
              </p:ext>
            </p:extLst>
          </p:nvPr>
        </p:nvGraphicFramePr>
        <p:xfrm>
          <a:off x="107950" y="1026734"/>
          <a:ext cx="4104010" cy="56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ext uri="{D42A27DB-BD31-4B8C-83A1-F6EECF244321}">
                <p14:modId xmlns:p14="http://schemas.microsoft.com/office/powerpoint/2010/main" val="2266438166"/>
              </p:ext>
            </p:extLst>
          </p:nvPr>
        </p:nvGraphicFramePr>
        <p:xfrm>
          <a:off x="5039139" y="1026734"/>
          <a:ext cx="4069365" cy="5694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314641" y="15567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14641" y="33569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314641" y="5156285"/>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784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3164210783"/>
              </p:ext>
            </p:extLst>
          </p:nvPr>
        </p:nvGraphicFramePr>
        <p:xfrm>
          <a:off x="107950" y="1026734"/>
          <a:ext cx="4104010" cy="56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ext uri="{D42A27DB-BD31-4B8C-83A1-F6EECF244321}">
                <p14:modId xmlns:p14="http://schemas.microsoft.com/office/powerpoint/2010/main" val="4191552111"/>
              </p:ext>
            </p:extLst>
          </p:nvPr>
        </p:nvGraphicFramePr>
        <p:xfrm>
          <a:off x="5137402" y="1026735"/>
          <a:ext cx="3971102" cy="56426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314641" y="15567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14641" y="33569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314641" y="5156285"/>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156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24744"/>
            <a:ext cx="7886700" cy="565945"/>
          </a:xfrm>
        </p:spPr>
        <p:txBody>
          <a:bodyPr>
            <a:normAutofit/>
          </a:bodyPr>
          <a:lstStyle/>
          <a:p>
            <a:pPr algn="ctr"/>
            <a:r>
              <a:rPr lang="ro-RO" sz="3400" b="1" dirty="0">
                <a:latin typeface="Times New Roman" panose="02020603050405020304" pitchFamily="18" charset="0"/>
                <a:cs typeface="Times New Roman" panose="02020603050405020304" pitchFamily="18" charset="0"/>
              </a:rPr>
              <a:t>Taxa de aplicare a simbolicii locale</a:t>
            </a:r>
            <a:endParaRPr lang="ro-RO" sz="34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933904"/>
            <a:ext cx="7886700" cy="4422448"/>
          </a:xfrm>
        </p:spPr>
        <p:txBody>
          <a:bodyPr>
            <a:normAutofit fontScale="62500" lnSpcReduction="20000"/>
          </a:bodyPr>
          <a:lstStyle/>
          <a:p>
            <a:pPr marL="0" indent="457200" algn="just">
              <a:lnSpc>
                <a:spcPct val="120000"/>
              </a:lnSpc>
              <a:spcBef>
                <a:spcPts val="300"/>
              </a:spcBef>
              <a:buNone/>
            </a:pPr>
            <a:r>
              <a:rPr lang="ro-RO" sz="3700" b="1" dirty="0" err="1">
                <a:latin typeface="Times New Roman" panose="02020603050405020304" pitchFamily="18" charset="0"/>
                <a:cs typeface="Times New Roman" panose="02020603050405020304" pitchFamily="18" charset="0"/>
              </a:rPr>
              <a:t>Subiecţi</a:t>
            </a:r>
            <a:r>
              <a:rPr lang="ro-RO" sz="3700" b="1" dirty="0">
                <a:latin typeface="Times New Roman" panose="02020603050405020304" pitchFamily="18" charset="0"/>
                <a:cs typeface="Times New Roman" panose="02020603050405020304" pitchFamily="18" charset="0"/>
              </a:rPr>
              <a:t> ai impunerii </a:t>
            </a:r>
            <a:r>
              <a:rPr lang="ro-RO" sz="3700" dirty="0" err="1">
                <a:latin typeface="Times New Roman" panose="02020603050405020304" pitchFamily="18" charset="0"/>
                <a:cs typeface="Times New Roman" panose="02020603050405020304" pitchFamily="18" charset="0"/>
              </a:rPr>
              <a:t>sînt</a:t>
            </a:r>
            <a:r>
              <a:rPr lang="ro-RO" sz="3700" dirty="0">
                <a:latin typeface="Times New Roman" panose="02020603050405020304" pitchFamily="18" charset="0"/>
                <a:cs typeface="Times New Roman" panose="02020603050405020304" pitchFamily="18" charset="0"/>
              </a:rPr>
              <a:t> persoanele juridice sau fizice, înregistrate în calitate de întreprinzător, care aplică simbolica locală pe produsele fabricate.</a:t>
            </a:r>
          </a:p>
          <a:p>
            <a:pPr marL="0" indent="457200" algn="just">
              <a:lnSpc>
                <a:spcPct val="120000"/>
              </a:lnSpc>
              <a:spcBef>
                <a:spcPts val="300"/>
              </a:spcBef>
              <a:buNone/>
            </a:pPr>
            <a:r>
              <a:rPr lang="ro-RO" sz="3700" b="1" dirty="0">
                <a:latin typeface="Times New Roman" panose="02020603050405020304" pitchFamily="18" charset="0"/>
                <a:cs typeface="Times New Roman" panose="02020603050405020304" pitchFamily="18" charset="0"/>
              </a:rPr>
              <a:t>Obiectul impunerii</a:t>
            </a:r>
            <a:r>
              <a:rPr lang="ro-RO" sz="3700" dirty="0">
                <a:latin typeface="Times New Roman" panose="02020603050405020304" pitchFamily="18" charset="0"/>
                <a:cs typeface="Times New Roman" panose="02020603050405020304" pitchFamily="18" charset="0"/>
              </a:rPr>
              <a:t> îl constituie produsele fabricate cărora li se aplică simbolica locală.</a:t>
            </a:r>
          </a:p>
          <a:p>
            <a:pPr marL="0" indent="457200" algn="just">
              <a:lnSpc>
                <a:spcPct val="120000"/>
              </a:lnSpc>
              <a:spcBef>
                <a:spcPts val="300"/>
              </a:spcBef>
              <a:buNone/>
            </a:pPr>
            <a:r>
              <a:rPr lang="ro-RO" sz="3700" b="1" dirty="0">
                <a:latin typeface="Times New Roman" panose="02020603050405020304" pitchFamily="18" charset="0"/>
                <a:cs typeface="Times New Roman" panose="02020603050405020304" pitchFamily="18" charset="0"/>
              </a:rPr>
              <a:t>Baza impozabilă </a:t>
            </a:r>
            <a:r>
              <a:rPr lang="ro-RO" sz="3700" dirty="0">
                <a:latin typeface="Times New Roman" panose="02020603050405020304" pitchFamily="18" charset="0"/>
                <a:cs typeface="Times New Roman" panose="02020603050405020304" pitchFamily="18" charset="0"/>
              </a:rPr>
              <a:t>este venitul din </a:t>
            </a:r>
            <a:r>
              <a:rPr lang="ro-RO" sz="3700" dirty="0" err="1">
                <a:latin typeface="Times New Roman" panose="02020603050405020304" pitchFamily="18" charset="0"/>
                <a:cs typeface="Times New Roman" panose="02020603050405020304" pitchFamily="18" charset="0"/>
              </a:rPr>
              <a:t>vînzări</a:t>
            </a:r>
            <a:r>
              <a:rPr lang="ro-RO" sz="3700" dirty="0">
                <a:latin typeface="Times New Roman" panose="02020603050405020304" pitchFamily="18" charset="0"/>
                <a:cs typeface="Times New Roman" panose="02020603050405020304" pitchFamily="18" charset="0"/>
              </a:rPr>
              <a:t> ale produselor fabricate cărora li se aplică simbolica locală.</a:t>
            </a:r>
          </a:p>
          <a:p>
            <a:pPr marL="0" indent="457200" algn="just">
              <a:lnSpc>
                <a:spcPct val="120000"/>
              </a:lnSpc>
              <a:spcBef>
                <a:spcPts val="300"/>
              </a:spcBef>
              <a:buNone/>
            </a:pPr>
            <a:endParaRPr lang="ro-RO" sz="2900" dirty="0">
              <a:latin typeface="Times New Roman" panose="02020603050405020304" pitchFamily="18" charset="0"/>
              <a:cs typeface="Times New Roman" panose="02020603050405020304" pitchFamily="18" charset="0"/>
            </a:endParaRPr>
          </a:p>
          <a:p>
            <a:pPr marL="0" indent="457200" algn="just">
              <a:lnSpc>
                <a:spcPct val="120000"/>
              </a:lnSpc>
              <a:spcBef>
                <a:spcPts val="300"/>
              </a:spcBef>
              <a:buNone/>
            </a:pPr>
            <a:r>
              <a:rPr lang="ro-RO" sz="3700" i="1" dirty="0">
                <a:latin typeface="Times New Roman" panose="02020603050405020304" pitchFamily="18" charset="0"/>
                <a:cs typeface="Times New Roman" panose="02020603050405020304" pitchFamily="18" charset="0"/>
              </a:rPr>
              <a:t>Prin </a:t>
            </a:r>
            <a:r>
              <a:rPr lang="ro-RO" sz="3700" b="1" i="1" dirty="0">
                <a:latin typeface="Times New Roman" panose="02020603050405020304" pitchFamily="18" charset="0"/>
                <a:cs typeface="Times New Roman" panose="02020603050405020304" pitchFamily="18" charset="0"/>
              </a:rPr>
              <a:t>simbolică locală </a:t>
            </a:r>
            <a:r>
              <a:rPr lang="ro-RO" sz="3700" i="1" dirty="0">
                <a:latin typeface="Times New Roman" panose="02020603050405020304" pitchFamily="18" charset="0"/>
                <a:cs typeface="Times New Roman" panose="02020603050405020304" pitchFamily="18" charset="0"/>
              </a:rPr>
              <a:t>se </a:t>
            </a:r>
            <a:r>
              <a:rPr lang="ro-RO" sz="3700" i="1" dirty="0" err="1">
                <a:latin typeface="Times New Roman" panose="02020603050405020304" pitchFamily="18" charset="0"/>
                <a:cs typeface="Times New Roman" panose="02020603050405020304" pitchFamily="18" charset="0"/>
              </a:rPr>
              <a:t>subînţelege</a:t>
            </a:r>
            <a:r>
              <a:rPr lang="ro-RO" sz="3700" dirty="0">
                <a:latin typeface="Times New Roman" panose="02020603050405020304" pitchFamily="18" charset="0"/>
                <a:cs typeface="Times New Roman" panose="02020603050405020304" pitchFamily="18" charset="0"/>
              </a:rPr>
              <a:t> </a:t>
            </a:r>
            <a:r>
              <a:rPr lang="ro-RO" sz="3700" i="1" dirty="0">
                <a:latin typeface="Times New Roman" panose="02020603050405020304" pitchFamily="18" charset="0"/>
                <a:cs typeface="Times New Roman" panose="02020603050405020304" pitchFamily="18" charset="0"/>
              </a:rPr>
              <a:t>stema unui </a:t>
            </a:r>
            <a:r>
              <a:rPr lang="ro-RO" sz="3700" i="1" dirty="0" err="1">
                <a:latin typeface="Times New Roman" panose="02020603050405020304" pitchFamily="18" charset="0"/>
                <a:cs typeface="Times New Roman" panose="02020603050405020304" pitchFamily="18" charset="0"/>
              </a:rPr>
              <a:t>oraş</a:t>
            </a:r>
            <a:r>
              <a:rPr lang="ro-RO" sz="3700" i="1" dirty="0">
                <a:latin typeface="Times New Roman" panose="02020603050405020304" pitchFamily="18" charset="0"/>
                <a:cs typeface="Times New Roman" panose="02020603050405020304" pitchFamily="18" charset="0"/>
              </a:rPr>
              <a:t> sau a unui alt tip de localitate, denumirea lui (în calitate de denumire a produsului fabricat) sau imaginea monumentelor de arhitectură, a monumentelor istorice. </a:t>
            </a:r>
            <a:endParaRPr lang="ro-RO"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459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80541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Содержимое 5"/>
          <p:cNvSpPr txBox="1">
            <a:spLocks/>
          </p:cNvSpPr>
          <p:nvPr/>
        </p:nvSpPr>
        <p:spPr>
          <a:xfrm>
            <a:off x="4499993" y="2132856"/>
            <a:ext cx="4392488" cy="439248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ro-RO" sz="2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Содержимое 5"/>
          <p:cNvSpPr txBox="1">
            <a:spLocks/>
          </p:cNvSpPr>
          <p:nvPr/>
        </p:nvSpPr>
        <p:spPr>
          <a:xfrm>
            <a:off x="4653584" y="2300207"/>
            <a:ext cx="3887391" cy="368458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ro-RO"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Заголовок 2"/>
          <p:cNvSpPr txBox="1">
            <a:spLocks/>
          </p:cNvSpPr>
          <p:nvPr/>
        </p:nvSpPr>
        <p:spPr>
          <a:xfrm>
            <a:off x="457200" y="876393"/>
            <a:ext cx="8435281" cy="5562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tab pos="685800" algn="l"/>
              </a:tabLst>
              <a:defRPr/>
            </a:pPr>
            <a:r>
              <a:rPr kumimoji="0" lang="ro-RO" sz="2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ro-RO" sz="2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90000"/>
              </a:lnSpc>
              <a:spcBef>
                <a:spcPct val="0"/>
              </a:spcBef>
              <a:spcAft>
                <a:spcPts val="0"/>
              </a:spcAft>
              <a:buClrTx/>
              <a:buSzTx/>
              <a:buFontTx/>
              <a:buNone/>
              <a:tabLst>
                <a:tab pos="685800" algn="l"/>
              </a:tabLst>
              <a:defRPr/>
            </a:pPr>
            <a:endParaRPr lang="ro-RO" sz="2600" b="1" dirty="0">
              <a:solidFill>
                <a:prstClr val="black"/>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90000"/>
              </a:lnSpc>
              <a:spcBef>
                <a:spcPct val="0"/>
              </a:spcBef>
              <a:spcAft>
                <a:spcPts val="0"/>
              </a:spcAft>
              <a:buClrTx/>
              <a:buSzTx/>
              <a:buFontTx/>
              <a:buNone/>
              <a:tabLst>
                <a:tab pos="685800" algn="l"/>
              </a:tabLst>
              <a:defRPr/>
            </a:pPr>
            <a:r>
              <a:rPr kumimoji="0" lang="ro-RO" sz="2600" b="1" i="0" u="none" strike="noStrike" kern="120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Taxa </a:t>
            </a:r>
            <a:r>
              <a:rPr kumimoji="0" lang="ro-RO" sz="2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pentru </a:t>
            </a:r>
            <a:r>
              <a:rPr kumimoji="0" lang="ro-RO" sz="260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unităţile</a:t>
            </a:r>
            <a:r>
              <a:rPr kumimoji="0" lang="ro-RO" sz="2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comerciale </a:t>
            </a:r>
            <a:r>
              <a:rPr kumimoji="0" lang="ro-RO" sz="260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şi</a:t>
            </a:r>
            <a:r>
              <a:rPr kumimoji="0" lang="ro-RO" sz="2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/sau de prestări servicii</a:t>
            </a:r>
            <a:endParaRPr kumimoji="0" lang="ro-RO" sz="2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itle 4"/>
          <p:cNvSpPr txBox="1">
            <a:spLocks/>
          </p:cNvSpPr>
          <p:nvPr/>
        </p:nvSpPr>
        <p:spPr>
          <a:xfrm>
            <a:off x="457200" y="1791234"/>
            <a:ext cx="8229600" cy="8452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8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3" name="Content Placeholder 1"/>
          <p:cNvSpPr txBox="1">
            <a:spLocks/>
          </p:cNvSpPr>
          <p:nvPr/>
        </p:nvSpPr>
        <p:spPr>
          <a:xfrm>
            <a:off x="467544" y="2013220"/>
            <a:ext cx="8229600" cy="43681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Подзаголовок 2"/>
          <p:cNvSpPr txBox="1">
            <a:spLocks/>
          </p:cNvSpPr>
          <p:nvPr/>
        </p:nvSpPr>
        <p:spPr>
          <a:xfrm>
            <a:off x="758231" y="1999604"/>
            <a:ext cx="7772400" cy="29993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80000"/>
              </a:lnSpc>
              <a:spcBef>
                <a:spcPts val="75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PF DinText Pro"/>
              <a:ea typeface="+mn-ea"/>
              <a:cs typeface="+mn-cs"/>
            </a:endParaRPr>
          </a:p>
        </p:txBody>
      </p:sp>
      <p:sp>
        <p:nvSpPr>
          <p:cNvPr id="3" name="Slide Number Placeholder 2"/>
          <p:cNvSpPr>
            <a:spLocks noGrp="1"/>
          </p:cNvSpPr>
          <p:nvPr>
            <p:ph type="sldNum" sz="quarter" idx="12"/>
          </p:nvPr>
        </p:nvSpPr>
        <p:spPr>
          <a:xfrm>
            <a:off x="6457950" y="6525344"/>
            <a:ext cx="2057400" cy="1961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755615" y="1628800"/>
            <a:ext cx="7951873" cy="2554545"/>
          </a:xfrm>
          <a:prstGeom prst="rect">
            <a:avLst/>
          </a:prstGeom>
          <a:noFill/>
        </p:spPr>
        <p:txBody>
          <a:bodyPr wrap="square" rtlCol="0">
            <a:spAutoFit/>
          </a:bodyPr>
          <a:lstStyle/>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endParaRPr kumimoji="0" lang="ro-RO"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endParaRPr lang="ro-RO" sz="2400" b="1" dirty="0">
              <a:solidFill>
                <a:prstClr val="black"/>
              </a:solidFill>
              <a:latin typeface="Times New Roman" panose="02020603050405020304" pitchFamily="18" charset="0"/>
              <a:cs typeface="Times New Roman" panose="02020603050405020304" pitchFamily="18" charset="0"/>
            </a:endParaRPr>
          </a:p>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endParaRPr kumimoji="0" lang="ro-RO"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r>
              <a:rPr kumimoji="0" lang="ro-RO"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Subiecţi</a:t>
            </a:r>
            <a:r>
              <a:rPr kumimoji="0" lang="ro-RO"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o-RO"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ai impunerii </a:t>
            </a:r>
            <a:r>
              <a:rPr kumimoji="0" lang="en-US" sz="240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sunt</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o-RO"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persoanele </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fizice care </a:t>
            </a:r>
            <a:r>
              <a:rPr kumimoji="0" lang="ro-RO"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desfăşoară</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activitate de întreprinzător </a:t>
            </a:r>
            <a:r>
              <a:rPr kumimoji="0" lang="ro-RO"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şi</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persoanele juridice, care dispun de obiecte ale impunerii.</a:t>
            </a:r>
          </a:p>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endParaRPr kumimoji="0" lang="ro-RO"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58562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3255567586"/>
              </p:ext>
            </p:extLst>
          </p:nvPr>
        </p:nvGraphicFramePr>
        <p:xfrm>
          <a:off x="107950" y="1026734"/>
          <a:ext cx="4104010" cy="56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ext uri="{D42A27DB-BD31-4B8C-83A1-F6EECF244321}">
                <p14:modId xmlns:p14="http://schemas.microsoft.com/office/powerpoint/2010/main" val="3893862785"/>
              </p:ext>
            </p:extLst>
          </p:nvPr>
        </p:nvGraphicFramePr>
        <p:xfrm>
          <a:off x="5039139" y="1026734"/>
          <a:ext cx="4069365" cy="5694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314641" y="15567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14641" y="33569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314641" y="5156285"/>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2194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80541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Содержимое 5"/>
          <p:cNvSpPr txBox="1">
            <a:spLocks/>
          </p:cNvSpPr>
          <p:nvPr/>
        </p:nvSpPr>
        <p:spPr>
          <a:xfrm>
            <a:off x="4499993" y="2132856"/>
            <a:ext cx="4392488" cy="439248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ro-RO" sz="2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Содержимое 5"/>
          <p:cNvSpPr txBox="1">
            <a:spLocks/>
          </p:cNvSpPr>
          <p:nvPr/>
        </p:nvSpPr>
        <p:spPr>
          <a:xfrm>
            <a:off x="4653584" y="2300207"/>
            <a:ext cx="3887391" cy="368458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ro-RO"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Заголовок 2"/>
          <p:cNvSpPr txBox="1">
            <a:spLocks/>
          </p:cNvSpPr>
          <p:nvPr/>
        </p:nvSpPr>
        <p:spPr>
          <a:xfrm>
            <a:off x="457200" y="876393"/>
            <a:ext cx="8435281" cy="5562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tab pos="685800" algn="l"/>
              </a:tabLst>
              <a:defRPr/>
            </a:pPr>
            <a:r>
              <a:rPr kumimoji="0" lang="ro-RO" sz="2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o-RO" sz="2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Taxa pentru </a:t>
            </a:r>
            <a:r>
              <a:rPr kumimoji="0" lang="ro-RO" sz="260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unităţile</a:t>
            </a:r>
            <a:r>
              <a:rPr kumimoji="0" lang="ro-RO" sz="2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comerciale </a:t>
            </a:r>
            <a:r>
              <a:rPr kumimoji="0" lang="ro-RO" sz="260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şi</a:t>
            </a:r>
            <a:r>
              <a:rPr kumimoji="0" lang="ro-RO" sz="2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/sau de prestări servicii</a:t>
            </a:r>
            <a:endParaRPr kumimoji="0" lang="ro-RO" sz="2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itle 4"/>
          <p:cNvSpPr txBox="1">
            <a:spLocks/>
          </p:cNvSpPr>
          <p:nvPr/>
        </p:nvSpPr>
        <p:spPr>
          <a:xfrm>
            <a:off x="457200" y="1791234"/>
            <a:ext cx="8229600" cy="8452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8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3" name="Content Placeholder 1"/>
          <p:cNvSpPr txBox="1">
            <a:spLocks/>
          </p:cNvSpPr>
          <p:nvPr/>
        </p:nvSpPr>
        <p:spPr>
          <a:xfrm>
            <a:off x="467544" y="2013220"/>
            <a:ext cx="8229600" cy="43681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Подзаголовок 2"/>
          <p:cNvSpPr txBox="1">
            <a:spLocks/>
          </p:cNvSpPr>
          <p:nvPr/>
        </p:nvSpPr>
        <p:spPr>
          <a:xfrm>
            <a:off x="758231" y="1999604"/>
            <a:ext cx="7772400" cy="29993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80000"/>
              </a:lnSpc>
              <a:spcBef>
                <a:spcPts val="75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PF DinText Pro"/>
              <a:ea typeface="+mn-ea"/>
              <a:cs typeface="+mn-cs"/>
            </a:endParaRPr>
          </a:p>
        </p:txBody>
      </p:sp>
      <p:sp>
        <p:nvSpPr>
          <p:cNvPr id="3" name="Slide Number Placeholder 2"/>
          <p:cNvSpPr>
            <a:spLocks noGrp="1"/>
          </p:cNvSpPr>
          <p:nvPr>
            <p:ph type="sldNum" sz="quarter" idx="12"/>
          </p:nvPr>
        </p:nvSpPr>
        <p:spPr>
          <a:xfrm>
            <a:off x="6457950" y="6525344"/>
            <a:ext cx="2057400" cy="1961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755615" y="1628800"/>
            <a:ext cx="7951873" cy="4339650"/>
          </a:xfrm>
          <a:prstGeom prst="rect">
            <a:avLst/>
          </a:prstGeom>
          <a:noFill/>
        </p:spPr>
        <p:txBody>
          <a:bodyPr wrap="square" rtlCol="0">
            <a:spAutoFit/>
          </a:bodyPr>
          <a:lstStyle/>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r>
              <a:rPr kumimoji="0" lang="ro-RO"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Subiecţi</a:t>
            </a:r>
            <a:r>
              <a:rPr kumimoji="0" lang="ro-RO"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ai impunerii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sunt</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o-RO"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persoanele </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fizice care </a:t>
            </a:r>
            <a:r>
              <a:rPr kumimoji="0" lang="ro-RO"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desfăşoară</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activitate de întreprinzător </a:t>
            </a:r>
            <a:r>
              <a:rPr kumimoji="0" lang="ro-RO"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şi</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persoanele juridice, care dispun de obiecte ale impunerii.</a:t>
            </a:r>
          </a:p>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endPar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r>
              <a:rPr kumimoji="0" lang="ro-RO"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Obiectul impunerii</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îl constituie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unităţile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care, conform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Clasificatorului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Activităţilor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Economia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Moldovei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corespund</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activităţilor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expuse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în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anexa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nr.1 la</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Legea</a:t>
            </a:r>
            <a:r>
              <a:rPr kumimoji="0" lang="en-US"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 nr.</a:t>
            </a:r>
            <a:r>
              <a:rPr kumimoji="0" lang="ro-RO"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 </a:t>
            </a:r>
            <a:r>
              <a:rPr kumimoji="0" lang="en-US"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231 din 23 </a:t>
            </a:r>
            <a:r>
              <a:rPr kumimoji="0" lang="en-US" sz="24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septembrie</a:t>
            </a:r>
            <a:r>
              <a:rPr kumimoji="0" lang="en-US" sz="24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 2010</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cu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privire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 comerţul interior</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endPar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r>
              <a:rPr kumimoji="0" lang="ro-RO"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Baza impozabilă </a:t>
            </a:r>
            <a:r>
              <a:rPr kumimoji="0" lang="ro-RO"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este fiecare unitate comercială şi/sau de prestări servicii, corespunzător anexa nr.1 la Legea nr.</a:t>
            </a:r>
            <a:r>
              <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o-RO"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231/2010</a:t>
            </a:r>
            <a:r>
              <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o-RO"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0000" algn="just" defTabSz="914400" rtl="0" eaLnBrk="1" fontAlgn="auto" latinLnBrk="0" hangingPunct="1">
              <a:lnSpc>
                <a:spcPct val="100000"/>
              </a:lnSpc>
              <a:spcBef>
                <a:spcPts val="0"/>
              </a:spcBef>
              <a:spcAft>
                <a:spcPts val="0"/>
              </a:spcAft>
              <a:buClrTx/>
              <a:buSzTx/>
              <a:buFontTx/>
              <a:buNone/>
              <a:tabLst>
                <a:tab pos="685800" algn="l"/>
              </a:tabLst>
              <a:defRPr/>
            </a:pPr>
            <a:endParaRPr kumimoji="0" lang="ro-RO"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62936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1204917394"/>
              </p:ext>
            </p:extLst>
          </p:nvPr>
        </p:nvGraphicFramePr>
        <p:xfrm>
          <a:off x="107950" y="1026734"/>
          <a:ext cx="4104010" cy="56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ext uri="{D42A27DB-BD31-4B8C-83A1-F6EECF244321}">
                <p14:modId xmlns:p14="http://schemas.microsoft.com/office/powerpoint/2010/main" val="4240070821"/>
              </p:ext>
            </p:extLst>
          </p:nvPr>
        </p:nvGraphicFramePr>
        <p:xfrm>
          <a:off x="5039139" y="1026734"/>
          <a:ext cx="4069365" cy="5694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314641" y="15567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14641" y="33569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314641" y="5156285"/>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106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1772"/>
            <a:ext cx="7886700" cy="576065"/>
          </a:xfrm>
        </p:spPr>
        <p:txBody>
          <a:bodyPr>
            <a:normAutofit/>
          </a:bodyPr>
          <a:lstStyle/>
          <a:p>
            <a:pPr algn="ctr">
              <a:tabLst>
                <a:tab pos="685800" algn="l"/>
              </a:tabLst>
            </a:pPr>
            <a:r>
              <a:rPr lang="ro-RO" sz="3200" b="1" i="1" dirty="0">
                <a:latin typeface="Times New Roman" panose="02020603050405020304" pitchFamily="18" charset="0"/>
                <a:cs typeface="Times New Roman" panose="02020603050405020304" pitchFamily="18" charset="0"/>
              </a:rPr>
              <a:t>Baza impozabilă</a:t>
            </a:r>
            <a:endParaRPr lang="ro-RO"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606963" y="1557395"/>
            <a:ext cx="8191822" cy="4923181"/>
          </a:xfrm>
        </p:spPr>
        <p:txBody>
          <a:bodyPr>
            <a:noAutofit/>
          </a:bodyPr>
          <a:lstStyle/>
          <a:p>
            <a:pPr marL="0" indent="457200" algn="just">
              <a:lnSpc>
                <a:spcPct val="100000"/>
              </a:lnSpc>
              <a:spcBef>
                <a:spcPts val="300"/>
              </a:spcBef>
              <a:buNone/>
            </a:pPr>
            <a:r>
              <a:rPr lang="ro-RO" sz="2200" b="1" i="1" dirty="0">
                <a:latin typeface="Times New Roman" panose="02020603050405020304" pitchFamily="18" charset="0"/>
                <a:cs typeface="Times New Roman" panose="02020603050405020304" pitchFamily="18" charset="0"/>
              </a:rPr>
              <a:t>Baza impozabilă</a:t>
            </a:r>
            <a:r>
              <a:rPr lang="ro-RO" sz="2200" dirty="0">
                <a:latin typeface="Times New Roman" panose="02020603050405020304" pitchFamily="18" charset="0"/>
                <a:cs typeface="Times New Roman" panose="02020603050405020304" pitchFamily="18" charset="0"/>
              </a:rPr>
              <a:t> a bunurilor imobiliare constituie:</a:t>
            </a:r>
          </a:p>
          <a:p>
            <a:pPr algn="just">
              <a:lnSpc>
                <a:spcPct val="100000"/>
              </a:lnSpc>
              <a:spcBef>
                <a:spcPts val="300"/>
              </a:spcBef>
              <a:buFont typeface="Wingdings" panose="05000000000000000000" pitchFamily="2" charset="2"/>
              <a:buChar char="Ø"/>
            </a:pPr>
            <a:r>
              <a:rPr lang="ro-RO" sz="2200" i="1" dirty="0">
                <a:latin typeface="Times New Roman" panose="02020603050405020304" pitchFamily="18" charset="0"/>
                <a:cs typeface="Times New Roman" panose="02020603050405020304" pitchFamily="18" charset="0"/>
              </a:rPr>
              <a:t>pentru obiectele evaluate </a:t>
            </a:r>
            <a:r>
              <a:rPr lang="ro-RO" sz="2200" dirty="0">
                <a:latin typeface="Times New Roman" panose="02020603050405020304" pitchFamily="18" charset="0"/>
                <a:cs typeface="Times New Roman" panose="02020603050405020304" pitchFamily="18" charset="0"/>
              </a:rPr>
              <a:t>în scopul impozitării – </a:t>
            </a:r>
            <a:r>
              <a:rPr lang="ro-RO" sz="2200" b="1" i="1" dirty="0">
                <a:latin typeface="Times New Roman" panose="02020603050405020304" pitchFamily="18" charset="0"/>
                <a:cs typeface="Times New Roman" panose="02020603050405020304" pitchFamily="18" charset="0"/>
              </a:rPr>
              <a:t>valoarea estimată </a:t>
            </a:r>
            <a:r>
              <a:rPr lang="ro-RO" sz="2200" dirty="0">
                <a:latin typeface="Times New Roman" panose="02020603050405020304" pitchFamily="18" charset="0"/>
                <a:cs typeface="Times New Roman" panose="02020603050405020304" pitchFamily="18" charset="0"/>
              </a:rPr>
              <a:t>la situația din 1 ianuarie a perioadei de gestiune;</a:t>
            </a:r>
          </a:p>
          <a:p>
            <a:pPr algn="just">
              <a:lnSpc>
                <a:spcPct val="100000"/>
              </a:lnSpc>
              <a:spcBef>
                <a:spcPts val="300"/>
              </a:spcBef>
              <a:buFont typeface="Wingdings" panose="05000000000000000000" pitchFamily="2" charset="2"/>
              <a:buChar char="Ø"/>
            </a:pPr>
            <a:r>
              <a:rPr lang="ro-RO" sz="2200" i="1" dirty="0">
                <a:latin typeface="Times New Roman" panose="02020603050405020304" pitchFamily="18" charset="0"/>
                <a:cs typeface="Times New Roman" panose="02020603050405020304" pitchFamily="18" charset="0"/>
              </a:rPr>
              <a:t>pentru clădiri, construcții neevaluate, </a:t>
            </a:r>
            <a:r>
              <a:rPr lang="ro-RO" sz="2200" dirty="0">
                <a:latin typeface="Times New Roman" panose="02020603050405020304" pitchFamily="18" charset="0"/>
                <a:cs typeface="Times New Roman" panose="02020603050405020304" pitchFamily="18" charset="0"/>
              </a:rPr>
              <a:t>în cazul:</a:t>
            </a:r>
          </a:p>
          <a:p>
            <a:pPr algn="just">
              <a:lnSpc>
                <a:spcPct val="100000"/>
              </a:lnSpc>
              <a:spcBef>
                <a:spcPts val="300"/>
              </a:spcBef>
              <a:buFontTx/>
              <a:buChar char="-"/>
            </a:pPr>
            <a:r>
              <a:rPr lang="x-none" sz="2200" dirty="0">
                <a:latin typeface="Times New Roman" panose="02020603050405020304" pitchFamily="18" charset="0"/>
                <a:cs typeface="Times New Roman" panose="02020603050405020304" pitchFamily="18" charset="0"/>
              </a:rPr>
              <a:t>persoanelor juridice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persoanelor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fizice</a:t>
            </a:r>
            <a:r>
              <a:rPr lang="en-US" sz="2200" dirty="0">
                <a:latin typeface="Times New Roman" panose="02020603050405020304" pitchFamily="18" charset="0"/>
                <a:cs typeface="Times New Roman" panose="02020603050405020304" pitchFamily="18" charset="0"/>
              </a:rPr>
              <a:t> </a:t>
            </a:r>
            <a:r>
              <a:rPr lang="ro-RO" sz="2200" dirty="0" err="1">
                <a:latin typeface="Times New Roman" panose="02020603050405020304" pitchFamily="18" charset="0"/>
                <a:cs typeface="Times New Roman" panose="02020603050405020304" pitchFamily="18" charset="0"/>
              </a:rPr>
              <a:t>î</a:t>
            </a:r>
            <a:r>
              <a:rPr lang="en-US" sz="2200" dirty="0" err="1">
                <a:latin typeface="Times New Roman" panose="02020603050405020304" pitchFamily="18" charset="0"/>
                <a:cs typeface="Times New Roman" panose="02020603050405020304" pitchFamily="18" charset="0"/>
              </a:rPr>
              <a:t>nregistrate</a:t>
            </a:r>
            <a:r>
              <a:rPr lang="en-US" sz="2200" dirty="0">
                <a:latin typeface="Times New Roman" panose="02020603050405020304" pitchFamily="18" charset="0"/>
                <a:cs typeface="Times New Roman" panose="02020603050405020304" pitchFamily="18" charset="0"/>
              </a:rPr>
              <a:t> </a:t>
            </a:r>
            <a:r>
              <a:rPr lang="ro-RO" sz="2200" dirty="0">
                <a:latin typeface="Times New Roman" panose="02020603050405020304" pitchFamily="18" charset="0"/>
                <a:cs typeface="Times New Roman" panose="02020603050405020304" pitchFamily="18" charset="0"/>
              </a:rPr>
              <a:t>î</a:t>
            </a:r>
            <a:r>
              <a:rPr lang="en-US" sz="2200" dirty="0">
                <a:latin typeface="Times New Roman" panose="02020603050405020304" pitchFamily="18" charset="0"/>
                <a:cs typeface="Times New Roman" panose="02020603050405020304" pitchFamily="18" charset="0"/>
              </a:rPr>
              <a:t>n </a:t>
            </a:r>
            <a:r>
              <a:rPr lang="en-US" sz="2200" dirty="0" err="1">
                <a:latin typeface="Times New Roman" panose="02020603050405020304" pitchFamily="18" charset="0"/>
                <a:cs typeface="Times New Roman" panose="02020603050405020304" pitchFamily="18" charset="0"/>
              </a:rPr>
              <a:t>calitate</a:t>
            </a:r>
            <a:r>
              <a:rPr lang="en-US" sz="2200" dirty="0">
                <a:latin typeface="Times New Roman" panose="02020603050405020304" pitchFamily="18" charset="0"/>
                <a:cs typeface="Times New Roman" panose="02020603050405020304" pitchFamily="18" charset="0"/>
              </a:rPr>
              <a:t> de </a:t>
            </a:r>
            <a:r>
              <a:rPr lang="ro-RO" sz="2200" dirty="0">
                <a:latin typeface="Times New Roman" panose="02020603050405020304" pitchFamily="18" charset="0"/>
                <a:cs typeface="Times New Roman" panose="02020603050405020304" pitchFamily="18" charset="0"/>
              </a:rPr>
              <a:t>î</a:t>
            </a:r>
            <a:r>
              <a:rPr lang="en-US" sz="2200" dirty="0" err="1">
                <a:latin typeface="Times New Roman" panose="02020603050405020304" pitchFamily="18" charset="0"/>
                <a:cs typeface="Times New Roman" panose="02020603050405020304" pitchFamily="18" charset="0"/>
              </a:rPr>
              <a:t>ntreprinz</a:t>
            </a:r>
            <a:r>
              <a:rPr lang="ro-RO" sz="2200" dirty="0">
                <a:latin typeface="Times New Roman" panose="02020603050405020304" pitchFamily="18" charset="0"/>
                <a:cs typeface="Times New Roman" panose="02020603050405020304" pitchFamily="18" charset="0"/>
              </a:rPr>
              <a:t>ă</a:t>
            </a:r>
            <a:r>
              <a:rPr lang="en-US" sz="2200" dirty="0">
                <a:latin typeface="Times New Roman" panose="02020603050405020304" pitchFamily="18" charset="0"/>
                <a:cs typeface="Times New Roman" panose="02020603050405020304" pitchFamily="18" charset="0"/>
              </a:rPr>
              <a:t>tor</a:t>
            </a:r>
            <a:r>
              <a:rPr lang="x-none" sz="2200" dirty="0">
                <a:latin typeface="Times New Roman" panose="02020603050405020304" pitchFamily="18" charset="0"/>
                <a:cs typeface="Times New Roman" panose="02020603050405020304" pitchFamily="18" charset="0"/>
              </a:rPr>
              <a:t> –</a:t>
            </a:r>
            <a:r>
              <a:rPr lang="ro-RO" sz="2200"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valoarea</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contabilă</a:t>
            </a:r>
            <a:r>
              <a:rPr lang="en-US" sz="2200" b="1"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 </a:t>
            </a:r>
            <a:r>
              <a:rPr lang="en-US" sz="2200" dirty="0" err="1">
                <a:latin typeface="Times New Roman" panose="02020603050405020304" pitchFamily="18" charset="0"/>
                <a:cs typeface="Times New Roman" panose="02020603050405020304" pitchFamily="18" charset="0"/>
              </a:rPr>
              <a:t>bunurilor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imobiliare</a:t>
            </a:r>
            <a:r>
              <a:rPr lang="en-US" sz="2200" dirty="0">
                <a:latin typeface="Times New Roman" panose="02020603050405020304" pitchFamily="18" charset="0"/>
                <a:cs typeface="Times New Roman" panose="02020603050405020304" pitchFamily="18" charset="0"/>
              </a:rPr>
              <a:t> conform </a:t>
            </a:r>
            <a:r>
              <a:rPr lang="en-US" sz="2200" dirty="0" err="1">
                <a:latin typeface="Times New Roman" panose="02020603050405020304" pitchFamily="18" charset="0"/>
                <a:cs typeface="Times New Roman" panose="02020603050405020304" pitchFamily="18" charset="0"/>
              </a:rPr>
              <a:t>situaţiei</a:t>
            </a:r>
            <a:r>
              <a:rPr lang="en-US" sz="2200" dirty="0">
                <a:latin typeface="Times New Roman" panose="02020603050405020304" pitchFamily="18" charset="0"/>
                <a:cs typeface="Times New Roman" panose="02020603050405020304" pitchFamily="18" charset="0"/>
              </a:rPr>
              <a:t> din 1 </a:t>
            </a:r>
            <a:r>
              <a:rPr lang="en-US" sz="2200" dirty="0" err="1">
                <a:latin typeface="Times New Roman" panose="02020603050405020304" pitchFamily="18" charset="0"/>
                <a:cs typeface="Times New Roman" panose="02020603050405020304" pitchFamily="18" charset="0"/>
              </a:rPr>
              <a:t>ianuarie</a:t>
            </a:r>
            <a:r>
              <a:rPr lang="en-US" sz="2200" dirty="0">
                <a:latin typeface="Times New Roman" panose="02020603050405020304" pitchFamily="18" charset="0"/>
                <a:cs typeface="Times New Roman" panose="02020603050405020304" pitchFamily="18" charset="0"/>
              </a:rPr>
              <a:t> a </a:t>
            </a:r>
            <a:r>
              <a:rPr lang="en-US" sz="2200" dirty="0" err="1">
                <a:latin typeface="Times New Roman" panose="02020603050405020304" pitchFamily="18" charset="0"/>
                <a:cs typeface="Times New Roman" panose="02020603050405020304" pitchFamily="18" charset="0"/>
              </a:rPr>
              <a:t>anului</a:t>
            </a:r>
            <a:r>
              <a:rPr lang="en-US" sz="2200" dirty="0">
                <a:latin typeface="Times New Roman" panose="02020603050405020304" pitchFamily="18" charset="0"/>
                <a:cs typeface="Times New Roman" panose="02020603050405020304" pitchFamily="18" charset="0"/>
              </a:rPr>
              <a:t> fiscal </a:t>
            </a:r>
            <a:r>
              <a:rPr lang="en-US" sz="2200" dirty="0" err="1">
                <a:latin typeface="Times New Roman" panose="02020603050405020304" pitchFamily="18" charset="0"/>
                <a:cs typeface="Times New Roman" panose="02020603050405020304" pitchFamily="18" charset="0"/>
              </a:rPr>
              <a:t>în</a:t>
            </a:r>
            <a:r>
              <a:rPr lang="en-US" sz="2200" dirty="0">
                <a:latin typeface="Times New Roman" panose="02020603050405020304" pitchFamily="18" charset="0"/>
                <a:cs typeface="Times New Roman" panose="02020603050405020304" pitchFamily="18" charset="0"/>
              </a:rPr>
              <a:t> curs, </a:t>
            </a:r>
            <a:r>
              <a:rPr lang="en-US" sz="2200" dirty="0" err="1">
                <a:latin typeface="Times New Roman" panose="02020603050405020304" pitchFamily="18" charset="0"/>
                <a:cs typeface="Times New Roman" panose="02020603050405020304" pitchFamily="18" charset="0"/>
              </a:rPr>
              <a:t>iar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în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cazul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bunurilor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imobiliare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dobîndite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în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cursul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anului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inclusiv</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în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cazul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bunurilor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imobiliare</a:t>
            </a:r>
            <a:r>
              <a:rPr lang="en-US" sz="2200" dirty="0">
                <a:latin typeface="Times New Roman" panose="02020603050405020304" pitchFamily="18" charset="0"/>
                <a:cs typeface="Times New Roman" panose="02020603050405020304" pitchFamily="18" charset="0"/>
              </a:rPr>
              <a:t> la care se </a:t>
            </a:r>
            <a:r>
              <a:rPr lang="en-US" sz="2200" dirty="0" err="1">
                <a:latin typeface="Times New Roman" panose="02020603050405020304" pitchFamily="18" charset="0"/>
                <a:cs typeface="Times New Roman" panose="02020603050405020304" pitchFamily="18" charset="0"/>
              </a:rPr>
              <a:t>schimbă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subiectul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impunerii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în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cursul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anului</a:t>
            </a:r>
            <a:r>
              <a:rPr lang="en-US" sz="2200" dirty="0">
                <a:latin typeface="Times New Roman" panose="02020603050405020304" pitchFamily="18" charset="0"/>
                <a:cs typeface="Times New Roman" panose="02020603050405020304" pitchFamily="18" charset="0"/>
              </a:rPr>
              <a:t> – conform </a:t>
            </a:r>
            <a:r>
              <a:rPr lang="en-US" sz="2200" dirty="0" err="1">
                <a:latin typeface="Times New Roman" panose="02020603050405020304" pitchFamily="18" charset="0"/>
                <a:cs typeface="Times New Roman" panose="02020603050405020304" pitchFamily="18" charset="0"/>
              </a:rPr>
              <a:t>valorii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contabile</a:t>
            </a:r>
            <a:r>
              <a:rPr lang="en-US" sz="2200" dirty="0">
                <a:latin typeface="Times New Roman" panose="02020603050405020304" pitchFamily="18" charset="0"/>
                <a:cs typeface="Times New Roman" panose="02020603050405020304" pitchFamily="18" charset="0"/>
              </a:rPr>
              <a:t> de la data </a:t>
            </a:r>
            <a:r>
              <a:rPr lang="en-US" sz="2200" dirty="0" err="1">
                <a:latin typeface="Times New Roman" panose="02020603050405020304" pitchFamily="18" charset="0"/>
                <a:cs typeface="Times New Roman" panose="02020603050405020304" pitchFamily="18" charset="0"/>
              </a:rPr>
              <a:t>dobîndirii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acestora</a:t>
            </a:r>
            <a:r>
              <a:rPr lang="x-none" sz="2200" dirty="0">
                <a:latin typeface="Times New Roman" panose="02020603050405020304" pitchFamily="18" charset="0"/>
                <a:cs typeface="Times New Roman" panose="02020603050405020304" pitchFamily="18" charset="0"/>
              </a:rPr>
              <a:t>;</a:t>
            </a:r>
          </a:p>
          <a:p>
            <a:pPr algn="just">
              <a:lnSpc>
                <a:spcPct val="100000"/>
              </a:lnSpc>
              <a:spcBef>
                <a:spcPts val="300"/>
              </a:spcBef>
              <a:buFontTx/>
              <a:buChar char="-"/>
            </a:pPr>
            <a:r>
              <a:rPr lang="x-none" sz="2200" dirty="0">
                <a:latin typeface="Times New Roman" panose="02020603050405020304" pitchFamily="18" charset="0"/>
                <a:cs typeface="Times New Roman" panose="02020603050405020304" pitchFamily="18" charset="0"/>
              </a:rPr>
              <a:t> persoanelor fizice – </a:t>
            </a:r>
            <a:r>
              <a:rPr lang="x-none" sz="2200" b="1" i="1" dirty="0">
                <a:latin typeface="Times New Roman" panose="02020603050405020304" pitchFamily="18" charset="0"/>
                <a:cs typeface="Times New Roman" panose="02020603050405020304" pitchFamily="18" charset="0"/>
              </a:rPr>
              <a:t>costul </a:t>
            </a:r>
            <a:r>
              <a:rPr lang="x-none" sz="2200" dirty="0">
                <a:latin typeface="Times New Roman" panose="02020603050405020304" pitchFamily="18" charset="0"/>
                <a:cs typeface="Times New Roman" panose="02020603050405020304" pitchFamily="18" charset="0"/>
              </a:rPr>
              <a:t>determinat conform documentelor care se păstrează în arhivele organelor cadastrale ori în baza rezultatelor examinării obiectelor;</a:t>
            </a:r>
            <a:endParaRPr lang="ro-RO" sz="2200" dirty="0">
              <a:latin typeface="Times New Roman" panose="02020603050405020304" pitchFamily="18" charset="0"/>
              <a:cs typeface="Times New Roman" panose="02020603050405020304" pitchFamily="18" charset="0"/>
            </a:endParaRPr>
          </a:p>
          <a:p>
            <a:pPr algn="just">
              <a:lnSpc>
                <a:spcPct val="100000"/>
              </a:lnSpc>
              <a:spcBef>
                <a:spcPts val="300"/>
              </a:spcBef>
              <a:buFont typeface="Wingdings" panose="05000000000000000000" pitchFamily="2" charset="2"/>
              <a:buChar char="Ø"/>
            </a:pPr>
            <a:r>
              <a:rPr lang="x-none" sz="2200" i="1" dirty="0">
                <a:latin typeface="Times New Roman" panose="02020603050405020304" pitchFamily="18" charset="0"/>
                <a:cs typeface="Times New Roman" panose="02020603050405020304" pitchFamily="18" charset="0"/>
              </a:rPr>
              <a:t>pentru terenuri neevaluate </a:t>
            </a:r>
            <a:r>
              <a:rPr lang="x-none" sz="2200" dirty="0">
                <a:latin typeface="Times New Roman" panose="02020603050405020304" pitchFamily="18" charset="0"/>
                <a:cs typeface="Times New Roman" panose="02020603050405020304" pitchFamily="18" charset="0"/>
              </a:rPr>
              <a:t>– </a:t>
            </a:r>
            <a:r>
              <a:rPr lang="x-none" sz="2200" b="1" i="1" dirty="0">
                <a:latin typeface="Times New Roman" panose="02020603050405020304" pitchFamily="18" charset="0"/>
                <a:cs typeface="Times New Roman" panose="02020603050405020304" pitchFamily="18" charset="0"/>
              </a:rPr>
              <a:t>suprafața acestora</a:t>
            </a:r>
            <a:r>
              <a:rPr lang="x-none" sz="2200" dirty="0">
                <a:latin typeface="Times New Roman" panose="02020603050405020304" pitchFamily="18" charset="0"/>
                <a:cs typeface="Times New Roman" panose="02020603050405020304" pitchFamily="18" charset="0"/>
              </a:rPr>
              <a:t>.</a:t>
            </a:r>
            <a:endParaRPr lang="ru-RU"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020272" y="6356351"/>
            <a:ext cx="1495078" cy="124225"/>
          </a:xfrm>
        </p:spPr>
        <p:txBody>
          <a:bodyPr/>
          <a:lstStyle/>
          <a:p>
            <a:fld id="{725C68B6-61C2-468F-89AB-4B9F7531AA68}" type="slidenum">
              <a:rPr lang="ru-RU" smtClean="0">
                <a:solidFill>
                  <a:prstClr val="black">
                    <a:tint val="75000"/>
                  </a:prstClr>
                </a:solidFill>
              </a:rPr>
              <a:pPr/>
              <a:t>5</a:t>
            </a:fld>
            <a:endParaRPr lang="ru-RU" dirty="0">
              <a:solidFill>
                <a:prstClr val="black">
                  <a:tint val="75000"/>
                </a:prstClr>
              </a:solidFill>
            </a:endParaRPr>
          </a:p>
        </p:txBody>
      </p:sp>
      <p:cxnSp>
        <p:nvCxnSpPr>
          <p:cNvPr id="8" name="Straight Connector 7"/>
          <p:cNvCxnSpPr/>
          <p:nvPr/>
        </p:nvCxnSpPr>
        <p:spPr>
          <a:xfrm>
            <a:off x="-5720" y="802213"/>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3659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74"/>
            <a:ext cx="7886700" cy="504050"/>
          </a:xfrm>
        </p:spPr>
        <p:txBody>
          <a:bodyPr>
            <a:noAutofit/>
          </a:bodyPr>
          <a:lstStyle/>
          <a:p>
            <a:pPr algn="ctr"/>
            <a:r>
              <a:rPr lang="ro-RO" sz="3600" b="1" dirty="0">
                <a:latin typeface="Times New Roman" panose="02020603050405020304" pitchFamily="18" charset="0"/>
                <a:cs typeface="Times New Roman" panose="02020603050405020304" pitchFamily="18" charset="0"/>
              </a:rPr>
              <a:t>Taxa de piață</a:t>
            </a:r>
          </a:p>
        </p:txBody>
      </p:sp>
      <p:sp>
        <p:nvSpPr>
          <p:cNvPr id="3" name="Content Placeholder 2"/>
          <p:cNvSpPr>
            <a:spLocks noGrp="1"/>
          </p:cNvSpPr>
          <p:nvPr>
            <p:ph idx="1"/>
          </p:nvPr>
        </p:nvSpPr>
        <p:spPr>
          <a:xfrm>
            <a:off x="674990" y="2126235"/>
            <a:ext cx="7730245" cy="3747438"/>
          </a:xfrm>
        </p:spPr>
        <p:txBody>
          <a:bodyPr>
            <a:noAutofit/>
          </a:bodyPr>
          <a:lstStyle/>
          <a:p>
            <a:pPr marL="0" indent="457200" algn="just">
              <a:spcBef>
                <a:spcPts val="0"/>
              </a:spcBef>
              <a:buNone/>
            </a:pPr>
            <a:r>
              <a:rPr lang="ro-RO" sz="2800" b="1" dirty="0">
                <a:latin typeface="Times New Roman" panose="02020603050405020304" pitchFamily="18" charset="0"/>
                <a:cs typeface="Times New Roman" panose="02020603050405020304" pitchFamily="18" charset="0"/>
              </a:rPr>
              <a:t>Subiecți ai impunerii </a:t>
            </a:r>
            <a:r>
              <a:rPr lang="ro-RO" sz="2800" dirty="0">
                <a:latin typeface="Times New Roman" panose="02020603050405020304" pitchFamily="18" charset="0"/>
                <a:cs typeface="Times New Roman" panose="02020603050405020304" pitchFamily="18" charset="0"/>
              </a:rPr>
              <a:t>sunt</a:t>
            </a:r>
            <a:r>
              <a:rPr lang="ro-RO" sz="2800" b="1"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persoanele juridice sau fizice înregistrate în calitate de întreprinzător-administrator al pieței.</a:t>
            </a:r>
          </a:p>
          <a:p>
            <a:pPr marL="0" indent="457200" algn="just">
              <a:spcBef>
                <a:spcPts val="0"/>
              </a:spcBef>
              <a:buNone/>
            </a:pPr>
            <a:endParaRPr lang="ro-RO" sz="2800" dirty="0">
              <a:latin typeface="Times New Roman" panose="02020603050405020304" pitchFamily="18" charset="0"/>
              <a:cs typeface="Times New Roman" panose="02020603050405020304" pitchFamily="18" charset="0"/>
            </a:endParaRPr>
          </a:p>
          <a:p>
            <a:pPr marL="0" indent="457200" algn="just">
              <a:spcBef>
                <a:spcPts val="300"/>
              </a:spcBef>
              <a:spcAft>
                <a:spcPts val="300"/>
              </a:spcAft>
              <a:buNone/>
              <a:tabLst>
                <a:tab pos="685800" algn="l"/>
              </a:tabLst>
            </a:pPr>
            <a:r>
              <a:rPr lang="ro-RO" sz="2800" b="1" dirty="0">
                <a:latin typeface="Times New Roman" panose="02020603050405020304" pitchFamily="18" charset="0"/>
                <a:cs typeface="Times New Roman" panose="02020603050405020304" pitchFamily="18" charset="0"/>
              </a:rPr>
              <a:t>Obiectul impunerii</a:t>
            </a:r>
            <a:r>
              <a:rPr lang="ro-RO" sz="2800" dirty="0">
                <a:latin typeface="Times New Roman" panose="02020603050405020304" pitchFamily="18" charset="0"/>
                <a:cs typeface="Times New Roman" panose="02020603050405020304" pitchFamily="18" charset="0"/>
              </a:rPr>
              <a:t> și </a:t>
            </a:r>
            <a:r>
              <a:rPr lang="ro-RO" sz="2800" b="1" dirty="0">
                <a:latin typeface="Times New Roman" panose="02020603050405020304" pitchFamily="18" charset="0"/>
                <a:cs typeface="Times New Roman" panose="02020603050405020304" pitchFamily="18" charset="0"/>
              </a:rPr>
              <a:t>Baza impozabilă </a:t>
            </a:r>
            <a:r>
              <a:rPr lang="ro-RO" sz="2800" dirty="0">
                <a:latin typeface="Times New Roman" panose="02020603050405020304" pitchFamily="18" charset="0"/>
                <a:cs typeface="Times New Roman" panose="02020603050405020304" pitchFamily="18" charset="0"/>
              </a:rPr>
              <a:t>îl constituie suprafața terenului pieței </a:t>
            </a:r>
            <a:r>
              <a:rPr lang="ro-RO" sz="2800" dirty="0" err="1">
                <a:latin typeface="Times New Roman" panose="02020603050405020304" pitchFamily="18" charset="0"/>
                <a:cs typeface="Times New Roman" panose="02020603050405020304" pitchFamily="18" charset="0"/>
              </a:rPr>
              <a:t>şi</a:t>
            </a:r>
            <a:r>
              <a:rPr lang="ro-RO" sz="2800" dirty="0">
                <a:latin typeface="Times New Roman" panose="02020603050405020304" pitchFamily="18" charset="0"/>
                <a:cs typeface="Times New Roman" panose="02020603050405020304" pitchFamily="18" charset="0"/>
              </a:rPr>
              <a:t> a clădirilor, construcțiilor a căror strămutare este imposibilă fără cauzarea de prejudicii destinației lor.</a:t>
            </a:r>
          </a:p>
        </p:txBody>
      </p:sp>
      <p:sp>
        <p:nvSpPr>
          <p:cNvPr id="4" name="Slide Number Placeholder 3"/>
          <p:cNvSpPr>
            <a:spLocks noGrp="1"/>
          </p:cNvSpPr>
          <p:nvPr>
            <p:ph type="sldNum" sz="quarter" idx="12"/>
          </p:nvPr>
        </p:nvSpPr>
        <p:spPr>
          <a:xfrm>
            <a:off x="6713115" y="6597352"/>
            <a:ext cx="2057400" cy="1830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17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51" y="1084967"/>
            <a:ext cx="7886700" cy="493937"/>
          </a:xfrm>
        </p:spPr>
        <p:txBody>
          <a:bodyPr>
            <a:noAutofit/>
          </a:bodyPr>
          <a:lstStyle/>
          <a:p>
            <a:pPr algn="ctr"/>
            <a:r>
              <a:rPr lang="ro-RO" sz="3600" b="1" dirty="0">
                <a:latin typeface="Times New Roman" panose="02020603050405020304" pitchFamily="18" charset="0"/>
                <a:cs typeface="Times New Roman" panose="02020603050405020304" pitchFamily="18" charset="0"/>
              </a:rPr>
              <a:t>Taxa pentru cazare</a:t>
            </a:r>
          </a:p>
        </p:txBody>
      </p:sp>
      <p:sp>
        <p:nvSpPr>
          <p:cNvPr id="3" name="Content Placeholder 2"/>
          <p:cNvSpPr>
            <a:spLocks noGrp="1"/>
          </p:cNvSpPr>
          <p:nvPr>
            <p:ph idx="1"/>
          </p:nvPr>
        </p:nvSpPr>
        <p:spPr>
          <a:xfrm>
            <a:off x="661787" y="1844824"/>
            <a:ext cx="7886700" cy="4351338"/>
          </a:xfrm>
        </p:spPr>
        <p:txBody>
          <a:bodyPr>
            <a:normAutofit/>
          </a:bodyPr>
          <a:lstStyle/>
          <a:p>
            <a:pPr marL="0" indent="457200" algn="just">
              <a:lnSpc>
                <a:spcPct val="100000"/>
              </a:lnSpc>
              <a:buNone/>
            </a:pPr>
            <a:r>
              <a:rPr lang="ro-RO" sz="2800" b="1" dirty="0" err="1">
                <a:latin typeface="Times New Roman" panose="02020603050405020304" pitchFamily="18" charset="0"/>
                <a:cs typeface="Times New Roman" panose="02020603050405020304" pitchFamily="18" charset="0"/>
              </a:rPr>
              <a:t>Subiecţi</a:t>
            </a:r>
            <a:r>
              <a:rPr lang="ro-RO" sz="2800" b="1" dirty="0">
                <a:latin typeface="Times New Roman" panose="02020603050405020304" pitchFamily="18" charset="0"/>
                <a:cs typeface="Times New Roman" panose="02020603050405020304" pitchFamily="18" charset="0"/>
              </a:rPr>
              <a:t> ai impunerii</a:t>
            </a:r>
            <a:r>
              <a:rPr lang="ro-RO" sz="2800" dirty="0">
                <a:latin typeface="Times New Roman" panose="02020603050405020304" pitchFamily="18" charset="0"/>
                <a:cs typeface="Times New Roman" panose="02020603050405020304" pitchFamily="18" charset="0"/>
              </a:rPr>
              <a:t> </a:t>
            </a:r>
            <a:r>
              <a:rPr lang="ro-RO" sz="2800" dirty="0" err="1">
                <a:latin typeface="Times New Roman" panose="02020603050405020304" pitchFamily="18" charset="0"/>
                <a:cs typeface="Times New Roman" panose="02020603050405020304" pitchFamily="18" charset="0"/>
              </a:rPr>
              <a:t>sînt</a:t>
            </a:r>
            <a:r>
              <a:rPr lang="ro-RO" sz="2800" dirty="0">
                <a:latin typeface="Times New Roman" panose="02020603050405020304" pitchFamily="18" charset="0"/>
                <a:cs typeface="Times New Roman" panose="02020603050405020304" pitchFamily="18" charset="0"/>
              </a:rPr>
              <a:t> persoanele juridice sau fizice, înregistrate în calitate de întreprinzător, care prestează servicii de cazare.</a:t>
            </a:r>
          </a:p>
          <a:p>
            <a:pPr marL="0" indent="457200" algn="just">
              <a:lnSpc>
                <a:spcPct val="100000"/>
              </a:lnSpc>
              <a:buNone/>
            </a:pPr>
            <a:endParaRPr lang="ro-RO" sz="1200" dirty="0">
              <a:latin typeface="Times New Roman" panose="02020603050405020304" pitchFamily="18" charset="0"/>
              <a:cs typeface="Times New Roman" panose="02020603050405020304" pitchFamily="18" charset="0"/>
            </a:endParaRPr>
          </a:p>
          <a:p>
            <a:pPr marL="0" indent="457200" algn="just">
              <a:lnSpc>
                <a:spcPct val="100000"/>
              </a:lnSpc>
              <a:buNone/>
            </a:pPr>
            <a:r>
              <a:rPr lang="ro-RO" sz="2800" b="1" dirty="0">
                <a:latin typeface="Times New Roman" panose="02020603050405020304" pitchFamily="18" charset="0"/>
                <a:cs typeface="Times New Roman" panose="02020603050405020304" pitchFamily="18" charset="0"/>
              </a:rPr>
              <a:t>Obiectul impunerii</a:t>
            </a:r>
            <a:r>
              <a:rPr lang="ro-RO" sz="2800" dirty="0">
                <a:latin typeface="Times New Roman" panose="02020603050405020304" pitchFamily="18" charset="0"/>
                <a:cs typeface="Times New Roman" panose="02020603050405020304" pitchFamily="18" charset="0"/>
              </a:rPr>
              <a:t> îl constituie serviciile de cazare prestate de structurile cu funcții de cazare.</a:t>
            </a:r>
          </a:p>
          <a:p>
            <a:pPr marL="0" indent="457200" algn="just">
              <a:lnSpc>
                <a:spcPct val="100000"/>
              </a:lnSpc>
              <a:buNone/>
            </a:pPr>
            <a:endParaRPr lang="ro-RO" sz="1200" dirty="0">
              <a:latin typeface="Times New Roman" panose="02020603050405020304" pitchFamily="18" charset="0"/>
              <a:cs typeface="Times New Roman" panose="02020603050405020304" pitchFamily="18" charset="0"/>
            </a:endParaRPr>
          </a:p>
          <a:p>
            <a:pPr marL="0" indent="457200" algn="just">
              <a:buNone/>
            </a:pPr>
            <a:r>
              <a:rPr lang="ro-RO" sz="2800" b="1" dirty="0">
                <a:latin typeface="Times New Roman" panose="02020603050405020304" pitchFamily="18" charset="0"/>
                <a:cs typeface="Times New Roman" panose="02020603050405020304" pitchFamily="18" charset="0"/>
              </a:rPr>
              <a:t>Baza impozabilă </a:t>
            </a:r>
            <a:r>
              <a:rPr lang="ro-RO" sz="2800" dirty="0">
                <a:latin typeface="Times New Roman" panose="02020603050405020304" pitchFamily="18" charset="0"/>
                <a:cs typeface="Times New Roman" panose="02020603050405020304" pitchFamily="18" charset="0"/>
              </a:rPr>
              <a:t>este venitul din </a:t>
            </a:r>
            <a:r>
              <a:rPr lang="ro-RO" sz="2800" dirty="0" err="1">
                <a:latin typeface="Times New Roman" panose="02020603050405020304" pitchFamily="18" charset="0"/>
                <a:cs typeface="Times New Roman" panose="02020603050405020304" pitchFamily="18" charset="0"/>
              </a:rPr>
              <a:t>vînzări</a:t>
            </a:r>
            <a:r>
              <a:rPr lang="ro-RO" sz="2800" dirty="0">
                <a:latin typeface="Times New Roman" panose="02020603050405020304" pitchFamily="18" charset="0"/>
                <a:cs typeface="Times New Roman" panose="02020603050405020304" pitchFamily="18" charset="0"/>
              </a:rPr>
              <a:t> </a:t>
            </a:r>
            <a:r>
              <a:rPr lang="ro-RO" sz="2800" b="1" i="1" dirty="0">
                <a:latin typeface="Times New Roman" panose="02020603050405020304" pitchFamily="18" charset="0"/>
                <a:cs typeface="Times New Roman" panose="02020603050405020304" pitchFamily="18" charset="0"/>
              </a:rPr>
              <a:t>ale serviciilor de cazare </a:t>
            </a:r>
            <a:r>
              <a:rPr lang="ro-RO" sz="2800" dirty="0">
                <a:latin typeface="Times New Roman" panose="02020603050405020304" pitchFamily="18" charset="0"/>
                <a:cs typeface="Times New Roman" panose="02020603050405020304" pitchFamily="18" charset="0"/>
              </a:rPr>
              <a:t>prestate de structurile cu funcții de cazare.</a:t>
            </a:r>
            <a:endParaRPr lang="ro-RO"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729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4093"/>
            <a:ext cx="7886700" cy="746596"/>
          </a:xfrm>
        </p:spPr>
        <p:txBody>
          <a:bodyPr>
            <a:normAutofit/>
          </a:bodyPr>
          <a:lstStyle/>
          <a:p>
            <a:pPr algn="ctr"/>
            <a:r>
              <a:rPr lang="ro-RO" sz="3600" b="1" dirty="0">
                <a:latin typeface="Times New Roman" panose="02020603050405020304" pitchFamily="18" charset="0"/>
                <a:cs typeface="Times New Roman" panose="02020603050405020304" pitchFamily="18" charset="0"/>
              </a:rPr>
              <a:t>Taxa balneară</a:t>
            </a:r>
          </a:p>
        </p:txBody>
      </p:sp>
      <p:sp>
        <p:nvSpPr>
          <p:cNvPr id="3" name="Content Placeholder 2"/>
          <p:cNvSpPr>
            <a:spLocks noGrp="1"/>
          </p:cNvSpPr>
          <p:nvPr>
            <p:ph idx="1"/>
          </p:nvPr>
        </p:nvSpPr>
        <p:spPr/>
        <p:txBody>
          <a:bodyPr>
            <a:normAutofit fontScale="92500"/>
          </a:bodyPr>
          <a:lstStyle/>
          <a:p>
            <a:pPr marL="0" indent="457200" algn="just">
              <a:lnSpc>
                <a:spcPct val="100000"/>
              </a:lnSpc>
              <a:buNone/>
            </a:pPr>
            <a:r>
              <a:rPr lang="ro-RO" sz="3200" b="1" dirty="0" err="1">
                <a:latin typeface="Times New Roman" panose="02020603050405020304" pitchFamily="18" charset="0"/>
                <a:cs typeface="Times New Roman" panose="02020603050405020304" pitchFamily="18" charset="0"/>
              </a:rPr>
              <a:t>Subiecţi</a:t>
            </a:r>
            <a:r>
              <a:rPr lang="ro-RO" sz="3200" b="1" dirty="0">
                <a:latin typeface="Times New Roman" panose="02020603050405020304" pitchFamily="18" charset="0"/>
                <a:cs typeface="Times New Roman" panose="02020603050405020304" pitchFamily="18" charset="0"/>
              </a:rPr>
              <a:t> ai impunerii</a:t>
            </a:r>
            <a:r>
              <a:rPr lang="ro-RO" sz="3200" dirty="0">
                <a:latin typeface="Times New Roman" panose="02020603050405020304" pitchFamily="18" charset="0"/>
                <a:cs typeface="Times New Roman" panose="02020603050405020304" pitchFamily="18" charset="0"/>
              </a:rPr>
              <a:t> </a:t>
            </a:r>
            <a:r>
              <a:rPr lang="ro-RO" sz="3200" dirty="0" err="1">
                <a:latin typeface="Times New Roman" panose="02020603050405020304" pitchFamily="18" charset="0"/>
                <a:cs typeface="Times New Roman" panose="02020603050405020304" pitchFamily="18" charset="0"/>
              </a:rPr>
              <a:t>sînt</a:t>
            </a:r>
            <a:r>
              <a:rPr lang="ro-RO" sz="3200" dirty="0">
                <a:latin typeface="Times New Roman" panose="02020603050405020304" pitchFamily="18" charset="0"/>
                <a:cs typeface="Times New Roman" panose="02020603050405020304" pitchFamily="18" charset="0"/>
              </a:rPr>
              <a:t> persoanele juridice sau fizice, înregistrate în calitate de întreprinzător, care prestează servicii de odihnă </a:t>
            </a:r>
            <a:r>
              <a:rPr lang="ro-RO" sz="3200" dirty="0" err="1">
                <a:latin typeface="Times New Roman" panose="02020603050405020304" pitchFamily="18" charset="0"/>
                <a:cs typeface="Times New Roman" panose="02020603050405020304" pitchFamily="18" charset="0"/>
              </a:rPr>
              <a:t>şi</a:t>
            </a:r>
            <a:r>
              <a:rPr lang="ro-RO" sz="3200" dirty="0">
                <a:latin typeface="Times New Roman" panose="02020603050405020304" pitchFamily="18" charset="0"/>
                <a:cs typeface="Times New Roman" panose="02020603050405020304" pitchFamily="18" charset="0"/>
              </a:rPr>
              <a:t> tratament.</a:t>
            </a:r>
          </a:p>
          <a:p>
            <a:pPr marL="0" indent="457200" algn="just">
              <a:lnSpc>
                <a:spcPct val="100000"/>
              </a:lnSpc>
              <a:buNone/>
            </a:pPr>
            <a:endParaRPr lang="ro-RO" sz="1500" dirty="0">
              <a:latin typeface="Times New Roman" panose="02020603050405020304" pitchFamily="18" charset="0"/>
              <a:cs typeface="Times New Roman" panose="02020603050405020304" pitchFamily="18" charset="0"/>
            </a:endParaRPr>
          </a:p>
          <a:p>
            <a:pPr marL="0" indent="457200" algn="just">
              <a:lnSpc>
                <a:spcPct val="100000"/>
              </a:lnSpc>
              <a:buNone/>
            </a:pPr>
            <a:r>
              <a:rPr lang="ro-RO" sz="3200" b="1" dirty="0">
                <a:latin typeface="Times New Roman" panose="02020603050405020304" pitchFamily="18" charset="0"/>
                <a:cs typeface="Times New Roman" panose="02020603050405020304" pitchFamily="18" charset="0"/>
              </a:rPr>
              <a:t>Obiectul impunerii</a:t>
            </a:r>
            <a:r>
              <a:rPr lang="ro-RO" sz="3200" dirty="0">
                <a:latin typeface="Times New Roman" panose="02020603050405020304" pitchFamily="18" charset="0"/>
                <a:cs typeface="Times New Roman" panose="02020603050405020304" pitchFamily="18" charset="0"/>
              </a:rPr>
              <a:t> îl constituie biletele de odihnă </a:t>
            </a:r>
            <a:r>
              <a:rPr lang="ro-RO" sz="3200" dirty="0" err="1">
                <a:latin typeface="Times New Roman" panose="02020603050405020304" pitchFamily="18" charset="0"/>
                <a:cs typeface="Times New Roman" panose="02020603050405020304" pitchFamily="18" charset="0"/>
              </a:rPr>
              <a:t>şi</a:t>
            </a:r>
            <a:r>
              <a:rPr lang="ro-RO" sz="3200" dirty="0">
                <a:latin typeface="Times New Roman" panose="02020603050405020304" pitchFamily="18" charset="0"/>
                <a:cs typeface="Times New Roman" panose="02020603050405020304" pitchFamily="18" charset="0"/>
              </a:rPr>
              <a:t> tratament.</a:t>
            </a:r>
          </a:p>
          <a:p>
            <a:pPr marL="0" indent="457200" algn="just">
              <a:lnSpc>
                <a:spcPct val="100000"/>
              </a:lnSpc>
              <a:buNone/>
            </a:pPr>
            <a:endParaRPr lang="ro-RO" sz="1500" b="1" dirty="0">
              <a:latin typeface="Times New Roman" panose="02020603050405020304" pitchFamily="18" charset="0"/>
              <a:cs typeface="Times New Roman" panose="02020603050405020304" pitchFamily="18" charset="0"/>
            </a:endParaRPr>
          </a:p>
          <a:p>
            <a:pPr marL="0" indent="457200" algn="just">
              <a:lnSpc>
                <a:spcPct val="100000"/>
              </a:lnSpc>
              <a:buNone/>
            </a:pPr>
            <a:r>
              <a:rPr lang="ro-RO" sz="3200" b="1" dirty="0">
                <a:latin typeface="Times New Roman" panose="02020603050405020304" pitchFamily="18" charset="0"/>
                <a:cs typeface="Times New Roman" panose="02020603050405020304" pitchFamily="18" charset="0"/>
              </a:rPr>
              <a:t>Baza impozabilă </a:t>
            </a:r>
            <a:r>
              <a:rPr lang="ro-RO" sz="3200" dirty="0">
                <a:latin typeface="Times New Roman" panose="02020603050405020304" pitchFamily="18" charset="0"/>
                <a:cs typeface="Times New Roman" panose="02020603050405020304" pitchFamily="18" charset="0"/>
              </a:rPr>
              <a:t>este venitul din </a:t>
            </a:r>
            <a:r>
              <a:rPr lang="ro-RO" sz="3200" dirty="0" err="1">
                <a:latin typeface="Times New Roman" panose="02020603050405020304" pitchFamily="18" charset="0"/>
                <a:cs typeface="Times New Roman" panose="02020603050405020304" pitchFamily="18" charset="0"/>
              </a:rPr>
              <a:t>vînzări</a:t>
            </a:r>
            <a:r>
              <a:rPr lang="ro-RO" sz="3200" dirty="0">
                <a:latin typeface="Times New Roman" panose="02020603050405020304" pitchFamily="18" charset="0"/>
                <a:cs typeface="Times New Roman" panose="02020603050405020304" pitchFamily="18" charset="0"/>
              </a:rPr>
              <a:t> ale biletelor de odihnă </a:t>
            </a:r>
            <a:r>
              <a:rPr lang="ro-RO" sz="3200" dirty="0" err="1">
                <a:latin typeface="Times New Roman" panose="02020603050405020304" pitchFamily="18" charset="0"/>
                <a:cs typeface="Times New Roman" panose="02020603050405020304" pitchFamily="18" charset="0"/>
              </a:rPr>
              <a:t>şi</a:t>
            </a:r>
            <a:r>
              <a:rPr lang="ro-RO" sz="3200" dirty="0">
                <a:latin typeface="Times New Roman" panose="02020603050405020304" pitchFamily="18" charset="0"/>
                <a:cs typeface="Times New Roman" panose="02020603050405020304" pitchFamily="18" charset="0"/>
              </a:rPr>
              <a:t> tratament.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233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87" y="861406"/>
            <a:ext cx="8280920" cy="983416"/>
          </a:xfrm>
        </p:spPr>
        <p:txBody>
          <a:bodyPr>
            <a:noAutofit/>
          </a:bodyPr>
          <a:lstStyle/>
          <a:p>
            <a:pPr algn="ctr"/>
            <a:r>
              <a:rPr lang="ro-RO" sz="2400" b="1" dirty="0">
                <a:latin typeface="Times New Roman" panose="02020603050405020304" pitchFamily="18" charset="0"/>
                <a:cs typeface="Times New Roman" panose="02020603050405020304" pitchFamily="18" charset="0"/>
              </a:rPr>
              <a:t>Taxa pentru prestarea serviciilor de transport auto de călători pe teritoriul municipiilor, orașelor </a:t>
            </a:r>
            <a:r>
              <a:rPr lang="ro-RO" sz="2400" b="1" dirty="0" err="1">
                <a:latin typeface="Times New Roman" panose="02020603050405020304" pitchFamily="18" charset="0"/>
                <a:cs typeface="Times New Roman" panose="02020603050405020304" pitchFamily="18" charset="0"/>
              </a:rPr>
              <a:t>şi</a:t>
            </a:r>
            <a:r>
              <a:rPr lang="ro-RO" sz="2400" b="1" dirty="0">
                <a:latin typeface="Times New Roman" panose="02020603050405020304" pitchFamily="18" charset="0"/>
                <a:cs typeface="Times New Roman" panose="02020603050405020304" pitchFamily="18" charset="0"/>
              </a:rPr>
              <a:t> satelor (comunelor)</a:t>
            </a:r>
          </a:p>
        </p:txBody>
      </p:sp>
      <p:sp>
        <p:nvSpPr>
          <p:cNvPr id="3" name="Content Placeholder 2"/>
          <p:cNvSpPr>
            <a:spLocks noGrp="1"/>
          </p:cNvSpPr>
          <p:nvPr>
            <p:ph idx="1"/>
          </p:nvPr>
        </p:nvSpPr>
        <p:spPr>
          <a:xfrm>
            <a:off x="467544" y="1988840"/>
            <a:ext cx="8280920" cy="4464495"/>
          </a:xfrm>
        </p:spPr>
        <p:txBody>
          <a:bodyPr>
            <a:normAutofit fontScale="92500" lnSpcReduction="10000"/>
          </a:bodyPr>
          <a:lstStyle/>
          <a:p>
            <a:pPr marL="0" indent="457200" algn="just">
              <a:lnSpc>
                <a:spcPct val="100000"/>
              </a:lnSpc>
              <a:buNone/>
            </a:pPr>
            <a:r>
              <a:rPr lang="ro-RO" sz="2200" b="1" dirty="0" err="1">
                <a:latin typeface="Times New Roman" panose="02020603050405020304" pitchFamily="18" charset="0"/>
                <a:cs typeface="Times New Roman" panose="02020603050405020304" pitchFamily="18" charset="0"/>
              </a:rPr>
              <a:t>Subiecţi</a:t>
            </a:r>
            <a:r>
              <a:rPr lang="ro-RO" sz="2200" b="1" dirty="0">
                <a:latin typeface="Times New Roman" panose="02020603050405020304" pitchFamily="18" charset="0"/>
                <a:cs typeface="Times New Roman" panose="02020603050405020304" pitchFamily="18" charset="0"/>
              </a:rPr>
              <a:t> ai impunerii</a:t>
            </a:r>
            <a:r>
              <a:rPr lang="ro-RO" sz="2200" dirty="0">
                <a:latin typeface="Times New Roman" panose="02020603050405020304" pitchFamily="18" charset="0"/>
                <a:cs typeface="Times New Roman" panose="02020603050405020304" pitchFamily="18" charset="0"/>
              </a:rPr>
              <a:t> persoanele juridice sau fizice, înregistrate în calitate de întreprinzător, care prestează servicii de transport auto de călători pe teritoriul municipiilor, </a:t>
            </a:r>
            <a:r>
              <a:rPr lang="ro-RO" sz="2200" dirty="0" err="1">
                <a:latin typeface="Times New Roman" panose="02020603050405020304" pitchFamily="18" charset="0"/>
                <a:cs typeface="Times New Roman" panose="02020603050405020304" pitchFamily="18" charset="0"/>
              </a:rPr>
              <a:t>oraşelor</a:t>
            </a:r>
            <a:r>
              <a:rPr lang="ro-RO" sz="2200" dirty="0">
                <a:latin typeface="Times New Roman" panose="02020603050405020304" pitchFamily="18" charset="0"/>
                <a:cs typeface="Times New Roman" panose="02020603050405020304" pitchFamily="18" charset="0"/>
              </a:rPr>
              <a:t> </a:t>
            </a:r>
            <a:r>
              <a:rPr lang="ro-RO" sz="2200" dirty="0" err="1">
                <a:latin typeface="Times New Roman" panose="02020603050405020304" pitchFamily="18" charset="0"/>
                <a:cs typeface="Times New Roman" panose="02020603050405020304" pitchFamily="18" charset="0"/>
              </a:rPr>
              <a:t>şi</a:t>
            </a:r>
            <a:r>
              <a:rPr lang="ro-RO" sz="2200" dirty="0">
                <a:latin typeface="Times New Roman" panose="02020603050405020304" pitchFamily="18" charset="0"/>
                <a:cs typeface="Times New Roman" panose="02020603050405020304" pitchFamily="18" charset="0"/>
              </a:rPr>
              <a:t> satelor (comunelor).</a:t>
            </a:r>
          </a:p>
          <a:p>
            <a:pPr marL="0" indent="457200" algn="just">
              <a:lnSpc>
                <a:spcPct val="100000"/>
              </a:lnSpc>
              <a:buNone/>
            </a:pPr>
            <a:r>
              <a:rPr lang="ro-RO" sz="2200" b="1" dirty="0">
                <a:latin typeface="Times New Roman" panose="02020603050405020304" pitchFamily="18" charset="0"/>
                <a:cs typeface="Times New Roman" panose="02020603050405020304" pitchFamily="18" charset="0"/>
              </a:rPr>
              <a:t>Obiectul impunerii</a:t>
            </a:r>
            <a:r>
              <a:rPr lang="ro-RO" sz="2200" dirty="0">
                <a:latin typeface="Times New Roman" panose="02020603050405020304" pitchFamily="18" charset="0"/>
                <a:cs typeface="Times New Roman" panose="02020603050405020304" pitchFamily="18" charset="0"/>
              </a:rPr>
              <a:t> îl constituie unitatea de transport, în </a:t>
            </a:r>
            <a:r>
              <a:rPr lang="ro-RO" sz="2200" dirty="0" err="1">
                <a:latin typeface="Times New Roman" panose="02020603050405020304" pitchFamily="18" charset="0"/>
                <a:cs typeface="Times New Roman" panose="02020603050405020304" pitchFamily="18" charset="0"/>
              </a:rPr>
              <a:t>funcţie</a:t>
            </a:r>
            <a:r>
              <a:rPr lang="ro-RO" sz="2200" dirty="0">
                <a:latin typeface="Times New Roman" panose="02020603050405020304" pitchFamily="18" charset="0"/>
                <a:cs typeface="Times New Roman" panose="02020603050405020304" pitchFamily="18" charset="0"/>
              </a:rPr>
              <a:t> de numărul de locuri.</a:t>
            </a:r>
          </a:p>
          <a:p>
            <a:pPr marL="0" indent="457200" algn="just">
              <a:lnSpc>
                <a:spcPct val="100000"/>
              </a:lnSpc>
              <a:buNone/>
            </a:pPr>
            <a:r>
              <a:rPr lang="ro-RO" sz="2200" b="1" dirty="0">
                <a:latin typeface="Times New Roman" panose="02020603050405020304" pitchFamily="18" charset="0"/>
                <a:cs typeface="Times New Roman" panose="02020603050405020304" pitchFamily="18" charset="0"/>
              </a:rPr>
              <a:t>Baza impozabilă </a:t>
            </a:r>
            <a:r>
              <a:rPr lang="ro-RO" sz="2200" dirty="0">
                <a:latin typeface="Times New Roman" panose="02020603050405020304" pitchFamily="18" charset="0"/>
                <a:cs typeface="Times New Roman" panose="02020603050405020304" pitchFamily="18" charset="0"/>
              </a:rPr>
              <a:t>este numărul de </a:t>
            </a:r>
            <a:r>
              <a:rPr lang="ro-RO" sz="2200" dirty="0" err="1">
                <a:latin typeface="Times New Roman" panose="02020603050405020304" pitchFamily="18" charset="0"/>
                <a:cs typeface="Times New Roman" panose="02020603050405020304" pitchFamily="18" charset="0"/>
              </a:rPr>
              <a:t>unităţi</a:t>
            </a:r>
            <a:r>
              <a:rPr lang="ro-RO" sz="2200" dirty="0">
                <a:latin typeface="Times New Roman" panose="02020603050405020304" pitchFamily="18" charset="0"/>
                <a:cs typeface="Times New Roman" panose="02020603050405020304" pitchFamily="18" charset="0"/>
              </a:rPr>
              <a:t> de transport.</a:t>
            </a:r>
          </a:p>
          <a:p>
            <a:pPr marL="0" indent="457200" algn="just">
              <a:lnSpc>
                <a:spcPct val="100000"/>
              </a:lnSpc>
              <a:buNone/>
            </a:pPr>
            <a:endParaRPr lang="ro-RO" sz="3000" dirty="0">
              <a:latin typeface="Times New Roman" panose="02020603050405020304" pitchFamily="18" charset="0"/>
              <a:cs typeface="Times New Roman" panose="02020603050405020304" pitchFamily="18" charset="0"/>
            </a:endParaRPr>
          </a:p>
          <a:p>
            <a:pPr marL="0" indent="457200" algn="ctr">
              <a:lnSpc>
                <a:spcPct val="100000"/>
              </a:lnSpc>
              <a:buNone/>
            </a:pPr>
            <a:r>
              <a:rPr lang="ro-RO" sz="3000" b="1" dirty="0">
                <a:latin typeface="Times New Roman" panose="02020603050405020304" pitchFamily="18" charset="0"/>
                <a:cs typeface="Times New Roman" panose="02020603050405020304" pitchFamily="18" charset="0"/>
              </a:rPr>
              <a:t>Taxa pentru parcare </a:t>
            </a:r>
            <a:endParaRPr lang="ro-RO" sz="3000" dirty="0">
              <a:latin typeface="Times New Roman" panose="02020603050405020304" pitchFamily="18" charset="0"/>
              <a:cs typeface="Times New Roman" panose="02020603050405020304" pitchFamily="18" charset="0"/>
            </a:endParaRPr>
          </a:p>
          <a:p>
            <a:pPr marL="0" indent="457200" algn="just">
              <a:lnSpc>
                <a:spcPct val="100000"/>
              </a:lnSpc>
              <a:buNone/>
            </a:pPr>
            <a:r>
              <a:rPr lang="ro-RO" sz="2200" b="1" dirty="0" err="1">
                <a:latin typeface="Times New Roman" panose="02020603050405020304" pitchFamily="18" charset="0"/>
                <a:cs typeface="Times New Roman" panose="02020603050405020304" pitchFamily="18" charset="0"/>
              </a:rPr>
              <a:t>Subiecţi</a:t>
            </a:r>
            <a:r>
              <a:rPr lang="ro-RO" sz="2200" b="1" dirty="0">
                <a:latin typeface="Times New Roman" panose="02020603050405020304" pitchFamily="18" charset="0"/>
                <a:cs typeface="Times New Roman" panose="02020603050405020304" pitchFamily="18" charset="0"/>
              </a:rPr>
              <a:t> ai impunerii </a:t>
            </a:r>
            <a:r>
              <a:rPr lang="ro-RO" sz="2200" dirty="0">
                <a:latin typeface="Times New Roman" panose="02020603050405020304" pitchFamily="18" charset="0"/>
                <a:cs typeface="Times New Roman" panose="02020603050405020304" pitchFamily="18" charset="0"/>
              </a:rPr>
              <a:t>persoanele juridice sau fizice, înregistrate în calitate de întreprinzător, care prestează servicii de parcare.</a:t>
            </a:r>
          </a:p>
          <a:p>
            <a:pPr marL="0" indent="457200" algn="just">
              <a:lnSpc>
                <a:spcPct val="100000"/>
              </a:lnSpc>
              <a:buNone/>
            </a:pPr>
            <a:r>
              <a:rPr lang="ro-RO" sz="2200" b="1" dirty="0">
                <a:latin typeface="Times New Roman" panose="02020603050405020304" pitchFamily="18" charset="0"/>
                <a:cs typeface="Times New Roman" panose="02020603050405020304" pitchFamily="18" charset="0"/>
              </a:rPr>
              <a:t>Obiectul impunerii</a:t>
            </a:r>
            <a:r>
              <a:rPr lang="ro-RO" sz="2200" dirty="0">
                <a:latin typeface="Times New Roman" panose="02020603050405020304" pitchFamily="18" charset="0"/>
                <a:cs typeface="Times New Roman" panose="02020603050405020304" pitchFamily="18" charset="0"/>
              </a:rPr>
              <a:t> îl constituie parcarea.</a:t>
            </a:r>
          </a:p>
          <a:p>
            <a:pPr marL="0" indent="457200" algn="just">
              <a:lnSpc>
                <a:spcPct val="100000"/>
              </a:lnSpc>
              <a:buNone/>
            </a:pPr>
            <a:r>
              <a:rPr lang="ro-RO" sz="2200" b="1" dirty="0">
                <a:latin typeface="Times New Roman" panose="02020603050405020304" pitchFamily="18" charset="0"/>
                <a:cs typeface="Times New Roman" panose="02020603050405020304" pitchFamily="18" charset="0"/>
              </a:rPr>
              <a:t>Baza impozabilă </a:t>
            </a:r>
            <a:r>
              <a:rPr lang="ro-RO" sz="2200" dirty="0">
                <a:latin typeface="Times New Roman" panose="02020603050405020304" pitchFamily="18" charset="0"/>
                <a:cs typeface="Times New Roman" panose="02020603050405020304" pitchFamily="18" charset="0"/>
              </a:rPr>
              <a:t>este </a:t>
            </a:r>
            <a:r>
              <a:rPr lang="ro-RO" sz="2200" dirty="0" err="1">
                <a:latin typeface="Times New Roman" panose="02020603050405020304" pitchFamily="18" charset="0"/>
                <a:cs typeface="Times New Roman" panose="02020603050405020304" pitchFamily="18" charset="0"/>
              </a:rPr>
              <a:t>suprafaţa</a:t>
            </a:r>
            <a:r>
              <a:rPr lang="ro-RO" sz="2200" dirty="0">
                <a:latin typeface="Times New Roman" panose="02020603050405020304" pitchFamily="18" charset="0"/>
                <a:cs typeface="Times New Roman" panose="02020603050405020304" pitchFamily="18" charset="0"/>
              </a:rPr>
              <a:t> parcării.</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029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469" y="1268760"/>
            <a:ext cx="7886700" cy="5302666"/>
          </a:xfrm>
        </p:spPr>
        <p:txBody>
          <a:bodyPr>
            <a:noAutofit/>
          </a:bodyPr>
          <a:lstStyle/>
          <a:p>
            <a:pPr marL="0" indent="360000" algn="just">
              <a:lnSpc>
                <a:spcPct val="100000"/>
              </a:lnSpc>
              <a:spcBef>
                <a:spcPts val="600"/>
              </a:spcBef>
              <a:buNone/>
              <a:tabLst>
                <a:tab pos="685800" algn="l"/>
              </a:tabLst>
            </a:pPr>
            <a:r>
              <a:rPr lang="ro-RO" sz="2800" b="1" dirty="0">
                <a:latin typeface="Times New Roman" pitchFamily="18" charset="0"/>
                <a:cs typeface="Times New Roman" pitchFamily="18" charset="0"/>
              </a:rPr>
              <a:t> </a:t>
            </a:r>
            <a:endParaRPr lang="ro-RO"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0" y="90872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638918" y="2027267"/>
            <a:ext cx="8037537" cy="3400931"/>
          </a:xfrm>
          <a:prstGeom prst="rect">
            <a:avLst/>
          </a:prstGeom>
        </p:spPr>
        <p:txBody>
          <a:bodyPr wrap="square">
            <a:spAutoFit/>
          </a:bodyPr>
          <a:lstStyle/>
          <a:p>
            <a:pPr marL="342900" marR="0" lvl="0" indent="-342900" algn="just" defTabSz="685800" rtl="0" eaLnBrk="1" fontAlgn="auto" latinLnBrk="0" hangingPunct="1">
              <a:lnSpc>
                <a:spcPct val="100000"/>
              </a:lnSpc>
              <a:spcBef>
                <a:spcPts val="600"/>
              </a:spcBef>
              <a:spcAft>
                <a:spcPts val="0"/>
              </a:spcAft>
              <a:buClrTx/>
              <a:buSzTx/>
              <a:buFont typeface="Wingdings" panose="05000000000000000000" pitchFamily="2" charset="2"/>
              <a:buChar char="Ø"/>
              <a:tabLst>
                <a:tab pos="685800" algn="l"/>
              </a:tabLst>
              <a:defRPr/>
            </a:pPr>
            <a:r>
              <a:rPr kumimoji="0" lang="ro-RO" sz="2000" b="0"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Subiecții impunerii </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în cazul taxelor locale, specificate la art. 2</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89</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din Codul fiscal</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cu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excep</a:t>
            </a:r>
            <a:r>
              <a:rPr kumimoji="0" lang="x-none"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ția</a:t>
            </a:r>
            <a:r>
              <a:rPr kumimoji="0" lang="x-none"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celor </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menționate la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alin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lit. k)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n1) </a:t>
            </a:r>
            <a:r>
              <a:rPr kumimoji="0" lang="ro-RO"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şi</a:t>
            </a:r>
            <a:r>
              <a:rPr kumimoji="0" lang="ro-RO"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685800" rtl="0" eaLnBrk="1" fontAlgn="auto" latinLnBrk="0" hangingPunct="1">
              <a:lnSpc>
                <a:spcPct val="100000"/>
              </a:lnSpc>
              <a:spcBef>
                <a:spcPts val="600"/>
              </a:spcBef>
              <a:spcAft>
                <a:spcPts val="0"/>
              </a:spcAft>
              <a:buClrTx/>
              <a:buSzTx/>
              <a:buFont typeface="Wingdings" panose="05000000000000000000" pitchFamily="2" charset="2"/>
              <a:buChar char="Ø"/>
              <a:tabLst>
                <a:tab pos="685800" algn="l"/>
              </a:tabLst>
              <a:defRPr/>
            </a:pPr>
            <a:endPar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685800" rtl="0" eaLnBrk="1" fontAlgn="auto" latinLnBrk="0" hangingPunct="1">
              <a:lnSpc>
                <a:spcPct val="100000"/>
              </a:lnSpc>
              <a:spcBef>
                <a:spcPts val="600"/>
              </a:spcBef>
              <a:spcAft>
                <a:spcPts val="0"/>
              </a:spcAft>
              <a:buClrTx/>
              <a:buSzTx/>
              <a:buFont typeface="Wingdings" panose="05000000000000000000" pitchFamily="2" charset="2"/>
              <a:buChar char="Ø"/>
              <a:tabLst>
                <a:tab pos="685800" algn="l"/>
              </a:tabLst>
              <a:defRPr/>
            </a:pPr>
            <a:r>
              <a:rPr kumimoji="0" lang="en-US" sz="2000" b="0"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a:t>
            </a:r>
            <a:r>
              <a:rPr kumimoji="0" lang="ro-RO" sz="2000" b="0" i="0" u="none" strike="noStrike" kern="1200" cap="none" spc="0" normalizeH="0" baseline="0" noProof="0" dirty="0" err="1">
                <a:ln>
                  <a:noFill/>
                </a:ln>
                <a:solidFill>
                  <a:srgbClr val="5B9BD5">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erviciul</a:t>
            </a:r>
            <a:r>
              <a:rPr kumimoji="0" lang="ro-RO" sz="2000" b="0"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de colectare a impozitelor şi taxelor locale din cadrul primăriilor</a:t>
            </a:r>
            <a:r>
              <a:rPr kumimoji="0" lang="en-US" sz="2000" b="0"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în cazul taxelor specificate la art. 2</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89</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alin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lit. k</a:t>
            </a:r>
            <a:r>
              <a:rPr kumimoji="0" lang="ro-RO"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n1)</a:t>
            </a:r>
            <a:r>
              <a:rPr kumimoji="0" lang="ro-RO"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şi p) / (</a:t>
            </a:r>
            <a:r>
              <a:rPr kumimoji="0" lang="ro-RO"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pt-BR"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axa de la posesorii de </a:t>
            </a:r>
            <a:r>
              <a:rPr kumimoji="0" lang="pt-BR"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caini, taxa de parcaj</a:t>
            </a:r>
            <a:r>
              <a:rPr lang="ro-RO" sz="2000" i="1" dirty="0">
                <a:solidFill>
                  <a:prstClr val="black"/>
                </a:solidFill>
                <a:latin typeface="Times New Roman" panose="02020603050405020304" pitchFamily="18" charset="0"/>
                <a:cs typeface="Times New Roman" panose="02020603050405020304" pitchFamily="18" charset="0"/>
              </a:rPr>
              <a:t>,</a:t>
            </a:r>
            <a:r>
              <a:rPr kumimoji="0" lang="pt-BR"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taxa </a:t>
            </a:r>
            <a:r>
              <a:rPr kumimoji="0" lang="pt-BR"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pentru </a:t>
            </a:r>
            <a:r>
              <a:rPr kumimoji="0" lang="pt-BR"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salubrizare</a:t>
            </a:r>
            <a:r>
              <a:rPr kumimoji="0" lang="ro-RO"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și taxa</a:t>
            </a:r>
            <a:r>
              <a:rPr kumimoji="0" lang="ro-RO" sz="2000" b="0" i="1"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pentru unitățile comerciale și/sau de prestări servicii în cazul persoanelor care desfășoară activitate independentă</a:t>
            </a:r>
            <a:r>
              <a:rPr kumimoji="0" lang="ro-RO"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din Codul fiscal</a:t>
            </a:r>
            <a:r>
              <a:rPr kumimoji="0" lang="ro-RO"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0000" algn="just" defTabSz="685800" rtl="0" eaLnBrk="1" fontAlgn="auto" latinLnBrk="0" hangingPunct="1">
              <a:lnSpc>
                <a:spcPct val="100000"/>
              </a:lnSpc>
              <a:spcBef>
                <a:spcPts val="600"/>
              </a:spcBef>
              <a:spcAft>
                <a:spcPts val="0"/>
              </a:spcAft>
              <a:buClrTx/>
              <a:buSzTx/>
              <a:buFontTx/>
              <a:buNone/>
              <a:tabLst>
                <a:tab pos="685800" algn="l"/>
              </a:tabLst>
              <a:defRPr/>
            </a:pP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Calculul taxelor se efectuează în funcție de baza impozabilă și </a:t>
            </a:r>
            <a:r>
              <a:rPr kumimoji="0" lang="ro-RO" sz="2000" b="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cote</a:t>
            </a:r>
            <a:r>
              <a:rPr kumimoji="0" lang="en-US" sz="2000" b="0"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le </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acestora.</a:t>
            </a:r>
          </a:p>
        </p:txBody>
      </p:sp>
      <p:sp>
        <p:nvSpPr>
          <p:cNvPr id="5" name="Прямоугольник 4"/>
          <p:cNvSpPr/>
          <p:nvPr/>
        </p:nvSpPr>
        <p:spPr>
          <a:xfrm>
            <a:off x="683469" y="1331704"/>
            <a:ext cx="8086725" cy="461665"/>
          </a:xfrm>
          <a:prstGeom prst="rect">
            <a:avLst/>
          </a:prstGeom>
        </p:spPr>
        <p:txBody>
          <a:bodyPr wrap="square">
            <a:spAutoFit/>
          </a:bodyPr>
          <a:lstStyle/>
          <a:p>
            <a:pPr marL="0" marR="0" lvl="0" indent="360000" algn="just" defTabSz="914400" rtl="0" eaLnBrk="1" fontAlgn="auto" latinLnBrk="0" hangingPunct="1">
              <a:lnSpc>
                <a:spcPct val="100000"/>
              </a:lnSpc>
              <a:spcBef>
                <a:spcPts val="600"/>
              </a:spcBef>
              <a:spcAft>
                <a:spcPts val="0"/>
              </a:spcAft>
              <a:buClrTx/>
              <a:buSzTx/>
              <a:buFontTx/>
              <a:buNone/>
              <a:tabLst>
                <a:tab pos="685800" algn="l"/>
              </a:tabLst>
              <a:defRPr/>
            </a:pPr>
            <a:r>
              <a:rPr kumimoji="0" lang="ro-RO"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Responsabili de calcularea taxelor locale sunt</a:t>
            </a:r>
            <a:r>
              <a:rPr kumimoji="0" lang="ro-RO"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194249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97087"/>
            <a:ext cx="7886700" cy="1125525"/>
          </a:xfrm>
        </p:spPr>
        <p:txBody>
          <a:bodyPr>
            <a:noAutofit/>
          </a:bodyPr>
          <a:lstStyle/>
          <a:p>
            <a:pPr algn="ctr"/>
            <a:r>
              <a:rPr lang="x-none" sz="2400" b="1" dirty="0">
                <a:latin typeface="Times New Roman" panose="02020603050405020304" pitchFamily="18" charset="0"/>
                <a:cs typeface="Times New Roman" panose="02020603050405020304" pitchFamily="18" charset="0"/>
              </a:rPr>
              <a:t>Obligativitatea</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ro-RO" sz="2400" b="1" dirty="0">
                <a:latin typeface="Times New Roman" panose="02020603050405020304" pitchFamily="18" charset="0"/>
                <a:cs typeface="Times New Roman" panose="02020603050405020304" pitchFamily="18" charset="0"/>
              </a:rPr>
              <a:t> notificării/ </a:t>
            </a:r>
            <a:r>
              <a:rPr lang="ro-RO" sz="2400" b="1" dirty="0">
                <a:solidFill>
                  <a:prstClr val="black"/>
                </a:solidFill>
                <a:latin typeface="Times New Roman" panose="02020603050405020304" pitchFamily="18" charset="0"/>
                <a:ea typeface="Times New Roman" panose="02020603050405020304" pitchFamily="18" charset="0"/>
              </a:rPr>
              <a:t>autorizării </a:t>
            </a:r>
            <a:r>
              <a:rPr lang="ro-RO" sz="2400" b="1" dirty="0">
                <a:latin typeface="Times New Roman" panose="02020603050405020304" pitchFamily="18" charset="0"/>
                <a:cs typeface="Times New Roman" panose="02020603050405020304" pitchFamily="18" charset="0"/>
              </a:rPr>
              <a:t>activităţilor </a:t>
            </a:r>
            <a:r>
              <a:rPr lang="ro-RO" sz="2400" dirty="0">
                <a:latin typeface="Times New Roman" panose="02020603050405020304" pitchFamily="18" charset="0"/>
                <a:cs typeface="Times New Roman" panose="02020603050405020304" pitchFamily="18" charset="0"/>
              </a:rPr>
              <a:t/>
            </a:r>
            <a:br>
              <a:rPr lang="ro-RO" sz="2400" dirty="0">
                <a:latin typeface="Times New Roman" panose="02020603050405020304" pitchFamily="18" charset="0"/>
                <a:cs typeface="Times New Roman" panose="02020603050405020304" pitchFamily="18" charset="0"/>
              </a:rPr>
            </a:br>
            <a:r>
              <a:rPr lang="ro-RO" sz="2400" dirty="0">
                <a:latin typeface="Times New Roman" panose="02020603050405020304" pitchFamily="18" charset="0"/>
                <a:cs typeface="Times New Roman" panose="02020603050405020304" pitchFamily="18" charset="0"/>
              </a:rPr>
              <a:t>de către autoritatea administraţiei publice </a:t>
            </a:r>
            <a:r>
              <a:rPr lang="ro-RO" sz="2400" dirty="0" smtClean="0">
                <a:latin typeface="Times New Roman" panose="02020603050405020304" pitchFamily="18" charset="0"/>
                <a:cs typeface="Times New Roman" panose="02020603050405020304" pitchFamily="18" charset="0"/>
              </a:rPr>
              <a:t>locale în cazul obiectelor impunerii cu:</a:t>
            </a:r>
            <a:endParaRPr lang="ro-RO" sz="2400" dirty="0"/>
          </a:p>
        </p:txBody>
      </p:sp>
      <p:sp>
        <p:nvSpPr>
          <p:cNvPr id="3" name="Content Placeholder 2"/>
          <p:cNvSpPr>
            <a:spLocks noGrp="1"/>
          </p:cNvSpPr>
          <p:nvPr>
            <p:ph idx="1"/>
          </p:nvPr>
        </p:nvSpPr>
        <p:spPr>
          <a:xfrm>
            <a:off x="827584" y="2708920"/>
            <a:ext cx="7818077" cy="3816424"/>
          </a:xfrm>
        </p:spPr>
        <p:txBody>
          <a:bodyPr>
            <a:noAutofit/>
          </a:bodyPr>
          <a:lstStyle/>
          <a:p>
            <a:pPr marL="0" indent="0" algn="just">
              <a:buNone/>
            </a:pPr>
            <a:r>
              <a:rPr lang="ro-RO" sz="2000" b="1" dirty="0" smtClean="0">
                <a:latin typeface="Times New Roman" panose="02020603050405020304" pitchFamily="18" charset="0"/>
                <a:cs typeface="Times New Roman" panose="02020603050405020304" pitchFamily="18" charset="0"/>
              </a:rPr>
              <a:t>- taxa </a:t>
            </a:r>
            <a:r>
              <a:rPr lang="ro-RO" sz="2000" b="1" dirty="0">
                <a:latin typeface="Times New Roman" panose="02020603050405020304" pitchFamily="18" charset="0"/>
                <a:cs typeface="Times New Roman" panose="02020603050405020304" pitchFamily="18" charset="0"/>
              </a:rPr>
              <a:t>pentru unitățile comerciale </a:t>
            </a:r>
            <a:r>
              <a:rPr lang="ro-RO" sz="2000" b="1" dirty="0" err="1">
                <a:latin typeface="Times New Roman" panose="02020603050405020304" pitchFamily="18" charset="0"/>
                <a:cs typeface="Times New Roman" panose="02020603050405020304" pitchFamily="18" charset="0"/>
              </a:rPr>
              <a:t>şi</a:t>
            </a:r>
            <a:r>
              <a:rPr lang="ro-RO" sz="2000" b="1" dirty="0">
                <a:latin typeface="Times New Roman" panose="02020603050405020304" pitchFamily="18" charset="0"/>
                <a:cs typeface="Times New Roman" panose="02020603050405020304" pitchFamily="18" charset="0"/>
              </a:rPr>
              <a:t>/sau de prestări servicii</a:t>
            </a:r>
          </a:p>
          <a:p>
            <a:pPr marL="0" indent="0" algn="just">
              <a:lnSpc>
                <a:spcPct val="150000"/>
              </a:lnSpc>
              <a:spcBef>
                <a:spcPts val="0"/>
              </a:spcBef>
              <a:buNone/>
            </a:pPr>
            <a:r>
              <a:rPr lang="ro-RO" sz="2000" b="1" dirty="0" smtClean="0">
                <a:latin typeface="Times New Roman" panose="02020603050405020304" pitchFamily="18" charset="0"/>
                <a:cs typeface="Times New Roman" panose="02020603050405020304" pitchFamily="18" charset="0"/>
              </a:rPr>
              <a:t>- taxa </a:t>
            </a:r>
            <a:r>
              <a:rPr lang="ro-RO" sz="2000" b="1" dirty="0">
                <a:latin typeface="Times New Roman" panose="02020603050405020304" pitchFamily="18" charset="0"/>
                <a:cs typeface="Times New Roman" panose="02020603050405020304" pitchFamily="18" charset="0"/>
              </a:rPr>
              <a:t>pentru prestarea serviciilor de transport auto de călători </a:t>
            </a:r>
            <a:r>
              <a:rPr lang="ro-RO" sz="2000" b="1" dirty="0" smtClean="0">
                <a:latin typeface="Times New Roman" panose="02020603050405020304" pitchFamily="18" charset="0"/>
                <a:cs typeface="Times New Roman" panose="02020603050405020304" pitchFamily="18" charset="0"/>
              </a:rPr>
              <a:t>pe </a:t>
            </a:r>
            <a:r>
              <a:rPr lang="ro-RO" sz="2000" b="1" dirty="0">
                <a:latin typeface="Times New Roman" panose="02020603050405020304" pitchFamily="18" charset="0"/>
                <a:cs typeface="Times New Roman" panose="02020603050405020304" pitchFamily="18" charset="0"/>
              </a:rPr>
              <a:t>teritoriul municipiilor, orașelor </a:t>
            </a:r>
            <a:r>
              <a:rPr lang="ro-RO" sz="2000" b="1" dirty="0" err="1">
                <a:latin typeface="Times New Roman" panose="02020603050405020304" pitchFamily="18" charset="0"/>
                <a:cs typeface="Times New Roman" panose="02020603050405020304" pitchFamily="18" charset="0"/>
              </a:rPr>
              <a:t>şi</a:t>
            </a:r>
            <a:r>
              <a:rPr lang="ro-RO" sz="2000" b="1" dirty="0">
                <a:latin typeface="Times New Roman" panose="02020603050405020304" pitchFamily="18" charset="0"/>
                <a:cs typeface="Times New Roman" panose="02020603050405020304" pitchFamily="18" charset="0"/>
              </a:rPr>
              <a:t> satelor (comunelor</a:t>
            </a:r>
            <a:r>
              <a:rPr lang="ro-RO" sz="2000" b="1" dirty="0" smtClean="0">
                <a:latin typeface="Times New Roman" panose="02020603050405020304" pitchFamily="18" charset="0"/>
                <a:cs typeface="Times New Roman" panose="02020603050405020304" pitchFamily="18" charset="0"/>
              </a:rPr>
              <a:t>)</a:t>
            </a:r>
          </a:p>
          <a:p>
            <a:pPr algn="just">
              <a:lnSpc>
                <a:spcPct val="150000"/>
              </a:lnSpc>
              <a:spcBef>
                <a:spcPts val="0"/>
              </a:spcBef>
              <a:buFontTx/>
              <a:buChar char="-"/>
            </a:pPr>
            <a:r>
              <a:rPr lang="ro-RO" sz="2000" b="1" dirty="0" smtClean="0">
                <a:latin typeface="Times New Roman" panose="02020603050405020304" pitchFamily="18" charset="0"/>
                <a:cs typeface="Times New Roman" panose="02020603050405020304" pitchFamily="18" charset="0"/>
              </a:rPr>
              <a:t>taxa de plasare (amplasare) a publicității (reclamei) – în cazul prestării serviciilor prin </a:t>
            </a:r>
            <a:r>
              <a:rPr lang="ro-RO" sz="2000" b="1" dirty="0" err="1" smtClean="0">
                <a:latin typeface="Times New Roman" panose="02020603050405020304" pitchFamily="18" charset="0"/>
                <a:cs typeface="Times New Roman" panose="02020603050405020304" pitchFamily="18" charset="0"/>
              </a:rPr>
              <a:t>intremediul</a:t>
            </a:r>
            <a:r>
              <a:rPr lang="ro-RO" sz="2000" b="1" dirty="0" smtClean="0">
                <a:latin typeface="Times New Roman" panose="02020603050405020304" pitchFamily="18" charset="0"/>
                <a:cs typeface="Times New Roman" panose="02020603050405020304" pitchFamily="18" charset="0"/>
              </a:rPr>
              <a:t> dispozitivelor de publicitate exterioară;</a:t>
            </a:r>
          </a:p>
          <a:p>
            <a:pPr algn="just">
              <a:lnSpc>
                <a:spcPct val="150000"/>
              </a:lnSpc>
              <a:spcBef>
                <a:spcPts val="0"/>
              </a:spcBef>
              <a:buFontTx/>
              <a:buChar char="-"/>
            </a:pPr>
            <a:r>
              <a:rPr lang="ro-RO" sz="2000" b="1" dirty="0" smtClean="0">
                <a:latin typeface="Times New Roman" panose="02020603050405020304" pitchFamily="18" charset="0"/>
                <a:cs typeface="Times New Roman" panose="02020603050405020304" pitchFamily="18" charset="0"/>
              </a:rPr>
              <a:t>taxa </a:t>
            </a:r>
            <a:r>
              <a:rPr lang="ro-RO" sz="2000" b="1" dirty="0">
                <a:latin typeface="Times New Roman" panose="02020603050405020304" pitchFamily="18" charset="0"/>
                <a:cs typeface="Times New Roman" panose="02020603050405020304" pitchFamily="18" charset="0"/>
              </a:rPr>
              <a:t>pentru dispozitivele </a:t>
            </a:r>
            <a:r>
              <a:rPr lang="ro-RO" sz="2000" b="1" dirty="0" smtClean="0">
                <a:latin typeface="Times New Roman" panose="02020603050405020304" pitchFamily="18" charset="0"/>
                <a:cs typeface="Times New Roman" panose="02020603050405020304" pitchFamily="18" charset="0"/>
              </a:rPr>
              <a:t>publicitare;</a:t>
            </a:r>
          </a:p>
          <a:p>
            <a:pPr algn="just">
              <a:lnSpc>
                <a:spcPct val="150000"/>
              </a:lnSpc>
              <a:spcBef>
                <a:spcPts val="0"/>
              </a:spcBef>
              <a:buFontTx/>
              <a:buChar char="-"/>
            </a:pPr>
            <a:r>
              <a:rPr lang="ro-RO" sz="2000" b="1" dirty="0" smtClean="0">
                <a:latin typeface="Times New Roman" panose="02020603050405020304" pitchFamily="18" charset="0"/>
                <a:cs typeface="Times New Roman" panose="02020603050405020304" pitchFamily="18" charset="0"/>
              </a:rPr>
              <a:t>taxa </a:t>
            </a:r>
            <a:r>
              <a:rPr lang="ro-RO" sz="2000" b="1" dirty="0">
                <a:latin typeface="Times New Roman" panose="02020603050405020304" pitchFamily="18" charset="0"/>
                <a:cs typeface="Times New Roman" panose="02020603050405020304" pitchFamily="18" charset="0"/>
              </a:rPr>
              <a:t>pentru parcare</a:t>
            </a:r>
          </a:p>
          <a:p>
            <a:pPr marL="0" indent="0" algn="just">
              <a:lnSpc>
                <a:spcPct val="150000"/>
              </a:lnSpc>
              <a:spcBef>
                <a:spcPts val="600"/>
              </a:spcBef>
              <a:buNone/>
            </a:pPr>
            <a:endParaRPr lang="ro-RO"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097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10" y="548680"/>
            <a:ext cx="7886700" cy="1944216"/>
          </a:xfrm>
        </p:spPr>
        <p:txBody>
          <a:bodyPr>
            <a:normAutofit fontScale="90000"/>
          </a:bodyPr>
          <a:lstStyle/>
          <a:p>
            <a:pPr indent="450215" algn="ctr" defTabSz="914400">
              <a:lnSpc>
                <a:spcPct val="107000"/>
              </a:lnSpc>
              <a:spcBef>
                <a:spcPts val="0"/>
              </a:spcBef>
              <a:spcAft>
                <a:spcPts val="800"/>
              </a:spcAft>
              <a:defRPr/>
            </a:pPr>
            <a:r>
              <a:rPr lang="ro-RO" sz="48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ro-RO" sz="48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ro-RO" sz="48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ro-RO" sz="48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ro-RO" sz="48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ro-RO" sz="48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ro-RO" sz="48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ro-RO" sz="48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ro-RO" sz="18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ro-RO" sz="1800" b="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ro-RO"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Înlesniri la plata taxelor locale</a:t>
            </a: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o-RO"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o-RO"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o-RO"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Categoriile </a:t>
            </a:r>
            <a:r>
              <a:rPr lang="ro-RO"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 subiecți care beneficiază de scutiri de la plata taxelor locale sunt prevăzute la </a:t>
            </a:r>
            <a:r>
              <a:rPr lang="ro-RO"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 295 din Codul fiscal</a:t>
            </a:r>
            <a:r>
              <a:rPr lang="ro-RO"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br>
              <a:rPr lang="ro-RO"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1800" dirty="0"/>
              <a:t/>
            </a:r>
            <a:br>
              <a:rPr lang="ru-RU" sz="1800" dirty="0"/>
            </a:br>
            <a:r>
              <a:rPr lang="ro-RO"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o-RO"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o-RO"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Autoritatea administraţiei publice locale, în corespundere cu prevederile </a:t>
            </a:r>
            <a:r>
              <a:rPr lang="ro-RO"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 296 din Codul fiscal,</a:t>
            </a:r>
            <a:r>
              <a:rPr lang="ro-RO"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dacă efectuează concomitent modificările corespunzătoare în bugetul local, poate:</a:t>
            </a:r>
            <a:br>
              <a:rPr lang="ro-RO"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o-RO"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o-RO" sz="1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să acorde subiecţilor impunerii scutiri în plus la cele enumerate la art.295;</a:t>
            </a:r>
            <a:br>
              <a:rPr lang="ro-RO" sz="1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o-RO" sz="1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să acorde amînări la plata taxelor locale pe anul fiscal respectiv;</a:t>
            </a:r>
            <a:br>
              <a:rPr lang="ro-RO" sz="1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o-RO" sz="1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să prevadă înlesniri la plata taxelor locale pentru categoriile social-vulnerabile ale populaţiei.</a:t>
            </a:r>
            <a:br>
              <a:rPr lang="ro-RO" sz="1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ro-RO" sz="1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4797152"/>
            <a:ext cx="8106109" cy="1008112"/>
          </a:xfrm>
        </p:spPr>
        <p:txBody>
          <a:bodyPr>
            <a:noAutofit/>
          </a:bodyPr>
          <a:lstStyle/>
          <a:p>
            <a:pPr marL="0" indent="0" algn="just">
              <a:buNone/>
            </a:pPr>
            <a:endParaRPr lang="ro-RO"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ro-RO"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721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89" y="916320"/>
            <a:ext cx="8352927" cy="665449"/>
          </a:xfrm>
        </p:spPr>
        <p:txBody>
          <a:bodyPr>
            <a:noAutofit/>
          </a:bodyPr>
          <a:lstStyle/>
          <a:p>
            <a:pPr algn="ctr"/>
            <a:r>
              <a:rPr lang="ro-RO" sz="2000" b="1" dirty="0">
                <a:latin typeface="Times New Roman" pitchFamily="18" charset="0"/>
                <a:cs typeface="Times New Roman" pitchFamily="18" charset="0"/>
              </a:rPr>
              <a:t>Raportarea obligațiilor fiscale aferente taxelor locale</a:t>
            </a:r>
            <a:endParaRPr lang="ro-RO" sz="2000" dirty="0"/>
          </a:p>
        </p:txBody>
      </p:sp>
      <p:sp>
        <p:nvSpPr>
          <p:cNvPr id="3" name="Content Placeholder 2"/>
          <p:cNvSpPr>
            <a:spLocks noGrp="1"/>
          </p:cNvSpPr>
          <p:nvPr>
            <p:ph idx="1"/>
          </p:nvPr>
        </p:nvSpPr>
        <p:spPr>
          <a:xfrm>
            <a:off x="628651" y="1700809"/>
            <a:ext cx="7886700" cy="4320480"/>
          </a:xfrm>
        </p:spPr>
        <p:txBody>
          <a:bodyPr>
            <a:noAutofit/>
          </a:bodyPr>
          <a:lstStyle/>
          <a:p>
            <a:pPr marL="0" lvl="0" indent="457200">
              <a:lnSpc>
                <a:spcPct val="100000"/>
              </a:lnSpc>
              <a:spcBef>
                <a:spcPts val="0"/>
              </a:spcBef>
              <a:buNone/>
            </a:pPr>
            <a:r>
              <a:rPr lang="ro-RO" sz="1600" b="1" dirty="0">
                <a:solidFill>
                  <a:prstClr val="black"/>
                </a:solidFill>
                <a:latin typeface="Times New Roman" panose="02020603050405020304" pitchFamily="18" charset="0"/>
                <a:cs typeface="Times New Roman" panose="02020603050405020304" pitchFamily="18" charset="0"/>
              </a:rPr>
              <a:t>Subiecții impunerii </a:t>
            </a:r>
            <a:r>
              <a:rPr lang="ro-RO" sz="1600" dirty="0">
                <a:solidFill>
                  <a:prstClr val="black"/>
                </a:solidFill>
                <a:latin typeface="Times New Roman" panose="02020603050405020304" pitchFamily="18" charset="0"/>
                <a:cs typeface="Times New Roman" panose="02020603050405020304" pitchFamily="18" charset="0"/>
              </a:rPr>
              <a:t>cu taxele locale (exceptînd taxa de la posesorii de câini și taxa pentru salubrizare) prezintă </a:t>
            </a:r>
            <a:r>
              <a:rPr lang="x-none" sz="1600" b="1" i="1" dirty="0">
                <a:solidFill>
                  <a:srgbClr val="5B9BD5">
                    <a:lumMod val="75000"/>
                  </a:srgbClr>
                </a:solidFill>
                <a:latin typeface="Times New Roman" panose="02020603050405020304" pitchFamily="18" charset="0"/>
                <a:cs typeface="Times New Roman" panose="02020603050405020304" pitchFamily="18" charset="0"/>
              </a:rPr>
              <a:t>Darea de seamă pe taxele </a:t>
            </a:r>
            <a:r>
              <a:rPr lang="en-US" sz="1600" b="1" i="1" dirty="0">
                <a:solidFill>
                  <a:srgbClr val="5B9BD5">
                    <a:lumMod val="75000"/>
                  </a:srgbClr>
                </a:solidFill>
                <a:latin typeface="Times New Roman" panose="02020603050405020304" pitchFamily="18" charset="0"/>
                <a:cs typeface="Times New Roman" panose="02020603050405020304" pitchFamily="18" charset="0"/>
              </a:rPr>
              <a:t>locale</a:t>
            </a:r>
            <a:r>
              <a:rPr lang="x-none" sz="1600" b="1" i="1" dirty="0">
                <a:solidFill>
                  <a:srgbClr val="5B9BD5">
                    <a:lumMod val="75000"/>
                  </a:srgbClr>
                </a:solidFill>
                <a:latin typeface="Times New Roman" panose="02020603050405020304" pitchFamily="18" charset="0"/>
                <a:cs typeface="Times New Roman" panose="02020603050405020304" pitchFamily="18" charset="0"/>
              </a:rPr>
              <a:t> (Forma </a:t>
            </a:r>
            <a:r>
              <a:rPr lang="en-US" sz="1600" b="1" i="1" dirty="0">
                <a:solidFill>
                  <a:srgbClr val="5B9BD5">
                    <a:lumMod val="75000"/>
                  </a:srgbClr>
                </a:solidFill>
                <a:latin typeface="Times New Roman" panose="02020603050405020304" pitchFamily="18" charset="0"/>
                <a:cs typeface="Times New Roman" panose="02020603050405020304" pitchFamily="18" charset="0"/>
              </a:rPr>
              <a:t>TL 13</a:t>
            </a:r>
            <a:r>
              <a:rPr lang="x-none" sz="1600" b="1" i="1" dirty="0">
                <a:solidFill>
                  <a:srgbClr val="5B9BD5">
                    <a:lumMod val="75000"/>
                  </a:srgbClr>
                </a:solidFill>
                <a:latin typeface="Times New Roman" panose="02020603050405020304" pitchFamily="18" charset="0"/>
                <a:cs typeface="Times New Roman" panose="02020603050405020304" pitchFamily="18" charset="0"/>
              </a:rPr>
              <a:t>)</a:t>
            </a:r>
            <a:r>
              <a:rPr lang="x-none" sz="1600" dirty="0">
                <a:solidFill>
                  <a:srgbClr val="5B9BD5">
                    <a:lumMod val="75000"/>
                  </a:srgbClr>
                </a:solidFill>
                <a:latin typeface="Times New Roman" panose="02020603050405020304" pitchFamily="18" charset="0"/>
                <a:cs typeface="Times New Roman" panose="02020603050405020304" pitchFamily="18" charset="0"/>
              </a:rPr>
              <a:t>, </a:t>
            </a:r>
            <a:r>
              <a:rPr lang="x-none" sz="1600" dirty="0">
                <a:solidFill>
                  <a:prstClr val="black"/>
                </a:solidFill>
                <a:latin typeface="Times New Roman" panose="02020603050405020304" pitchFamily="18" charset="0"/>
                <a:cs typeface="Times New Roman" panose="02020603050405020304" pitchFamily="18" charset="0"/>
              </a:rPr>
              <a:t>aprobată prin Ordinul </a:t>
            </a:r>
            <a:r>
              <a:rPr lang="ro-RO" sz="1600" dirty="0">
                <a:solidFill>
                  <a:prstClr val="black"/>
                </a:solidFill>
                <a:latin typeface="Times New Roman" panose="02020603050405020304" pitchFamily="18" charset="0"/>
                <a:cs typeface="Times New Roman" panose="02020603050405020304" pitchFamily="18" charset="0"/>
              </a:rPr>
              <a:t>IFPS</a:t>
            </a:r>
            <a:r>
              <a:rPr lang="x-none" sz="1600" dirty="0">
                <a:solidFill>
                  <a:prstClr val="black"/>
                </a:solidFill>
                <a:latin typeface="Times New Roman" panose="02020603050405020304" pitchFamily="18" charset="0"/>
                <a:cs typeface="Times New Roman" panose="02020603050405020304" pitchFamily="18" charset="0"/>
              </a:rPr>
              <a:t> nr. </a:t>
            </a:r>
            <a:r>
              <a:rPr lang="en-US" sz="1600" dirty="0">
                <a:solidFill>
                  <a:prstClr val="black"/>
                </a:solidFill>
                <a:latin typeface="Times New Roman" panose="02020603050405020304" pitchFamily="18" charset="0"/>
                <a:cs typeface="Times New Roman" panose="02020603050405020304" pitchFamily="18" charset="0"/>
              </a:rPr>
              <a:t>1603</a:t>
            </a:r>
            <a:r>
              <a:rPr lang="x-none" sz="1600" dirty="0">
                <a:solidFill>
                  <a:prstClr val="black"/>
                </a:solidFill>
                <a:latin typeface="Times New Roman" panose="02020603050405020304" pitchFamily="18" charset="0"/>
                <a:cs typeface="Times New Roman" panose="02020603050405020304" pitchFamily="18" charset="0"/>
              </a:rPr>
              <a:t> din </a:t>
            </a:r>
            <a:r>
              <a:rPr lang="en-US" sz="1600" dirty="0">
                <a:solidFill>
                  <a:prstClr val="black"/>
                </a:solidFill>
                <a:latin typeface="Times New Roman" panose="02020603050405020304" pitchFamily="18" charset="0"/>
                <a:cs typeface="Times New Roman" panose="02020603050405020304" pitchFamily="18" charset="0"/>
              </a:rPr>
              <a:t>20</a:t>
            </a:r>
            <a:r>
              <a:rPr lang="x-none" sz="1600" dirty="0">
                <a:solidFill>
                  <a:prstClr val="black"/>
                </a:solidFill>
                <a:latin typeface="Times New Roman" panose="02020603050405020304" pitchFamily="18" charset="0"/>
                <a:cs typeface="Times New Roman" panose="02020603050405020304" pitchFamily="18" charset="0"/>
              </a:rPr>
              <a:t>.12.201</a:t>
            </a:r>
            <a:r>
              <a:rPr lang="en-US" sz="1600" dirty="0">
                <a:solidFill>
                  <a:prstClr val="black"/>
                </a:solidFill>
                <a:latin typeface="Times New Roman" panose="02020603050405020304" pitchFamily="18" charset="0"/>
                <a:cs typeface="Times New Roman" panose="02020603050405020304" pitchFamily="18" charset="0"/>
              </a:rPr>
              <a:t>2</a:t>
            </a:r>
            <a:r>
              <a:rPr lang="ro-RO" sz="1600" dirty="0">
                <a:solidFill>
                  <a:prstClr val="black"/>
                </a:solidFill>
                <a:latin typeface="Times New Roman" panose="02020603050405020304" pitchFamily="18" charset="0"/>
                <a:cs typeface="Times New Roman" panose="02020603050405020304" pitchFamily="18" charset="0"/>
              </a:rPr>
              <a:t>. </a:t>
            </a:r>
          </a:p>
          <a:p>
            <a:pPr marL="0" lvl="0" indent="457200" algn="just">
              <a:lnSpc>
                <a:spcPct val="100000"/>
              </a:lnSpc>
              <a:spcBef>
                <a:spcPts val="600"/>
              </a:spcBef>
              <a:spcAft>
                <a:spcPts val="600"/>
              </a:spcAft>
              <a:buNone/>
            </a:pPr>
            <a:endParaRPr lang="ro-RO" sz="1600" b="1" dirty="0">
              <a:solidFill>
                <a:prstClr val="black"/>
              </a:solidFill>
              <a:latin typeface="Times New Roman" panose="02020603050405020304" pitchFamily="18" charset="0"/>
              <a:cs typeface="Times New Roman" panose="02020603050405020304" pitchFamily="18" charset="0"/>
            </a:endParaRPr>
          </a:p>
          <a:p>
            <a:pPr marL="0" lvl="0" indent="457200" algn="ctr">
              <a:lnSpc>
                <a:spcPct val="100000"/>
              </a:lnSpc>
              <a:spcBef>
                <a:spcPts val="0"/>
              </a:spcBef>
              <a:buNone/>
            </a:pPr>
            <a:r>
              <a:rPr lang="ro-RO" sz="1600" b="1" dirty="0">
                <a:solidFill>
                  <a:prstClr val="black"/>
                </a:solidFill>
                <a:latin typeface="Times New Roman" panose="02020603050405020304" pitchFamily="18" charset="0"/>
                <a:cs typeface="Times New Roman" panose="02020603050405020304" pitchFamily="18" charset="0"/>
              </a:rPr>
              <a:t>Termenul de prezentare - </a:t>
            </a:r>
            <a:r>
              <a:rPr lang="en-US" sz="1600" b="1" i="1" dirty="0" err="1">
                <a:solidFill>
                  <a:prstClr val="black"/>
                </a:solidFill>
                <a:latin typeface="Times New Roman" panose="02020603050405020304" pitchFamily="18" charset="0"/>
                <a:cs typeface="Times New Roman" panose="02020603050405020304" pitchFamily="18" charset="0"/>
              </a:rPr>
              <a:t>trimestrial</a:t>
            </a:r>
            <a:r>
              <a:rPr lang="ro-RO" sz="1600" b="1" i="1" dirty="0">
                <a:solidFill>
                  <a:prstClr val="black"/>
                </a:solidFill>
                <a:latin typeface="Times New Roman" panose="02020603050405020304" pitchFamily="18" charset="0"/>
                <a:cs typeface="Times New Roman" panose="02020603050405020304" pitchFamily="18" charset="0"/>
              </a:rPr>
              <a:t>,</a:t>
            </a:r>
            <a:r>
              <a:rPr lang="ro-RO" sz="1600" b="1" dirty="0">
                <a:solidFill>
                  <a:prstClr val="black"/>
                </a:solidFill>
                <a:latin typeface="Times New Roman" panose="02020603050405020304" pitchFamily="18" charset="0"/>
                <a:cs typeface="Times New Roman" panose="02020603050405020304" pitchFamily="18" charset="0"/>
              </a:rPr>
              <a:t> </a:t>
            </a:r>
          </a:p>
          <a:p>
            <a:pPr marL="0" lvl="0" indent="457200" algn="ctr">
              <a:lnSpc>
                <a:spcPct val="100000"/>
              </a:lnSpc>
              <a:spcBef>
                <a:spcPts val="0"/>
              </a:spcBef>
              <a:buNone/>
            </a:pPr>
            <a:r>
              <a:rPr lang="en-US" sz="1600" b="1" i="1" dirty="0" err="1">
                <a:solidFill>
                  <a:prstClr val="black"/>
                </a:solidFill>
                <a:latin typeface="Times New Roman" panose="02020603050405020304" pitchFamily="18" charset="0"/>
                <a:cs typeface="Times New Roman" panose="02020603050405020304" pitchFamily="18" charset="0"/>
              </a:rPr>
              <a:t>pînă</a:t>
            </a:r>
            <a:r>
              <a:rPr lang="en-US" sz="1600" b="1" i="1" dirty="0">
                <a:solidFill>
                  <a:prstClr val="black"/>
                </a:solidFill>
                <a:latin typeface="Times New Roman" panose="02020603050405020304" pitchFamily="18" charset="0"/>
                <a:cs typeface="Times New Roman" panose="02020603050405020304" pitchFamily="18" charset="0"/>
              </a:rPr>
              <a:t> la data de 25 a </a:t>
            </a:r>
            <a:r>
              <a:rPr lang="en-US" sz="1600" b="1" i="1" dirty="0" err="1">
                <a:solidFill>
                  <a:prstClr val="black"/>
                </a:solidFill>
                <a:latin typeface="Times New Roman" panose="02020603050405020304" pitchFamily="18" charset="0"/>
                <a:cs typeface="Times New Roman" panose="02020603050405020304" pitchFamily="18" charset="0"/>
              </a:rPr>
              <a:t>lunii</a:t>
            </a:r>
            <a:r>
              <a:rPr lang="en-US" sz="1600" b="1" i="1" dirty="0">
                <a:solidFill>
                  <a:prstClr val="black"/>
                </a:solidFill>
                <a:latin typeface="Times New Roman" panose="02020603050405020304" pitchFamily="18" charset="0"/>
                <a:cs typeface="Times New Roman" panose="02020603050405020304" pitchFamily="18" charset="0"/>
              </a:rPr>
              <a:t> </a:t>
            </a:r>
            <a:r>
              <a:rPr lang="en-US" sz="1600" b="1" i="1" dirty="0" err="1">
                <a:solidFill>
                  <a:prstClr val="black"/>
                </a:solidFill>
                <a:latin typeface="Times New Roman" panose="02020603050405020304" pitchFamily="18" charset="0"/>
                <a:cs typeface="Times New Roman" panose="02020603050405020304" pitchFamily="18" charset="0"/>
              </a:rPr>
              <a:t>imediat</a:t>
            </a:r>
            <a:r>
              <a:rPr lang="en-US" sz="1600" b="1" i="1" dirty="0">
                <a:solidFill>
                  <a:prstClr val="black"/>
                </a:solidFill>
                <a:latin typeface="Times New Roman" panose="02020603050405020304" pitchFamily="18" charset="0"/>
                <a:cs typeface="Times New Roman" panose="02020603050405020304" pitchFamily="18" charset="0"/>
              </a:rPr>
              <a:t> </a:t>
            </a:r>
            <a:r>
              <a:rPr lang="en-US" sz="1600" b="1" i="1" dirty="0" err="1">
                <a:solidFill>
                  <a:prstClr val="black"/>
                </a:solidFill>
                <a:latin typeface="Times New Roman" panose="02020603050405020304" pitchFamily="18" charset="0"/>
                <a:cs typeface="Times New Roman" panose="02020603050405020304" pitchFamily="18" charset="0"/>
              </a:rPr>
              <a:t>următoare</a:t>
            </a:r>
            <a:r>
              <a:rPr lang="en-US" sz="1600" b="1" i="1" dirty="0">
                <a:solidFill>
                  <a:prstClr val="black"/>
                </a:solidFill>
                <a:latin typeface="Times New Roman" panose="02020603050405020304" pitchFamily="18" charset="0"/>
                <a:cs typeface="Times New Roman" panose="02020603050405020304" pitchFamily="18" charset="0"/>
              </a:rPr>
              <a:t> </a:t>
            </a:r>
            <a:r>
              <a:rPr lang="en-US" sz="1600" b="1" i="1" dirty="0" err="1">
                <a:solidFill>
                  <a:prstClr val="black"/>
                </a:solidFill>
                <a:latin typeface="Times New Roman" panose="02020603050405020304" pitchFamily="18" charset="0"/>
                <a:cs typeface="Times New Roman" panose="02020603050405020304" pitchFamily="18" charset="0"/>
              </a:rPr>
              <a:t>trimestrului</a:t>
            </a:r>
            <a:r>
              <a:rPr lang="en-US" sz="1600" b="1" i="1" dirty="0">
                <a:solidFill>
                  <a:prstClr val="black"/>
                </a:solidFill>
                <a:latin typeface="Times New Roman" panose="02020603050405020304" pitchFamily="18" charset="0"/>
                <a:cs typeface="Times New Roman" panose="02020603050405020304" pitchFamily="18" charset="0"/>
              </a:rPr>
              <a:t> </a:t>
            </a:r>
            <a:r>
              <a:rPr lang="en-US" sz="1600" b="1" i="1" dirty="0" err="1">
                <a:solidFill>
                  <a:prstClr val="black"/>
                </a:solidFill>
                <a:latin typeface="Times New Roman" panose="02020603050405020304" pitchFamily="18" charset="0"/>
                <a:cs typeface="Times New Roman" panose="02020603050405020304" pitchFamily="18" charset="0"/>
              </a:rPr>
              <a:t>gestionar</a:t>
            </a:r>
            <a:r>
              <a:rPr lang="ro-RO" sz="1600" b="1" i="1" dirty="0">
                <a:solidFill>
                  <a:prstClr val="black"/>
                </a:solidFill>
                <a:latin typeface="Times New Roman" panose="02020603050405020304" pitchFamily="18" charset="0"/>
                <a:cs typeface="Times New Roman" panose="02020603050405020304" pitchFamily="18" charset="0"/>
              </a:rPr>
              <a:t>.</a:t>
            </a:r>
          </a:p>
          <a:p>
            <a:pPr marL="0" lvl="0" indent="457200" algn="ctr">
              <a:lnSpc>
                <a:spcPct val="100000"/>
              </a:lnSpc>
              <a:spcBef>
                <a:spcPts val="600"/>
              </a:spcBef>
              <a:spcAft>
                <a:spcPts val="600"/>
              </a:spcAft>
              <a:buNone/>
            </a:pPr>
            <a:endParaRPr lang="en-US" sz="1600" b="1" i="1" dirty="0">
              <a:solidFill>
                <a:prstClr val="black"/>
              </a:solidFill>
              <a:latin typeface="Times New Roman" panose="02020603050405020304" pitchFamily="18" charset="0"/>
              <a:cs typeface="Times New Roman" panose="02020603050405020304" pitchFamily="18" charset="0"/>
            </a:endParaRPr>
          </a:p>
          <a:p>
            <a:pPr marL="0" lvl="0" indent="457200" algn="just">
              <a:lnSpc>
                <a:spcPct val="100000"/>
              </a:lnSpc>
              <a:spcBef>
                <a:spcPts val="600"/>
              </a:spcBef>
              <a:buNone/>
            </a:pPr>
            <a:r>
              <a:rPr lang="ro-RO" sz="1600" b="1"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În</a:t>
            </a:r>
            <a:r>
              <a:rPr lang="ro-RO" sz="1600" b="1" dirty="0">
                <a:solidFill>
                  <a:prstClr val="black"/>
                </a:solidFill>
                <a:latin typeface="Times New Roman" panose="02020603050405020304" pitchFamily="18" charset="0"/>
                <a:cs typeface="Times New Roman" panose="02020603050405020304" pitchFamily="18" charset="0"/>
              </a:rPr>
              <a:t>treprinzătorul individual, gospodăria ţărănească (de fermier) al căror număr mediu anual de salariaţi, pe parcursul perioadei fiscale</a:t>
            </a:r>
            <a:r>
              <a:rPr lang="ro-RO" sz="1600" b="1" i="1" dirty="0">
                <a:solidFill>
                  <a:prstClr val="black"/>
                </a:solidFill>
                <a:latin typeface="Times New Roman" panose="02020603050405020304" pitchFamily="18" charset="0"/>
                <a:cs typeface="Times New Roman" panose="02020603050405020304" pitchFamily="18" charset="0"/>
              </a:rPr>
              <a:t>, </a:t>
            </a:r>
            <a:r>
              <a:rPr lang="ro-RO" sz="1600" b="1" dirty="0">
                <a:solidFill>
                  <a:prstClr val="black"/>
                </a:solidFill>
                <a:latin typeface="Times New Roman" panose="02020603050405020304" pitchFamily="18" charset="0"/>
                <a:cs typeface="Times New Roman" panose="02020603050405020304" pitchFamily="18" charset="0"/>
              </a:rPr>
              <a:t>nu depăşeşte 3 unităţi şi care nu sînt înregistraţi ca plătitori de T.V.A.</a:t>
            </a:r>
            <a:r>
              <a:rPr lang="ro-RO" sz="1600" dirty="0">
                <a:solidFill>
                  <a:prstClr val="black"/>
                </a:solidFill>
                <a:latin typeface="Times New Roman" panose="02020603050405020304" pitchFamily="18" charset="0"/>
                <a:cs typeface="Times New Roman" panose="02020603050405020304" pitchFamily="18" charset="0"/>
              </a:rPr>
              <a:t> </a:t>
            </a:r>
            <a:r>
              <a:rPr lang="en-US" sz="16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prezint</a:t>
            </a:r>
            <a:r>
              <a:rPr lang="ro-RO" sz="16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ă</a:t>
            </a:r>
            <a:r>
              <a:rPr lang="ro-RO" sz="1600" dirty="0">
                <a:solidFill>
                  <a:prstClr val="black"/>
                </a:solidFill>
                <a:latin typeface="Times New Roman" panose="02020603050405020304" pitchFamily="18" charset="0"/>
                <a:cs typeface="Times New Roman" panose="02020603050405020304" pitchFamily="18" charset="0"/>
              </a:rPr>
              <a:t> anual, în termen de pînă la </a:t>
            </a:r>
            <a:r>
              <a:rPr lang="ro-RO" sz="1600" b="1" i="1" dirty="0">
                <a:solidFill>
                  <a:prstClr val="black"/>
                </a:solidFill>
                <a:latin typeface="Times New Roman" panose="02020603050405020304" pitchFamily="18" charset="0"/>
                <a:cs typeface="Times New Roman" panose="02020603050405020304" pitchFamily="18" charset="0"/>
              </a:rPr>
              <a:t>25 martie al anului următor anului fiscal de gestiune, </a:t>
            </a:r>
            <a:r>
              <a:rPr lang="ro-RO" sz="1600" b="1" i="1" dirty="0">
                <a:solidFill>
                  <a:srgbClr val="5B9BD5">
                    <a:lumMod val="75000"/>
                  </a:srgbClr>
                </a:solidFill>
                <a:latin typeface="Times New Roman" panose="02020603050405020304" pitchFamily="18" charset="0"/>
                <a:cs typeface="Times New Roman" panose="02020603050405020304" pitchFamily="18" charset="0"/>
              </a:rPr>
              <a:t>Darea de seamă fiscală unificată (Declarația) (Formularul UNIF21)</a:t>
            </a:r>
            <a:r>
              <a:rPr lang="ro-RO" sz="1600" i="1" dirty="0">
                <a:solidFill>
                  <a:srgbClr val="5B9BD5">
                    <a:lumMod val="75000"/>
                  </a:srgbClr>
                </a:solidFill>
                <a:latin typeface="Times New Roman" panose="02020603050405020304" pitchFamily="18" charset="0"/>
                <a:cs typeface="Times New Roman" panose="02020603050405020304" pitchFamily="18" charset="0"/>
              </a:rPr>
              <a:t>, </a:t>
            </a:r>
            <a:r>
              <a:rPr lang="ro-RO" sz="1600" dirty="0">
                <a:solidFill>
                  <a:prstClr val="black"/>
                </a:solidFill>
                <a:latin typeface="Times New Roman" panose="02020603050405020304" pitchFamily="18" charset="0"/>
                <a:cs typeface="Times New Roman" panose="02020603050405020304" pitchFamily="18" charset="0"/>
              </a:rPr>
              <a:t>aprobată prin </a:t>
            </a:r>
            <a:r>
              <a:rPr lang="x-none" sz="16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Ordinul </a:t>
            </a:r>
            <a:r>
              <a:rPr lang="ro-RO" sz="16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SFS</a:t>
            </a:r>
            <a:r>
              <a:rPr lang="x-none" sz="16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n-NO" sz="16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nr.</a:t>
            </a:r>
            <a:r>
              <a:rPr lang="ro-RO" sz="16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n-NO" sz="16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370 din 24 </a:t>
            </a:r>
            <a:r>
              <a:rPr lang="nn-NO" sz="16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iulie</a:t>
            </a:r>
            <a:r>
              <a:rPr lang="nn-NO" sz="16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2020</a:t>
            </a:r>
            <a:r>
              <a:rPr lang="ru-RU" sz="16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ro-RO" sz="1600" i="1" dirty="0">
              <a:solidFill>
                <a:prstClr val="black"/>
              </a:solidFill>
              <a:latin typeface="Times New Roman" panose="02020603050405020304" pitchFamily="18" charset="0"/>
              <a:cs typeface="Times New Roman" panose="02020603050405020304" pitchFamily="18" charset="0"/>
            </a:endParaRPr>
          </a:p>
          <a:p>
            <a:pPr marL="0" indent="457200" algn="just">
              <a:lnSpc>
                <a:spcPct val="100000"/>
              </a:lnSpc>
              <a:spcBef>
                <a:spcPts val="600"/>
              </a:spcBef>
              <a:spcAft>
                <a:spcPts val="600"/>
              </a:spcAft>
              <a:buNone/>
            </a:pPr>
            <a:endParaRPr lang="ro-RO" sz="20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5720" y="747719"/>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020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54858"/>
            <a:ext cx="8352927" cy="665449"/>
          </a:xfrm>
        </p:spPr>
        <p:txBody>
          <a:bodyPr>
            <a:noAutofit/>
          </a:bodyPr>
          <a:lstStyle/>
          <a:p>
            <a:pPr lvl="0" defTabSz="914400">
              <a:lnSpc>
                <a:spcPct val="100000"/>
              </a:lnSpc>
              <a:spcBef>
                <a:spcPts val="0"/>
              </a:spcBef>
            </a:pPr>
            <a:r>
              <a:rPr lang="en-US" sz="1800" b="1" dirty="0">
                <a:solidFill>
                  <a:prstClr val="black"/>
                </a:solidFill>
                <a:latin typeface="Cambria" panose="02040503050406030204" pitchFamily="18" charset="0"/>
                <a:ea typeface="Cambria" panose="02040503050406030204" pitchFamily="18" charset="0"/>
                <a:cs typeface="+mn-cs"/>
              </a:rPr>
              <a:t>RAPORTAREA OBLIGAȚILOR FISCALE</a:t>
            </a:r>
            <a:r>
              <a:rPr lang="ro-RO" sz="1800" b="1" dirty="0">
                <a:solidFill>
                  <a:prstClr val="black"/>
                </a:solidFill>
                <a:latin typeface="Cambria" panose="02040503050406030204" pitchFamily="18" charset="0"/>
                <a:ea typeface="Cambria" panose="02040503050406030204" pitchFamily="18" charset="0"/>
                <a:cs typeface="+mn-cs"/>
              </a:rPr>
              <a:t/>
            </a:r>
            <a:br>
              <a:rPr lang="ro-RO" sz="1800" b="1" dirty="0">
                <a:solidFill>
                  <a:prstClr val="black"/>
                </a:solidFill>
                <a:latin typeface="Cambria" panose="02040503050406030204" pitchFamily="18" charset="0"/>
                <a:ea typeface="Cambria" panose="02040503050406030204" pitchFamily="18" charset="0"/>
                <a:cs typeface="+mn-cs"/>
              </a:rPr>
            </a:br>
            <a:r>
              <a:rPr lang="ro-RO" sz="1800" b="1" dirty="0">
                <a:solidFill>
                  <a:srgbClr val="5B9BD5">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Darea de seamă pe taxele </a:t>
            </a:r>
            <a:r>
              <a:rPr lang="ro-RO" sz="1800" b="1" dirty="0" smtClean="0">
                <a:solidFill>
                  <a:srgbClr val="5B9BD5">
                    <a:lumMod val="75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locale</a:t>
            </a:r>
            <a:endParaRPr lang="ro-RO"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5720" y="747719"/>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3"/>
          <a:stretch>
            <a:fillRect/>
          </a:stretch>
        </p:blipFill>
        <p:spPr>
          <a:xfrm>
            <a:off x="628650" y="2492896"/>
            <a:ext cx="7484364" cy="2380869"/>
          </a:xfrm>
          <a:prstGeom prst="rect">
            <a:avLst/>
          </a:prstGeom>
        </p:spPr>
      </p:pic>
    </p:spTree>
    <p:extLst>
      <p:ext uri="{BB962C8B-B14F-4D97-AF65-F5344CB8AC3E}">
        <p14:creationId xmlns:p14="http://schemas.microsoft.com/office/powerpoint/2010/main" val="1540032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80" y="838880"/>
            <a:ext cx="5600288" cy="231135"/>
          </a:xfrm>
        </p:spPr>
        <p:txBody>
          <a:bodyPr>
            <a:noAutofit/>
          </a:bodyPr>
          <a:lstStyle/>
          <a:p>
            <a:pPr lvl="0">
              <a:lnSpc>
                <a:spcPct val="100000"/>
              </a:lnSpc>
              <a:spcBef>
                <a:spcPts val="0"/>
              </a:spcBef>
            </a:pPr>
            <a:r>
              <a:rPr lang="en-US" sz="1650" b="1" dirty="0">
                <a:solidFill>
                  <a:prstClr val="black"/>
                </a:solidFill>
                <a:latin typeface="Cambria" panose="02040503050406030204" pitchFamily="18" charset="0"/>
                <a:ea typeface="Cambria" panose="02040503050406030204" pitchFamily="18" charset="0"/>
                <a:cs typeface="+mn-cs"/>
              </a:rPr>
              <a:t>RAPORTAREA OBLIGAȚILOR FISCALE</a:t>
            </a:r>
            <a:r>
              <a:rPr lang="ro-RO" sz="1650" b="1" dirty="0">
                <a:solidFill>
                  <a:prstClr val="black"/>
                </a:solidFill>
                <a:latin typeface="Cambria" panose="02040503050406030204" pitchFamily="18" charset="0"/>
                <a:ea typeface="Cambria" panose="02040503050406030204" pitchFamily="18" charset="0"/>
                <a:cs typeface="+mn-cs"/>
              </a:rPr>
              <a:t>  </a:t>
            </a:r>
            <a:endParaRPr lang="ro-RO"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5720" y="747719"/>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3880" y="1025583"/>
            <a:ext cx="685188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14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DAREA DE SEAMĂ PE TAXELE LOCALE</a:t>
            </a:r>
            <a:r>
              <a:rPr kumimoji="0" lang="en-US" altLang="ru-RU"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ro-RO" altLang="ru-RU"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altLang="ru-RU" sz="12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ОТЧЕТ ПО МЕСТНЫМ СБОРАМ</a:t>
            </a: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15" name="Таблица 14"/>
          <p:cNvGraphicFramePr>
            <a:graphicFrameLocks noGrp="1"/>
          </p:cNvGraphicFramePr>
          <p:nvPr>
            <p:extLst/>
          </p:nvPr>
        </p:nvGraphicFramePr>
        <p:xfrm>
          <a:off x="323528" y="1347879"/>
          <a:ext cx="8280920" cy="5358717"/>
        </p:xfrm>
        <a:graphic>
          <a:graphicData uri="http://schemas.openxmlformats.org/drawingml/2006/table">
            <a:tbl>
              <a:tblPr firstRow="1" firstCol="1" bandRow="1" bandCol="1"/>
              <a:tblGrid>
                <a:gridCol w="316668">
                  <a:extLst>
                    <a:ext uri="{9D8B030D-6E8A-4147-A177-3AD203B41FA5}">
                      <a16:colId xmlns:a16="http://schemas.microsoft.com/office/drawing/2014/main" val="243931247"/>
                    </a:ext>
                  </a:extLst>
                </a:gridCol>
                <a:gridCol w="744988">
                  <a:extLst>
                    <a:ext uri="{9D8B030D-6E8A-4147-A177-3AD203B41FA5}">
                      <a16:colId xmlns:a16="http://schemas.microsoft.com/office/drawing/2014/main" val="197605780"/>
                    </a:ext>
                  </a:extLst>
                </a:gridCol>
                <a:gridCol w="2202414">
                  <a:extLst>
                    <a:ext uri="{9D8B030D-6E8A-4147-A177-3AD203B41FA5}">
                      <a16:colId xmlns:a16="http://schemas.microsoft.com/office/drawing/2014/main" val="47060182"/>
                    </a:ext>
                  </a:extLst>
                </a:gridCol>
                <a:gridCol w="806212">
                  <a:extLst>
                    <a:ext uri="{9D8B030D-6E8A-4147-A177-3AD203B41FA5}">
                      <a16:colId xmlns:a16="http://schemas.microsoft.com/office/drawing/2014/main" val="4207283722"/>
                    </a:ext>
                  </a:extLst>
                </a:gridCol>
                <a:gridCol w="737773">
                  <a:extLst>
                    <a:ext uri="{9D8B030D-6E8A-4147-A177-3AD203B41FA5}">
                      <a16:colId xmlns:a16="http://schemas.microsoft.com/office/drawing/2014/main" val="2106082584"/>
                    </a:ext>
                  </a:extLst>
                </a:gridCol>
                <a:gridCol w="487489">
                  <a:extLst>
                    <a:ext uri="{9D8B030D-6E8A-4147-A177-3AD203B41FA5}">
                      <a16:colId xmlns:a16="http://schemas.microsoft.com/office/drawing/2014/main" val="4274482090"/>
                    </a:ext>
                  </a:extLst>
                </a:gridCol>
                <a:gridCol w="825586">
                  <a:extLst>
                    <a:ext uri="{9D8B030D-6E8A-4147-A177-3AD203B41FA5}">
                      <a16:colId xmlns:a16="http://schemas.microsoft.com/office/drawing/2014/main" val="4138005152"/>
                    </a:ext>
                  </a:extLst>
                </a:gridCol>
                <a:gridCol w="545714">
                  <a:extLst>
                    <a:ext uri="{9D8B030D-6E8A-4147-A177-3AD203B41FA5}">
                      <a16:colId xmlns:a16="http://schemas.microsoft.com/office/drawing/2014/main" val="187930668"/>
                    </a:ext>
                  </a:extLst>
                </a:gridCol>
                <a:gridCol w="987025">
                  <a:extLst>
                    <a:ext uri="{9D8B030D-6E8A-4147-A177-3AD203B41FA5}">
                      <a16:colId xmlns:a16="http://schemas.microsoft.com/office/drawing/2014/main" val="1742837887"/>
                    </a:ext>
                  </a:extLst>
                </a:gridCol>
                <a:gridCol w="627051">
                  <a:extLst>
                    <a:ext uri="{9D8B030D-6E8A-4147-A177-3AD203B41FA5}">
                      <a16:colId xmlns:a16="http://schemas.microsoft.com/office/drawing/2014/main" val="3724918593"/>
                    </a:ext>
                  </a:extLst>
                </a:gridCol>
              </a:tblGrid>
              <a:tr h="471014">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Nr. d/o</a:t>
                      </a:r>
                      <a:r>
                        <a:rPr lang="ro-RO" sz="800" b="0" i="1" dirty="0">
                          <a:effectLst/>
                          <a:latin typeface="Times New Roman" panose="02020603050405020304" pitchFamily="18" charset="0"/>
                          <a:ea typeface="Times New Roman" panose="02020603050405020304" pitchFamily="18" charset="0"/>
                        </a:rPr>
                        <a:t>/</a:t>
                      </a:r>
                      <a:r>
                        <a:rPr lang="ru-RU" sz="800" b="0" i="1" dirty="0">
                          <a:effectLst/>
                          <a:latin typeface="Times New Roman" panose="02020603050405020304" pitchFamily="18" charset="0"/>
                          <a:ea typeface="Times New Roman" panose="02020603050405020304" pitchFamily="18" charset="0"/>
                        </a:rPr>
                        <a:t>№ п/п</a:t>
                      </a:r>
                      <a:endParaRPr lang="ru-RU" sz="8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Clasificarea bugetară</a:t>
                      </a:r>
                      <a:r>
                        <a:rPr lang="ro-RO" sz="800" b="0" dirty="0">
                          <a:effectLst/>
                          <a:latin typeface="Times New Roman" panose="02020603050405020304" pitchFamily="18" charset="0"/>
                          <a:ea typeface="Times New Roman" panose="02020603050405020304" pitchFamily="18" charset="0"/>
                        </a:rPr>
                        <a:t>/</a:t>
                      </a:r>
                      <a:endParaRPr lang="ru-RU" sz="800" b="1" dirty="0">
                        <a:effectLst/>
                        <a:latin typeface="Times New Roman" panose="02020603050405020304" pitchFamily="18" charset="0"/>
                        <a:ea typeface="Times New Roman" panose="02020603050405020304" pitchFamily="18" charset="0"/>
                      </a:endParaRPr>
                    </a:p>
                    <a:p>
                      <a:pPr algn="ctr">
                        <a:spcAft>
                          <a:spcPts val="0"/>
                        </a:spcAft>
                      </a:pPr>
                      <a:r>
                        <a:rPr lang="ru-RU" sz="800" b="0" i="1" dirty="0">
                          <a:effectLst/>
                          <a:latin typeface="Times New Roman" panose="02020603050405020304" pitchFamily="18" charset="0"/>
                          <a:ea typeface="Times New Roman" panose="02020603050405020304" pitchFamily="18" charset="0"/>
                        </a:rPr>
                        <a:t>Счёт бюджетной классификации</a:t>
                      </a:r>
                      <a:endParaRPr lang="ru-RU" sz="8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Denumirea taxei/</a:t>
                      </a:r>
                      <a:endParaRPr lang="ru-RU" sz="800" b="1" dirty="0">
                        <a:effectLst/>
                        <a:latin typeface="Times New Roman" panose="02020603050405020304" pitchFamily="18" charset="0"/>
                        <a:ea typeface="Times New Roman" panose="02020603050405020304" pitchFamily="18" charset="0"/>
                      </a:endParaRPr>
                    </a:p>
                    <a:p>
                      <a:pPr algn="ctr">
                        <a:spcAft>
                          <a:spcPts val="0"/>
                        </a:spcAft>
                      </a:pPr>
                      <a:r>
                        <a:rPr lang="ru-RU" sz="800" b="0" i="1" dirty="0">
                          <a:effectLst/>
                          <a:latin typeface="Times New Roman" panose="02020603050405020304" pitchFamily="18" charset="0"/>
                          <a:ea typeface="Times New Roman" panose="02020603050405020304" pitchFamily="18" charset="0"/>
                        </a:rPr>
                        <a:t>Наименование сбора</a:t>
                      </a:r>
                      <a:endParaRPr lang="ru-RU" sz="8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Baza impozabilă a obiectului impunerii </a:t>
                      </a:r>
                      <a:r>
                        <a:rPr lang="ro-RO" sz="800" b="1" i="1" dirty="0">
                          <a:effectLst/>
                          <a:latin typeface="Times New Roman" panose="02020603050405020304" pitchFamily="18" charset="0"/>
                          <a:ea typeface="Times New Roman" panose="02020603050405020304" pitchFamily="18" charset="0"/>
                        </a:rPr>
                        <a:t>(se indică  în </a:t>
                      </a:r>
                      <a:r>
                        <a:rPr lang="ru-RU" sz="800" b="1" i="1" dirty="0">
                          <a:effectLst/>
                          <a:latin typeface="Times New Roman" panose="02020603050405020304" pitchFamily="18" charset="0"/>
                          <a:ea typeface="Times New Roman" panose="02020603050405020304" pitchFamily="18" charset="0"/>
                        </a:rPr>
                        <a:t> </a:t>
                      </a:r>
                      <a:r>
                        <a:rPr lang="ru-RU" sz="800" b="1" i="1" dirty="0" err="1">
                          <a:effectLst/>
                          <a:latin typeface="Times New Roman" panose="02020603050405020304" pitchFamily="18" charset="0"/>
                          <a:ea typeface="Times New Roman" panose="02020603050405020304" pitchFamily="18" charset="0"/>
                        </a:rPr>
                        <a:t>expresie</a:t>
                      </a:r>
                      <a:r>
                        <a:rPr lang="ru-RU" sz="800" b="1" i="1" dirty="0">
                          <a:effectLst/>
                          <a:latin typeface="Times New Roman" panose="02020603050405020304" pitchFamily="18" charset="0"/>
                          <a:ea typeface="Times New Roman" panose="02020603050405020304" pitchFamily="18" charset="0"/>
                        </a:rPr>
                        <a:t> </a:t>
                      </a:r>
                      <a:r>
                        <a:rPr lang="ro-RO" sz="800" b="1" i="1" dirty="0">
                          <a:effectLst/>
                          <a:latin typeface="Times New Roman" panose="02020603050405020304" pitchFamily="18" charset="0"/>
                          <a:ea typeface="Times New Roman" panose="02020603050405020304" pitchFamily="18" charset="0"/>
                        </a:rPr>
                        <a:t>cantitativă, </a:t>
                      </a:r>
                      <a:r>
                        <a:rPr lang="ru-RU" sz="800" b="1" i="1" dirty="0" err="1">
                          <a:effectLst/>
                          <a:latin typeface="Times New Roman" panose="02020603050405020304" pitchFamily="18" charset="0"/>
                          <a:ea typeface="Times New Roman" panose="02020603050405020304" pitchFamily="18" charset="0"/>
                        </a:rPr>
                        <a:t>băneasc</a:t>
                      </a:r>
                      <a:r>
                        <a:rPr lang="ro-RO" sz="800" b="1" i="1" dirty="0">
                          <a:effectLst/>
                          <a:latin typeface="Times New Roman" panose="02020603050405020304" pitchFamily="18" charset="0"/>
                          <a:ea typeface="Times New Roman" panose="02020603050405020304" pitchFamily="18" charset="0"/>
                        </a:rPr>
                        <a:t>ă)</a:t>
                      </a:r>
                      <a:r>
                        <a:rPr lang="ro-RO" sz="800" b="1" dirty="0">
                          <a:effectLst/>
                          <a:latin typeface="Times New Roman" panose="02020603050405020304" pitchFamily="18" charset="0"/>
                          <a:ea typeface="Times New Roman" panose="02020603050405020304" pitchFamily="18" charset="0"/>
                        </a:rPr>
                        <a:t>/ </a:t>
                      </a:r>
                      <a:r>
                        <a:rPr lang="ru-RU" sz="800" b="0" i="1" dirty="0">
                          <a:effectLst/>
                          <a:latin typeface="Times New Roman" panose="02020603050405020304" pitchFamily="18" charset="0"/>
                          <a:ea typeface="Times New Roman" panose="02020603050405020304" pitchFamily="18" charset="0"/>
                        </a:rPr>
                        <a:t>Налогооблагаемая база</a:t>
                      </a:r>
                      <a:r>
                        <a:rPr lang="ro-RO" sz="800" b="0" i="1" dirty="0">
                          <a:effectLst/>
                          <a:latin typeface="Times New Roman" panose="02020603050405020304" pitchFamily="18" charset="0"/>
                          <a:ea typeface="Times New Roman" panose="02020603050405020304" pitchFamily="18" charset="0"/>
                        </a:rPr>
                        <a:t> </a:t>
                      </a:r>
                      <a:r>
                        <a:rPr lang="ro-RO" sz="800" b="0" i="1" dirty="0" err="1">
                          <a:effectLst/>
                          <a:latin typeface="Times New Roman" panose="02020603050405020304" pitchFamily="18" charset="0"/>
                          <a:ea typeface="Times New Roman" panose="02020603050405020304" pitchFamily="18" charset="0"/>
                        </a:rPr>
                        <a:t>объекта</a:t>
                      </a:r>
                      <a:r>
                        <a:rPr lang="ro-RO" sz="800" b="0" i="1" dirty="0">
                          <a:effectLst/>
                          <a:latin typeface="Times New Roman" panose="02020603050405020304" pitchFamily="18" charset="0"/>
                          <a:ea typeface="Times New Roman" panose="02020603050405020304" pitchFamily="18" charset="0"/>
                        </a:rPr>
                        <a:t> </a:t>
                      </a:r>
                      <a:r>
                        <a:rPr lang="ro-RO" sz="800" b="0" i="1" dirty="0" err="1">
                          <a:effectLst/>
                          <a:latin typeface="Times New Roman" panose="02020603050405020304" pitchFamily="18" charset="0"/>
                          <a:ea typeface="Times New Roman" panose="02020603050405020304" pitchFamily="18" charset="0"/>
                        </a:rPr>
                        <a:t>налогообложения</a:t>
                      </a:r>
                      <a:r>
                        <a:rPr lang="ro-RO" sz="800" b="0" dirty="0">
                          <a:effectLst/>
                          <a:latin typeface="Times New Roman" panose="02020603050405020304" pitchFamily="18" charset="0"/>
                          <a:ea typeface="Times New Roman" panose="02020603050405020304" pitchFamily="18" charset="0"/>
                        </a:rPr>
                        <a:t> </a:t>
                      </a:r>
                      <a:endParaRPr lang="ru-RU" sz="800" b="1" dirty="0">
                        <a:effectLst/>
                        <a:latin typeface="Times New Roman" panose="02020603050405020304" pitchFamily="18" charset="0"/>
                        <a:ea typeface="Times New Roman" panose="02020603050405020304" pitchFamily="18" charset="0"/>
                      </a:endParaRPr>
                    </a:p>
                    <a:p>
                      <a:pPr algn="ctr">
                        <a:spcAft>
                          <a:spcPts val="0"/>
                        </a:spcAft>
                      </a:pPr>
                      <a:r>
                        <a:rPr lang="ro-RO" sz="800" b="0" dirty="0">
                          <a:effectLst/>
                          <a:latin typeface="Times New Roman" panose="02020603050405020304" pitchFamily="18" charset="0"/>
                          <a:ea typeface="Times New Roman" panose="02020603050405020304" pitchFamily="18" charset="0"/>
                        </a:rPr>
                        <a:t>(</a:t>
                      </a:r>
                      <a:r>
                        <a:rPr lang="ru-RU" sz="800" b="0" i="1" dirty="0">
                          <a:effectLst/>
                          <a:latin typeface="Times New Roman" panose="02020603050405020304" pitchFamily="18" charset="0"/>
                          <a:ea typeface="Times New Roman" panose="02020603050405020304" pitchFamily="18" charset="0"/>
                        </a:rPr>
                        <a:t>указывается в количественном, денежном выражении</a:t>
                      </a:r>
                      <a:r>
                        <a:rPr lang="ru-RU" sz="800" b="0" dirty="0">
                          <a:effectLst/>
                          <a:latin typeface="Times New Roman" panose="02020603050405020304" pitchFamily="18" charset="0"/>
                          <a:ea typeface="Times New Roman" panose="02020603050405020304" pitchFamily="18" charset="0"/>
                        </a:rPr>
                        <a:t>) </a:t>
                      </a:r>
                      <a:endParaRPr lang="ru-RU" sz="8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ru-RU"/>
                    </a:p>
                  </a:txBody>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a:effectLst/>
                          <a:latin typeface="Times New Roman" panose="02020603050405020304" pitchFamily="18" charset="0"/>
                          <a:ea typeface="Times New Roman" panose="02020603050405020304" pitchFamily="18" charset="0"/>
                        </a:rPr>
                        <a:t>Cota</a:t>
                      </a:r>
                      <a:endParaRPr lang="ru-RU" sz="800" b="1">
                        <a:effectLst/>
                        <a:latin typeface="Times New Roman" panose="02020603050405020304" pitchFamily="18" charset="0"/>
                        <a:ea typeface="Times New Roman" panose="02020603050405020304" pitchFamily="18" charset="0"/>
                      </a:endParaRPr>
                    </a:p>
                    <a:p>
                      <a:pPr algn="ctr">
                        <a:spcAft>
                          <a:spcPts val="0"/>
                        </a:spcAft>
                      </a:pPr>
                      <a:r>
                        <a:rPr lang="ru-RU" sz="800" b="1">
                          <a:effectLst/>
                          <a:latin typeface="Times New Roman" panose="02020603050405020304" pitchFamily="18" charset="0"/>
                          <a:ea typeface="Times New Roman" panose="02020603050405020304" pitchFamily="18" charset="0"/>
                        </a:rPr>
                        <a:t> </a:t>
                      </a:r>
                      <a:r>
                        <a:rPr lang="ro-RO" sz="800" b="0" i="1">
                          <a:effectLst/>
                          <a:latin typeface="Times New Roman" panose="02020603050405020304" pitchFamily="18" charset="0"/>
                          <a:ea typeface="Times New Roman" panose="02020603050405020304" pitchFamily="18" charset="0"/>
                        </a:rPr>
                        <a:t>(lei, %)</a:t>
                      </a:r>
                      <a:r>
                        <a:rPr lang="ro-RO" sz="800" b="0">
                          <a:effectLst/>
                          <a:latin typeface="Times New Roman" panose="02020603050405020304" pitchFamily="18" charset="0"/>
                          <a:ea typeface="Times New Roman" panose="02020603050405020304" pitchFamily="18" charset="0"/>
                        </a:rPr>
                        <a:t>/</a:t>
                      </a:r>
                      <a:endParaRPr lang="ru-RU" sz="800" b="1">
                        <a:effectLst/>
                        <a:latin typeface="Times New Roman" panose="02020603050405020304" pitchFamily="18" charset="0"/>
                        <a:ea typeface="Times New Roman" panose="02020603050405020304" pitchFamily="18" charset="0"/>
                      </a:endParaRPr>
                    </a:p>
                    <a:p>
                      <a:pPr algn="ctr">
                        <a:spcAft>
                          <a:spcPts val="0"/>
                        </a:spcAft>
                      </a:pPr>
                      <a:r>
                        <a:rPr lang="ru-RU" sz="800" b="0" i="1">
                          <a:effectLst/>
                          <a:latin typeface="Times New Roman" panose="02020603050405020304" pitchFamily="18" charset="0"/>
                          <a:ea typeface="Times New Roman" panose="02020603050405020304" pitchFamily="18" charset="0"/>
                        </a:rPr>
                        <a:t>Ставка</a:t>
                      </a:r>
                      <a:endParaRPr lang="ru-RU" sz="800" b="1">
                        <a:effectLst/>
                        <a:latin typeface="Times New Roman" panose="02020603050405020304" pitchFamily="18" charset="0"/>
                        <a:ea typeface="Times New Roman" panose="02020603050405020304" pitchFamily="18" charset="0"/>
                      </a:endParaRPr>
                    </a:p>
                    <a:p>
                      <a:pPr algn="ctr">
                        <a:spcAft>
                          <a:spcPts val="0"/>
                        </a:spcAft>
                      </a:pPr>
                      <a:r>
                        <a:rPr lang="ru-RU" sz="800" b="0">
                          <a:effectLst/>
                          <a:latin typeface="Times New Roman" panose="02020603050405020304" pitchFamily="18" charset="0"/>
                          <a:ea typeface="Times New Roman" panose="02020603050405020304" pitchFamily="18" charset="0"/>
                        </a:rPr>
                        <a:t>(</a:t>
                      </a:r>
                      <a:r>
                        <a:rPr lang="ru-RU" sz="800" b="0" i="1">
                          <a:effectLst/>
                          <a:latin typeface="Times New Roman" panose="02020603050405020304" pitchFamily="18" charset="0"/>
                          <a:ea typeface="Times New Roman" panose="02020603050405020304" pitchFamily="18" charset="0"/>
                        </a:rPr>
                        <a:t>лей; %)</a:t>
                      </a:r>
                      <a:endParaRPr lang="ru-RU" sz="8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b="1">
                          <a:effectLst/>
                          <a:latin typeface="Times New Roman" panose="02020603050405020304" pitchFamily="18" charset="0"/>
                          <a:ea typeface="Times New Roman" panose="02020603050405020304" pitchFamily="18" charset="0"/>
                        </a:rPr>
                        <a:t>Suma taxei calculate</a:t>
                      </a:r>
                      <a:endParaRPr lang="ru-RU" sz="800" b="1">
                        <a:effectLst/>
                        <a:latin typeface="Times New Roman" panose="02020603050405020304" pitchFamily="18" charset="0"/>
                        <a:ea typeface="Times New Roman" panose="02020603050405020304" pitchFamily="18" charset="0"/>
                      </a:endParaRPr>
                    </a:p>
                    <a:p>
                      <a:pPr algn="ctr">
                        <a:spcAft>
                          <a:spcPts val="0"/>
                        </a:spcAft>
                      </a:pPr>
                      <a:r>
                        <a:rPr lang="en-US" sz="800" b="0" i="1">
                          <a:effectLst/>
                          <a:latin typeface="Times New Roman" panose="02020603050405020304" pitchFamily="18" charset="0"/>
                          <a:ea typeface="Times New Roman" panose="02020603050405020304" pitchFamily="18" charset="0"/>
                        </a:rPr>
                        <a:t>(lei)</a:t>
                      </a:r>
                      <a:endParaRPr lang="ru-RU" sz="800" b="1">
                        <a:effectLst/>
                        <a:latin typeface="Times New Roman" panose="02020603050405020304" pitchFamily="18" charset="0"/>
                        <a:ea typeface="Times New Roman" panose="02020603050405020304" pitchFamily="18" charset="0"/>
                      </a:endParaRPr>
                    </a:p>
                    <a:p>
                      <a:pPr algn="ctr">
                        <a:spcAft>
                          <a:spcPts val="0"/>
                        </a:spcAft>
                      </a:pPr>
                      <a:r>
                        <a:rPr lang="en-US" sz="800" b="0" i="1">
                          <a:effectLst/>
                          <a:latin typeface="Times New Roman" panose="02020603050405020304" pitchFamily="18" charset="0"/>
                          <a:ea typeface="Times New Roman" panose="02020603050405020304" pitchFamily="18" charset="0"/>
                        </a:rPr>
                        <a:t>(col. 5 x col.6)/</a:t>
                      </a:r>
                      <a:endParaRPr lang="ru-RU" sz="800" b="1">
                        <a:effectLst/>
                        <a:latin typeface="Times New Roman" panose="02020603050405020304" pitchFamily="18" charset="0"/>
                        <a:ea typeface="Times New Roman" panose="02020603050405020304" pitchFamily="18" charset="0"/>
                      </a:endParaRPr>
                    </a:p>
                    <a:p>
                      <a:pPr algn="ctr">
                        <a:spcAft>
                          <a:spcPts val="0"/>
                        </a:spcAft>
                      </a:pPr>
                      <a:r>
                        <a:rPr lang="ru-RU" sz="800" i="1">
                          <a:effectLst/>
                          <a:latin typeface="Times New Roman" panose="02020603050405020304" pitchFamily="18" charset="0"/>
                          <a:ea typeface="Times New Roman" panose="02020603050405020304" pitchFamily="18" charset="0"/>
                        </a:rPr>
                        <a:t>Исчисленная сумма  сбора (лей)</a:t>
                      </a:r>
                      <a:endParaRPr lang="ru-RU" sz="800">
                        <a:effectLst/>
                        <a:latin typeface="Times New Roman" panose="02020603050405020304" pitchFamily="18" charset="0"/>
                        <a:ea typeface="Times New Roman" panose="02020603050405020304" pitchFamily="18" charset="0"/>
                      </a:endParaRPr>
                    </a:p>
                    <a:p>
                      <a:pPr algn="ctr">
                        <a:spcAft>
                          <a:spcPts val="0"/>
                        </a:spcAft>
                      </a:pPr>
                      <a:r>
                        <a:rPr lang="ru-RU" sz="800" i="1">
                          <a:effectLst/>
                          <a:latin typeface="Times New Roman" panose="02020603050405020304" pitchFamily="18" charset="0"/>
                          <a:ea typeface="Times New Roman" panose="02020603050405020304" pitchFamily="18" charset="0"/>
                        </a:rPr>
                        <a:t>(гр.</a:t>
                      </a:r>
                      <a:r>
                        <a:rPr lang="ro-RO" sz="800" i="1">
                          <a:effectLst/>
                          <a:latin typeface="Times New Roman" panose="02020603050405020304" pitchFamily="18" charset="0"/>
                          <a:ea typeface="Times New Roman" panose="02020603050405020304" pitchFamily="18" charset="0"/>
                        </a:rPr>
                        <a:t>5</a:t>
                      </a:r>
                      <a:r>
                        <a:rPr lang="ru-RU" sz="800" i="1">
                          <a:effectLst/>
                          <a:latin typeface="Times New Roman" panose="02020603050405020304" pitchFamily="18" charset="0"/>
                          <a:ea typeface="Times New Roman" panose="02020603050405020304" pitchFamily="18" charset="0"/>
                        </a:rPr>
                        <a:t> x гр.</a:t>
                      </a:r>
                      <a:r>
                        <a:rPr lang="ro-RO" sz="800" i="1">
                          <a:effectLst/>
                          <a:latin typeface="Times New Roman" panose="02020603050405020304" pitchFamily="18" charset="0"/>
                          <a:ea typeface="Times New Roman" panose="02020603050405020304" pitchFamily="18" charset="0"/>
                        </a:rPr>
                        <a:t>6</a:t>
                      </a:r>
                      <a:r>
                        <a:rPr lang="ru-RU" sz="800" i="1">
                          <a:effectLst/>
                          <a:latin typeface="Times New Roman" panose="02020603050405020304" pitchFamily="18" charset="0"/>
                          <a:ea typeface="Times New Roman" panose="02020603050405020304" pitchFamily="18" charset="0"/>
                        </a:rPr>
                        <a:t>)</a:t>
                      </a:r>
                      <a:endParaRPr lang="ru-RU" sz="800">
                        <a:effectLst/>
                        <a:latin typeface="Times New Roman" panose="02020603050405020304" pitchFamily="18" charset="0"/>
                        <a:ea typeface="Times New Roman" panose="02020603050405020304" pitchFamily="18" charset="0"/>
                      </a:endParaRPr>
                    </a:p>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800" b="1">
                        <a:effectLst/>
                        <a:latin typeface="Times New Roman" panose="02020603050405020304" pitchFamily="18" charset="0"/>
                        <a:ea typeface="Times New Roman" panose="02020603050405020304" pitchFamily="18" charset="0"/>
                      </a:endParaRPr>
                    </a:p>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8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b="1">
                          <a:effectLst/>
                          <a:latin typeface="Times New Roman" panose="02020603050405020304" pitchFamily="18" charset="0"/>
                          <a:ea typeface="Times New Roman" panose="02020603050405020304" pitchFamily="18" charset="0"/>
                        </a:rPr>
                        <a:t>Suma facilit</a:t>
                      </a:r>
                      <a:r>
                        <a:rPr lang="ru-RU" sz="800" b="1">
                          <a:effectLst/>
                          <a:latin typeface="Times New Roman" panose="02020603050405020304" pitchFamily="18" charset="0"/>
                          <a:ea typeface="Times New Roman" panose="02020603050405020304" pitchFamily="18" charset="0"/>
                        </a:rPr>
                        <a:t>ăţ</a:t>
                      </a:r>
                      <a:r>
                        <a:rPr lang="en-US" sz="800" b="1">
                          <a:effectLst/>
                          <a:latin typeface="Times New Roman" panose="02020603050405020304" pitchFamily="18" charset="0"/>
                          <a:ea typeface="Times New Roman" panose="02020603050405020304" pitchFamily="18" charset="0"/>
                        </a:rPr>
                        <a:t>ilor fiscale</a:t>
                      </a:r>
                      <a:r>
                        <a:rPr lang="ru-RU" sz="800" b="1">
                          <a:effectLst/>
                          <a:latin typeface="Times New Roman" panose="02020603050405020304" pitchFamily="18" charset="0"/>
                          <a:ea typeface="Times New Roman" panose="02020603050405020304" pitchFamily="18" charset="0"/>
                        </a:rPr>
                        <a:t>  </a:t>
                      </a:r>
                      <a:r>
                        <a:rPr lang="en-US" sz="800" b="1">
                          <a:effectLst/>
                          <a:latin typeface="Times New Roman" panose="02020603050405020304" pitchFamily="18" charset="0"/>
                          <a:ea typeface="Times New Roman" panose="02020603050405020304" pitchFamily="18" charset="0"/>
                        </a:rPr>
                        <a:t>acordate </a:t>
                      </a:r>
                      <a:r>
                        <a:rPr lang="ru-RU" sz="800" b="0" i="1">
                          <a:effectLst/>
                          <a:latin typeface="Times New Roman" panose="02020603050405020304" pitchFamily="18" charset="0"/>
                          <a:ea typeface="Times New Roman" panose="02020603050405020304" pitchFamily="18" charset="0"/>
                        </a:rPr>
                        <a:t>(</a:t>
                      </a:r>
                      <a:r>
                        <a:rPr lang="en-US" sz="800" b="0" i="1">
                          <a:effectLst/>
                          <a:latin typeface="Times New Roman" panose="02020603050405020304" pitchFamily="18" charset="0"/>
                          <a:ea typeface="Times New Roman" panose="02020603050405020304" pitchFamily="18" charset="0"/>
                        </a:rPr>
                        <a:t>lei</a:t>
                      </a:r>
                      <a:r>
                        <a:rPr lang="ru-RU" sz="800" b="0" i="1">
                          <a:effectLst/>
                          <a:latin typeface="Times New Roman" panose="02020603050405020304" pitchFamily="18" charset="0"/>
                          <a:ea typeface="Times New Roman" panose="02020603050405020304" pitchFamily="18" charset="0"/>
                        </a:rPr>
                        <a:t>)</a:t>
                      </a:r>
                      <a:r>
                        <a:rPr lang="ru-RU" sz="800" b="1">
                          <a:effectLst/>
                          <a:latin typeface="Times New Roman" panose="02020603050405020304" pitchFamily="18" charset="0"/>
                          <a:ea typeface="Times New Roman" panose="02020603050405020304" pitchFamily="18" charset="0"/>
                        </a:rPr>
                        <a:t> / </a:t>
                      </a:r>
                      <a:r>
                        <a:rPr lang="ru-RU" sz="800" b="0" i="1">
                          <a:effectLst/>
                          <a:latin typeface="Times New Roman" panose="02020603050405020304" pitchFamily="18" charset="0"/>
                          <a:ea typeface="Times New Roman" panose="02020603050405020304" pitchFamily="18" charset="0"/>
                        </a:rPr>
                        <a:t>Сумма налоговых льгот, предоставленных</a:t>
                      </a:r>
                      <a:r>
                        <a:rPr lang="ru-RU" sz="800" b="0">
                          <a:effectLst/>
                          <a:latin typeface="Times New Roman" panose="02020603050405020304" pitchFamily="18" charset="0"/>
                          <a:ea typeface="Times New Roman" panose="02020603050405020304" pitchFamily="18" charset="0"/>
                        </a:rPr>
                        <a:t> </a:t>
                      </a:r>
                      <a:r>
                        <a:rPr lang="ru-RU" sz="800" b="0" i="1">
                          <a:effectLst/>
                          <a:latin typeface="Times New Roman" panose="02020603050405020304" pitchFamily="18" charset="0"/>
                          <a:ea typeface="Times New Roman" panose="02020603050405020304" pitchFamily="18" charset="0"/>
                        </a:rPr>
                        <a:t>(лей)</a:t>
                      </a:r>
                      <a:endParaRPr lang="ru-RU" sz="8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b="1">
                          <a:effectLst/>
                          <a:latin typeface="Times New Roman" panose="02020603050405020304" pitchFamily="18" charset="0"/>
                          <a:ea typeface="Times New Roman" panose="02020603050405020304" pitchFamily="18" charset="0"/>
                        </a:rPr>
                        <a:t>Suma </a:t>
                      </a:r>
                      <a:r>
                        <a:rPr lang="ro-RO" sz="800" b="1">
                          <a:effectLst/>
                          <a:latin typeface="Times New Roman" panose="02020603050405020304" pitchFamily="18" charset="0"/>
                          <a:ea typeface="Times New Roman" panose="02020603050405020304" pitchFamily="18" charset="0"/>
                        </a:rPr>
                        <a:t>taxei </a:t>
                      </a:r>
                      <a:r>
                        <a:rPr lang="en-US" sz="800" b="1">
                          <a:effectLst/>
                          <a:latin typeface="Times New Roman" panose="02020603050405020304" pitchFamily="18" charset="0"/>
                          <a:ea typeface="Times New Roman" panose="02020603050405020304" pitchFamily="18" charset="0"/>
                        </a:rPr>
                        <a:t>către plată </a:t>
                      </a:r>
                      <a:r>
                        <a:rPr lang="en-US" sz="800" b="0" i="1">
                          <a:effectLst/>
                          <a:latin typeface="Times New Roman" panose="02020603050405020304" pitchFamily="18" charset="0"/>
                          <a:ea typeface="Times New Roman" panose="02020603050405020304" pitchFamily="18" charset="0"/>
                        </a:rPr>
                        <a:t>(lei)</a:t>
                      </a:r>
                      <a:endParaRPr lang="ru-RU" sz="800" b="1">
                        <a:effectLst/>
                        <a:latin typeface="Times New Roman" panose="02020603050405020304" pitchFamily="18" charset="0"/>
                        <a:ea typeface="Times New Roman" panose="02020603050405020304" pitchFamily="18" charset="0"/>
                      </a:endParaRPr>
                    </a:p>
                    <a:p>
                      <a:pPr algn="ctr">
                        <a:spcAft>
                          <a:spcPts val="0"/>
                        </a:spcAft>
                      </a:pPr>
                      <a:r>
                        <a:rPr lang="en-US" sz="800" b="0">
                          <a:effectLst/>
                          <a:latin typeface="Times New Roman" panose="02020603050405020304" pitchFamily="18" charset="0"/>
                          <a:ea typeface="Times New Roman" panose="02020603050405020304" pitchFamily="18" charset="0"/>
                        </a:rPr>
                        <a:t> </a:t>
                      </a:r>
                      <a:r>
                        <a:rPr lang="ru-RU" sz="800" b="0" i="1">
                          <a:effectLst/>
                          <a:latin typeface="Times New Roman" panose="02020603050405020304" pitchFamily="18" charset="0"/>
                          <a:ea typeface="Times New Roman" panose="02020603050405020304" pitchFamily="18" charset="0"/>
                        </a:rPr>
                        <a:t>(</a:t>
                      </a:r>
                      <a:r>
                        <a:rPr lang="en-US" sz="800" b="0" i="1">
                          <a:effectLst/>
                          <a:latin typeface="Times New Roman" panose="02020603050405020304" pitchFamily="18" charset="0"/>
                          <a:ea typeface="Times New Roman" panose="02020603050405020304" pitchFamily="18" charset="0"/>
                        </a:rPr>
                        <a:t>col</a:t>
                      </a:r>
                      <a:r>
                        <a:rPr lang="ru-RU" sz="800" b="0" i="1">
                          <a:effectLst/>
                          <a:latin typeface="Times New Roman" panose="02020603050405020304" pitchFamily="18" charset="0"/>
                          <a:ea typeface="Times New Roman" panose="02020603050405020304" pitchFamily="18" charset="0"/>
                        </a:rPr>
                        <a:t>. 7 – </a:t>
                      </a:r>
                      <a:r>
                        <a:rPr lang="en-US" sz="800" b="0" i="1">
                          <a:effectLst/>
                          <a:latin typeface="Times New Roman" panose="02020603050405020304" pitchFamily="18" charset="0"/>
                          <a:ea typeface="Times New Roman" panose="02020603050405020304" pitchFamily="18" charset="0"/>
                        </a:rPr>
                        <a:t>col</a:t>
                      </a:r>
                      <a:r>
                        <a:rPr lang="ru-RU" sz="800" b="0" i="1">
                          <a:effectLst/>
                          <a:latin typeface="Times New Roman" panose="02020603050405020304" pitchFamily="18" charset="0"/>
                          <a:ea typeface="Times New Roman" panose="02020603050405020304" pitchFamily="18" charset="0"/>
                        </a:rPr>
                        <a:t>. 8</a:t>
                      </a:r>
                      <a:r>
                        <a:rPr lang="ro-RO" sz="800" b="0" i="1">
                          <a:effectLst/>
                          <a:latin typeface="Times New Roman" panose="02020603050405020304" pitchFamily="18" charset="0"/>
                          <a:ea typeface="Times New Roman" panose="02020603050405020304" pitchFamily="18" charset="0"/>
                        </a:rPr>
                        <a:t>)</a:t>
                      </a:r>
                      <a:r>
                        <a:rPr lang="ro-RO" sz="800" b="0">
                          <a:effectLst/>
                          <a:latin typeface="Times New Roman" panose="02020603050405020304" pitchFamily="18" charset="0"/>
                          <a:ea typeface="Times New Roman" panose="02020603050405020304" pitchFamily="18" charset="0"/>
                        </a:rPr>
                        <a:t>/</a:t>
                      </a:r>
                      <a:endParaRPr lang="ru-RU" sz="800" b="1">
                        <a:effectLst/>
                        <a:latin typeface="Times New Roman" panose="02020603050405020304" pitchFamily="18" charset="0"/>
                        <a:ea typeface="Times New Roman" panose="02020603050405020304" pitchFamily="18" charset="0"/>
                      </a:endParaRPr>
                    </a:p>
                    <a:p>
                      <a:pPr algn="ctr">
                        <a:spcAft>
                          <a:spcPts val="0"/>
                        </a:spcAft>
                      </a:pPr>
                      <a:r>
                        <a:rPr lang="ru-RU" sz="800" b="0" i="1">
                          <a:effectLst/>
                          <a:latin typeface="Times New Roman" panose="02020603050405020304" pitchFamily="18" charset="0"/>
                          <a:ea typeface="Times New Roman" panose="02020603050405020304" pitchFamily="18" charset="0"/>
                        </a:rPr>
                        <a:t>Сумма сбора к уплате </a:t>
                      </a:r>
                      <a:r>
                        <a:rPr lang="ru-RU" sz="800" b="0">
                          <a:effectLst/>
                          <a:latin typeface="Times New Roman" panose="02020603050405020304" pitchFamily="18" charset="0"/>
                          <a:ea typeface="Times New Roman" panose="02020603050405020304" pitchFamily="18" charset="0"/>
                        </a:rPr>
                        <a:t>(лей)</a:t>
                      </a:r>
                      <a:endParaRPr lang="ru-RU" sz="800" b="1">
                        <a:effectLst/>
                        <a:latin typeface="Times New Roman" panose="02020603050405020304" pitchFamily="18" charset="0"/>
                        <a:ea typeface="Times New Roman" panose="02020603050405020304" pitchFamily="18" charset="0"/>
                      </a:endParaRPr>
                    </a:p>
                    <a:p>
                      <a:pPr algn="ctr">
                        <a:spcAft>
                          <a:spcPts val="0"/>
                        </a:spcAft>
                      </a:pPr>
                      <a:r>
                        <a:rPr lang="ru-RU" sz="800" b="0" i="1">
                          <a:effectLst/>
                          <a:latin typeface="Times New Roman" panose="02020603050405020304" pitchFamily="18" charset="0"/>
                          <a:ea typeface="Times New Roman" panose="02020603050405020304" pitchFamily="18" charset="0"/>
                        </a:rPr>
                        <a:t>(гр.</a:t>
                      </a:r>
                      <a:r>
                        <a:rPr lang="ro-RO" sz="800" b="0" i="1">
                          <a:effectLst/>
                          <a:latin typeface="Times New Roman" panose="02020603050405020304" pitchFamily="18" charset="0"/>
                          <a:ea typeface="Times New Roman" panose="02020603050405020304" pitchFamily="18" charset="0"/>
                        </a:rPr>
                        <a:t>7</a:t>
                      </a:r>
                      <a:r>
                        <a:rPr lang="ru-RU" sz="800" b="0" i="1">
                          <a:effectLst/>
                          <a:latin typeface="Times New Roman" panose="02020603050405020304" pitchFamily="18" charset="0"/>
                          <a:ea typeface="Times New Roman" panose="02020603050405020304" pitchFamily="18" charset="0"/>
                        </a:rPr>
                        <a:t> – гр.</a:t>
                      </a:r>
                      <a:r>
                        <a:rPr lang="ro-RO" sz="800" b="0" i="1">
                          <a:effectLst/>
                          <a:latin typeface="Times New Roman" panose="02020603050405020304" pitchFamily="18" charset="0"/>
                          <a:ea typeface="Times New Roman" panose="02020603050405020304" pitchFamily="18" charset="0"/>
                        </a:rPr>
                        <a:t>8</a:t>
                      </a:r>
                      <a:r>
                        <a:rPr lang="ru-RU" sz="800" b="0" i="1">
                          <a:effectLst/>
                          <a:latin typeface="Times New Roman" panose="02020603050405020304" pitchFamily="18" charset="0"/>
                          <a:ea typeface="Times New Roman" panose="02020603050405020304" pitchFamily="18" charset="0"/>
                        </a:rPr>
                        <a:t>)</a:t>
                      </a:r>
                      <a:endParaRPr lang="ru-RU" sz="800" b="1">
                        <a:effectLst/>
                        <a:latin typeface="Times New Roman" panose="02020603050405020304" pitchFamily="18" charset="0"/>
                        <a:ea typeface="Times New Roman" panose="02020603050405020304" pitchFamily="18" charset="0"/>
                      </a:endParaRPr>
                    </a:p>
                    <a:p>
                      <a:pPr algn="ctr">
                        <a:spcAft>
                          <a:spcPts val="0"/>
                        </a:spcAft>
                      </a:pPr>
                      <a:r>
                        <a:rPr lang="ru-RU" sz="800" b="1">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420641"/>
                  </a:ext>
                </a:extLst>
              </a:tr>
              <a:tr h="357370">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Total/</a:t>
                      </a:r>
                      <a:endParaRPr lang="ru-RU" sz="800" b="1" dirty="0">
                        <a:effectLst/>
                        <a:latin typeface="Times New Roman" panose="02020603050405020304" pitchFamily="18" charset="0"/>
                        <a:ea typeface="Times New Roman" panose="02020603050405020304" pitchFamily="18" charset="0"/>
                      </a:endParaRPr>
                    </a:p>
                    <a:p>
                      <a:pPr algn="ctr">
                        <a:spcAft>
                          <a:spcPts val="0"/>
                        </a:spcAft>
                      </a:pPr>
                      <a:r>
                        <a:rPr lang="ru-RU" sz="800" b="0" i="1" dirty="0">
                          <a:effectLst/>
                          <a:latin typeface="Times New Roman" panose="02020603050405020304" pitchFamily="18" charset="0"/>
                          <a:ea typeface="Times New Roman" panose="02020603050405020304" pitchFamily="18" charset="0"/>
                        </a:rPr>
                        <a:t>Всего</a:t>
                      </a:r>
                      <a:endParaRPr lang="ru-RU" sz="8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Inclusiv de către </a:t>
                      </a:r>
                      <a:r>
                        <a:rPr lang="ro-RO" sz="800" b="1" dirty="0" err="1">
                          <a:effectLst/>
                          <a:latin typeface="Times New Roman" panose="02020603050405020304" pitchFamily="18" charset="0"/>
                          <a:ea typeface="Times New Roman" panose="02020603050405020304" pitchFamily="18" charset="0"/>
                        </a:rPr>
                        <a:t>autorit</a:t>
                      </a:r>
                      <a:r>
                        <a:rPr lang="ro-RO" sz="800" b="1" dirty="0">
                          <a:effectLst/>
                          <a:latin typeface="Times New Roman" panose="02020603050405020304" pitchFamily="18" charset="0"/>
                          <a:ea typeface="Times New Roman" panose="02020603050405020304" pitchFamily="18" charset="0"/>
                        </a:rPr>
                        <a:t>. </a:t>
                      </a:r>
                      <a:r>
                        <a:rPr lang="ro-RO" sz="800" b="1" dirty="0" err="1">
                          <a:effectLst/>
                          <a:latin typeface="Times New Roman" panose="02020603050405020304" pitchFamily="18" charset="0"/>
                          <a:ea typeface="Times New Roman" panose="02020603050405020304" pitchFamily="18" charset="0"/>
                        </a:rPr>
                        <a:t>admin</a:t>
                      </a:r>
                      <a:r>
                        <a:rPr lang="ro-RO" sz="800" b="1" dirty="0">
                          <a:effectLst/>
                          <a:latin typeface="Times New Roman" panose="02020603050405020304" pitchFamily="18" charset="0"/>
                          <a:ea typeface="Times New Roman" panose="02020603050405020304" pitchFamily="18" charset="0"/>
                        </a:rPr>
                        <a:t>. </a:t>
                      </a:r>
                      <a:r>
                        <a:rPr lang="ro-RO" sz="800" b="1" dirty="0" err="1">
                          <a:effectLst/>
                          <a:latin typeface="Times New Roman" panose="02020603050405020304" pitchFamily="18" charset="0"/>
                          <a:ea typeface="Times New Roman" panose="02020603050405020304" pitchFamily="18" charset="0"/>
                        </a:rPr>
                        <a:t>pub</a:t>
                      </a:r>
                      <a:r>
                        <a:rPr lang="ro-RO" sz="800" b="1" dirty="0">
                          <a:effectLst/>
                          <a:latin typeface="Times New Roman" panose="02020603050405020304" pitchFamily="18" charset="0"/>
                          <a:ea typeface="Times New Roman" panose="02020603050405020304" pitchFamily="18" charset="0"/>
                        </a:rPr>
                        <a:t>. locale</a:t>
                      </a:r>
                      <a:r>
                        <a:rPr lang="ro-RO" sz="800" b="0" dirty="0">
                          <a:effectLst/>
                          <a:latin typeface="Times New Roman" panose="02020603050405020304" pitchFamily="18" charset="0"/>
                          <a:ea typeface="Times New Roman" panose="02020603050405020304" pitchFamily="18" charset="0"/>
                        </a:rPr>
                        <a:t>/</a:t>
                      </a:r>
                      <a:endParaRPr lang="ru-RU" sz="800" b="1" dirty="0">
                        <a:effectLst/>
                        <a:latin typeface="Times New Roman" panose="02020603050405020304" pitchFamily="18" charset="0"/>
                        <a:ea typeface="Times New Roman" panose="02020603050405020304" pitchFamily="18" charset="0"/>
                      </a:endParaRPr>
                    </a:p>
                    <a:p>
                      <a:pPr algn="ctr">
                        <a:spcAft>
                          <a:spcPts val="0"/>
                        </a:spcAft>
                      </a:pPr>
                      <a:r>
                        <a:rPr lang="ru-RU" sz="800" b="0" i="1" dirty="0">
                          <a:effectLst/>
                          <a:latin typeface="Times New Roman" panose="02020603050405020304" pitchFamily="18" charset="0"/>
                          <a:ea typeface="Times New Roman" panose="02020603050405020304" pitchFamily="18" charset="0"/>
                        </a:rPr>
                        <a:t>В том числе местными органами публичного управления</a:t>
                      </a:r>
                      <a:endParaRPr lang="ru-RU" sz="8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extLst>
                  <a:ext uri="{0D108BD9-81ED-4DB2-BD59-A6C34878D82A}">
                    <a16:rowId xmlns:a16="http://schemas.microsoft.com/office/drawing/2014/main" val="699183456"/>
                  </a:ext>
                </a:extLst>
              </a:tr>
              <a:tr h="47336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Unitatea de măsură/</a:t>
                      </a:r>
                      <a:endParaRPr lang="ru-RU" sz="800" b="1" dirty="0">
                        <a:effectLst/>
                        <a:latin typeface="Times New Roman" panose="02020603050405020304" pitchFamily="18" charset="0"/>
                        <a:ea typeface="Times New Roman" panose="02020603050405020304" pitchFamily="18" charset="0"/>
                      </a:endParaRPr>
                    </a:p>
                    <a:p>
                      <a:pPr algn="ctr">
                        <a:spcAft>
                          <a:spcPts val="0"/>
                        </a:spcAft>
                      </a:pPr>
                      <a:r>
                        <a:rPr lang="ru-RU" sz="800" b="0" i="1" dirty="0">
                          <a:effectLst/>
                          <a:latin typeface="Times New Roman" panose="02020603050405020304" pitchFamily="18" charset="0"/>
                          <a:ea typeface="Times New Roman" panose="02020603050405020304" pitchFamily="18" charset="0"/>
                        </a:rPr>
                        <a:t>Единица измерения</a:t>
                      </a:r>
                      <a:endParaRPr lang="ru-RU" sz="8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Numărul, suma/</a:t>
                      </a:r>
                      <a:endParaRPr lang="ru-RU" sz="800" b="1" dirty="0">
                        <a:effectLst/>
                        <a:latin typeface="Times New Roman" panose="02020603050405020304" pitchFamily="18" charset="0"/>
                        <a:ea typeface="Times New Roman" panose="02020603050405020304" pitchFamily="18" charset="0"/>
                      </a:endParaRPr>
                    </a:p>
                    <a:p>
                      <a:pPr algn="ctr">
                        <a:spcAft>
                          <a:spcPts val="0"/>
                        </a:spcAft>
                      </a:pPr>
                      <a:r>
                        <a:rPr lang="ro-RO" sz="800" b="0" i="1" dirty="0">
                          <a:effectLst/>
                          <a:latin typeface="Times New Roman" panose="02020603050405020304" pitchFamily="18" charset="0"/>
                          <a:ea typeface="Times New Roman" panose="02020603050405020304" pitchFamily="18" charset="0"/>
                        </a:rPr>
                        <a:t>К</a:t>
                      </a:r>
                      <a:r>
                        <a:rPr lang="ru-RU" sz="800" b="0" i="1" dirty="0" err="1">
                          <a:effectLst/>
                          <a:latin typeface="Times New Roman" panose="02020603050405020304" pitchFamily="18" charset="0"/>
                          <a:ea typeface="Times New Roman" panose="02020603050405020304" pitchFamily="18" charset="0"/>
                        </a:rPr>
                        <a:t>оличество</a:t>
                      </a:r>
                      <a:r>
                        <a:rPr lang="ru-RU" sz="800" b="0" i="1" dirty="0">
                          <a:effectLst/>
                          <a:latin typeface="Times New Roman" panose="02020603050405020304" pitchFamily="18" charset="0"/>
                          <a:ea typeface="Times New Roman" panose="02020603050405020304" pitchFamily="18" charset="0"/>
                        </a:rPr>
                        <a:t>,</a:t>
                      </a:r>
                      <a:endParaRPr lang="ru-RU" sz="800" b="1" dirty="0">
                        <a:effectLst/>
                        <a:latin typeface="Times New Roman" panose="02020603050405020304" pitchFamily="18" charset="0"/>
                        <a:ea typeface="Times New Roman" panose="02020603050405020304" pitchFamily="18" charset="0"/>
                      </a:endParaRPr>
                    </a:p>
                    <a:p>
                      <a:pPr algn="ctr">
                        <a:spcAft>
                          <a:spcPts val="0"/>
                        </a:spcAft>
                      </a:pPr>
                      <a:r>
                        <a:rPr lang="ru-RU" sz="800" b="0" i="1" dirty="0">
                          <a:effectLst/>
                          <a:latin typeface="Times New Roman" panose="02020603050405020304" pitchFamily="18" charset="0"/>
                          <a:ea typeface="Times New Roman" panose="02020603050405020304" pitchFamily="18" charset="0"/>
                        </a:rPr>
                        <a:t>сумма</a:t>
                      </a:r>
                      <a:endParaRPr lang="ru-RU" sz="8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954443360"/>
                  </a:ext>
                </a:extLst>
              </a:tr>
              <a:tr h="9689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1</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2</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3</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4</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5</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6</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7</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8</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9</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dirty="0">
                          <a:effectLst/>
                          <a:latin typeface="Times New Roman" panose="02020603050405020304" pitchFamily="18" charset="0"/>
                          <a:ea typeface="Times New Roman" panose="02020603050405020304" pitchFamily="18" charset="0"/>
                        </a:rPr>
                        <a:t>10</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111094"/>
                  </a:ext>
                </a:extLst>
              </a:tr>
              <a:tr h="28170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0">
                          <a:effectLst/>
                          <a:latin typeface="Times New Roman" panose="02020603050405020304" pitchFamily="18" charset="0"/>
                          <a:ea typeface="Times New Roman" panose="02020603050405020304" pitchFamily="18" charset="0"/>
                        </a:rPr>
                        <a:t>1.</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900" b="1" dirty="0">
                          <a:effectLst/>
                          <a:latin typeface="Times New Roman" panose="02020603050405020304" pitchFamily="18" charset="0"/>
                          <a:ea typeface="Times New Roman" panose="02020603050405020304" pitchFamily="18" charset="0"/>
                        </a:rPr>
                        <a:t>114412</a:t>
                      </a: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spcAft>
                          <a:spcPts val="0"/>
                        </a:spcAft>
                      </a:pPr>
                      <a:r>
                        <a:rPr lang="ro-RO" sz="900" b="1" dirty="0">
                          <a:effectLst/>
                          <a:latin typeface="Times New Roman" panose="02020603050405020304" pitchFamily="18" charset="0"/>
                          <a:ea typeface="Times New Roman" panose="02020603050405020304" pitchFamily="18" charset="0"/>
                        </a:rPr>
                        <a:t>Taxa pentru amenajarea teritoriului</a:t>
                      </a:r>
                      <a:r>
                        <a:rPr lang="ro-RO" sz="900" b="0" dirty="0">
                          <a:effectLst/>
                          <a:latin typeface="Times New Roman" panose="02020603050405020304" pitchFamily="18" charset="0"/>
                          <a:ea typeface="Times New Roman" panose="02020603050405020304" pitchFamily="18" charset="0"/>
                        </a:rPr>
                        <a:t> /</a:t>
                      </a:r>
                      <a:r>
                        <a:rPr lang="ru-RU" sz="900" b="0" i="1" dirty="0">
                          <a:effectLst/>
                          <a:latin typeface="Times New Roman" panose="02020603050405020304" pitchFamily="18" charset="0"/>
                          <a:ea typeface="Times New Roman" panose="02020603050405020304" pitchFamily="18" charset="0"/>
                        </a:rPr>
                        <a:t>Сбор на благоустройство территорий</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Numărul</a:t>
                      </a:r>
                      <a:r>
                        <a:rPr lang="ro-RO" sz="700" b="0" dirty="0">
                          <a:effectLst/>
                          <a:latin typeface="Times New Roman" panose="02020603050405020304" pitchFamily="18" charset="0"/>
                          <a:ea typeface="Times New Roman" panose="02020603050405020304" pitchFamily="18" charset="0"/>
                        </a:rPr>
                        <a:t>/</a:t>
                      </a:r>
                      <a:r>
                        <a:rPr lang="ro-RO" sz="700" b="0" i="1" dirty="0">
                          <a:effectLst/>
                          <a:latin typeface="Times New Roman" panose="02020603050405020304" pitchFamily="18" charset="0"/>
                          <a:ea typeface="Times New Roman" panose="02020603050405020304" pitchFamily="18" charset="0"/>
                        </a:rPr>
                        <a:t> К</a:t>
                      </a:r>
                      <a:r>
                        <a:rPr lang="ru-RU" sz="700" b="0" i="1" dirty="0" err="1">
                          <a:effectLst/>
                          <a:latin typeface="Times New Roman" panose="02020603050405020304" pitchFamily="18" charset="0"/>
                          <a:ea typeface="Times New Roman" panose="02020603050405020304" pitchFamily="18" charset="0"/>
                        </a:rPr>
                        <a:t>оличество</a:t>
                      </a:r>
                      <a:r>
                        <a:rPr lang="ru-RU" sz="700" b="0" i="1" dirty="0">
                          <a:effectLst/>
                          <a:latin typeface="Times New Roman" panose="02020603050405020304" pitchFamily="18" charset="0"/>
                          <a:ea typeface="Times New Roman" panose="02020603050405020304" pitchFamily="18" charset="0"/>
                        </a:rPr>
                        <a:t> </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2060791"/>
                  </a:ext>
                </a:extLst>
              </a:tr>
              <a:tr h="32899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0">
                          <a:effectLst/>
                          <a:latin typeface="Times New Roman" panose="02020603050405020304" pitchFamily="18" charset="0"/>
                          <a:ea typeface="Times New Roman" panose="02020603050405020304" pitchFamily="18" charset="0"/>
                        </a:rPr>
                        <a:t>2.</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900" b="1">
                          <a:effectLst/>
                          <a:latin typeface="Times New Roman" panose="02020603050405020304" pitchFamily="18" charset="0"/>
                          <a:ea typeface="Times New Roman" panose="02020603050405020304" pitchFamily="18" charset="0"/>
                        </a:rPr>
                        <a:t>142211</a:t>
                      </a: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spcAft>
                          <a:spcPts val="0"/>
                        </a:spcAft>
                      </a:pPr>
                      <a:r>
                        <a:rPr lang="ro-RO" sz="900" b="1" dirty="0">
                          <a:effectLst/>
                          <a:latin typeface="Times New Roman" panose="02020603050405020304" pitchFamily="18" charset="0"/>
                          <a:ea typeface="Times New Roman" panose="02020603050405020304" pitchFamily="18" charset="0"/>
                        </a:rPr>
                        <a:t>Taxa de organizare a </a:t>
                      </a:r>
                      <a:r>
                        <a:rPr lang="ro-RO" sz="900" b="1" dirty="0" err="1">
                          <a:effectLst/>
                          <a:latin typeface="Times New Roman" panose="02020603050405020304" pitchFamily="18" charset="0"/>
                          <a:ea typeface="Times New Roman" panose="02020603050405020304" pitchFamily="18" charset="0"/>
                        </a:rPr>
                        <a:t>licitaţiilor</a:t>
                      </a:r>
                      <a:r>
                        <a:rPr lang="ro-RO" sz="900" b="1" dirty="0">
                          <a:effectLst/>
                          <a:latin typeface="Times New Roman" panose="02020603050405020304" pitchFamily="18" charset="0"/>
                          <a:ea typeface="Times New Roman" panose="02020603050405020304" pitchFamily="18" charset="0"/>
                        </a:rPr>
                        <a:t> şi loteriilor</a:t>
                      </a:r>
                      <a:r>
                        <a:rPr lang="ro-RO" sz="900" b="0" dirty="0">
                          <a:effectLst/>
                          <a:latin typeface="Times New Roman" panose="02020603050405020304" pitchFamily="18" charset="0"/>
                          <a:ea typeface="Times New Roman" panose="02020603050405020304" pitchFamily="18" charset="0"/>
                        </a:rPr>
                        <a:t> /</a:t>
                      </a:r>
                      <a:r>
                        <a:rPr lang="ru-RU" sz="900" b="0" i="1" dirty="0">
                          <a:effectLst/>
                          <a:latin typeface="Times New Roman" panose="02020603050405020304" pitchFamily="18" charset="0"/>
                          <a:ea typeface="Times New Roman" panose="02020603050405020304" pitchFamily="18" charset="0"/>
                        </a:rPr>
                        <a:t>Сбор за организацию аукционов и лотерей</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Lei/</a:t>
                      </a:r>
                      <a:r>
                        <a:rPr lang="ro-RO" sz="700" b="0" i="1" dirty="0">
                          <a:effectLst/>
                          <a:latin typeface="Times New Roman" panose="02020603050405020304" pitchFamily="18" charset="0"/>
                          <a:ea typeface="Times New Roman" panose="02020603050405020304" pitchFamily="18" charset="0"/>
                        </a:rPr>
                        <a:t>л</a:t>
                      </a:r>
                      <a:r>
                        <a:rPr lang="ru-RU" sz="700" b="0" i="1" dirty="0">
                          <a:effectLst/>
                          <a:latin typeface="Times New Roman" panose="02020603050405020304" pitchFamily="18" charset="0"/>
                          <a:ea typeface="Times New Roman" panose="02020603050405020304" pitchFamily="18" charset="0"/>
                        </a:rPr>
                        <a:t>е</a:t>
                      </a:r>
                      <a:r>
                        <a:rPr lang="ro-RO" sz="700" b="0" i="1" dirty="0">
                          <a:effectLst/>
                          <a:latin typeface="Times New Roman" panose="02020603050405020304" pitchFamily="18" charset="0"/>
                          <a:ea typeface="Times New Roman" panose="02020603050405020304" pitchFamily="18" charset="0"/>
                        </a:rPr>
                        <a:t>й</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239016"/>
                  </a:ext>
                </a:extLst>
              </a:tr>
              <a:tr h="26626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0">
                          <a:effectLst/>
                          <a:latin typeface="Times New Roman" panose="02020603050405020304" pitchFamily="18" charset="0"/>
                          <a:ea typeface="Times New Roman" panose="02020603050405020304" pitchFamily="18" charset="0"/>
                        </a:rPr>
                        <a:t>3.</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900" b="1">
                          <a:effectLst/>
                          <a:latin typeface="Times New Roman" panose="02020603050405020304" pitchFamily="18" charset="0"/>
                          <a:ea typeface="Times New Roman" panose="02020603050405020304" pitchFamily="18" charset="0"/>
                        </a:rPr>
                        <a:t>114414</a:t>
                      </a: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spcAft>
                          <a:spcPts val="0"/>
                        </a:spcAft>
                      </a:pPr>
                      <a:r>
                        <a:rPr lang="ro-RO" sz="900" b="1" dirty="0">
                          <a:effectLst/>
                          <a:latin typeface="Times New Roman" panose="02020603050405020304" pitchFamily="18" charset="0"/>
                          <a:ea typeface="Times New Roman" panose="02020603050405020304" pitchFamily="18" charset="0"/>
                        </a:rPr>
                        <a:t>Taxa de plasare (amplasare) a </a:t>
                      </a:r>
                      <a:r>
                        <a:rPr lang="ro-RO" sz="900" b="1" dirty="0" err="1">
                          <a:effectLst/>
                          <a:latin typeface="Times New Roman" panose="02020603050405020304" pitchFamily="18" charset="0"/>
                          <a:ea typeface="Times New Roman" panose="02020603050405020304" pitchFamily="18" charset="0"/>
                        </a:rPr>
                        <a:t>publicităţii</a:t>
                      </a:r>
                      <a:r>
                        <a:rPr lang="ro-RO" sz="900" b="1" dirty="0">
                          <a:effectLst/>
                          <a:latin typeface="Times New Roman" panose="02020603050405020304" pitchFamily="18" charset="0"/>
                          <a:ea typeface="Times New Roman" panose="02020603050405020304" pitchFamily="18" charset="0"/>
                        </a:rPr>
                        <a:t> (reclamei)</a:t>
                      </a:r>
                      <a:r>
                        <a:rPr lang="ro-RO" sz="900" b="0" dirty="0">
                          <a:effectLst/>
                          <a:latin typeface="Times New Roman" panose="02020603050405020304" pitchFamily="18" charset="0"/>
                          <a:ea typeface="Times New Roman" panose="02020603050405020304" pitchFamily="18" charset="0"/>
                        </a:rPr>
                        <a:t>/</a:t>
                      </a:r>
                      <a:r>
                        <a:rPr lang="ru-RU" sz="900" b="0" i="1" dirty="0">
                          <a:effectLst/>
                          <a:latin typeface="Times New Roman" panose="02020603050405020304" pitchFamily="18" charset="0"/>
                          <a:ea typeface="Times New Roman" panose="02020603050405020304" pitchFamily="18" charset="0"/>
                        </a:rPr>
                        <a:t>Сбор за размещение рекламы</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Lei/</a:t>
                      </a:r>
                      <a:r>
                        <a:rPr lang="ro-RO" sz="700" b="0" i="1" dirty="0">
                          <a:effectLst/>
                          <a:latin typeface="Times New Roman" panose="02020603050405020304" pitchFamily="18" charset="0"/>
                          <a:ea typeface="Times New Roman" panose="02020603050405020304" pitchFamily="18" charset="0"/>
                        </a:rPr>
                        <a:t>л</a:t>
                      </a:r>
                      <a:r>
                        <a:rPr lang="ru-RU" sz="700" b="0" i="1" dirty="0">
                          <a:effectLst/>
                          <a:latin typeface="Times New Roman" panose="02020603050405020304" pitchFamily="18" charset="0"/>
                          <a:ea typeface="Times New Roman" panose="02020603050405020304" pitchFamily="18" charset="0"/>
                        </a:rPr>
                        <a:t>е</a:t>
                      </a:r>
                      <a:r>
                        <a:rPr lang="ro-RO" sz="700" b="0" i="1" dirty="0">
                          <a:effectLst/>
                          <a:latin typeface="Times New Roman" panose="02020603050405020304" pitchFamily="18" charset="0"/>
                          <a:ea typeface="Times New Roman" panose="02020603050405020304" pitchFamily="18" charset="0"/>
                        </a:rPr>
                        <a:t>й</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5427913"/>
                  </a:ext>
                </a:extLst>
              </a:tr>
              <a:tr h="26626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0">
                          <a:effectLst/>
                          <a:latin typeface="Times New Roman" panose="02020603050405020304" pitchFamily="18" charset="0"/>
                          <a:ea typeface="Times New Roman" panose="02020603050405020304" pitchFamily="18" charset="0"/>
                        </a:rPr>
                        <a:t>4.</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900" b="1">
                          <a:effectLst/>
                          <a:latin typeface="Times New Roman" panose="02020603050405020304" pitchFamily="18" charset="0"/>
                          <a:ea typeface="Times New Roman" panose="02020603050405020304" pitchFamily="18" charset="0"/>
                        </a:rPr>
                        <a:t>114423</a:t>
                      </a: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spcAft>
                          <a:spcPts val="0"/>
                        </a:spcAft>
                      </a:pPr>
                      <a:r>
                        <a:rPr lang="ro-RO" sz="900" b="1" dirty="0">
                          <a:effectLst/>
                          <a:latin typeface="Times New Roman" panose="02020603050405020304" pitchFamily="18" charset="0"/>
                          <a:ea typeface="Times New Roman" panose="02020603050405020304" pitchFamily="18" charset="0"/>
                        </a:rPr>
                        <a:t>Taxa de aplicare a simbolicii locale</a:t>
                      </a:r>
                      <a:r>
                        <a:rPr lang="ro-RO" sz="900" b="0" dirty="0">
                          <a:effectLst/>
                          <a:latin typeface="Times New Roman" panose="02020603050405020304" pitchFamily="18" charset="0"/>
                          <a:ea typeface="Times New Roman" panose="02020603050405020304" pitchFamily="18" charset="0"/>
                        </a:rPr>
                        <a:t> /</a:t>
                      </a:r>
                      <a:r>
                        <a:rPr lang="ru-RU" sz="900" b="0" i="1" dirty="0">
                          <a:effectLst/>
                          <a:latin typeface="Times New Roman" panose="02020603050405020304" pitchFamily="18" charset="0"/>
                          <a:ea typeface="Times New Roman" panose="02020603050405020304" pitchFamily="18" charset="0"/>
                        </a:rPr>
                        <a:t>Сбор за использование местной символики</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Lei/</a:t>
                      </a:r>
                      <a:r>
                        <a:rPr lang="ro-RO" sz="700" b="0" i="1" dirty="0">
                          <a:effectLst/>
                          <a:latin typeface="Times New Roman" panose="02020603050405020304" pitchFamily="18" charset="0"/>
                          <a:ea typeface="Times New Roman" panose="02020603050405020304" pitchFamily="18" charset="0"/>
                        </a:rPr>
                        <a:t>л</a:t>
                      </a:r>
                      <a:r>
                        <a:rPr lang="ru-RU" sz="700" b="0" i="1" dirty="0">
                          <a:effectLst/>
                          <a:latin typeface="Times New Roman" panose="02020603050405020304" pitchFamily="18" charset="0"/>
                          <a:ea typeface="Times New Roman" panose="02020603050405020304" pitchFamily="18" charset="0"/>
                        </a:rPr>
                        <a:t>е</a:t>
                      </a:r>
                      <a:r>
                        <a:rPr lang="ro-RO" sz="700" b="0" i="1" dirty="0">
                          <a:effectLst/>
                          <a:latin typeface="Times New Roman" panose="02020603050405020304" pitchFamily="18" charset="0"/>
                          <a:ea typeface="Times New Roman" panose="02020603050405020304" pitchFamily="18" charset="0"/>
                        </a:rPr>
                        <a:t>й</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6465619"/>
                  </a:ext>
                </a:extLst>
              </a:tr>
              <a:tr h="39939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0">
                          <a:effectLst/>
                          <a:latin typeface="Times New Roman" panose="02020603050405020304" pitchFamily="18" charset="0"/>
                          <a:ea typeface="Times New Roman" panose="02020603050405020304" pitchFamily="18" charset="0"/>
                        </a:rPr>
                        <a:t>5.</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900" b="1">
                          <a:effectLst/>
                          <a:latin typeface="Times New Roman" panose="02020603050405020304" pitchFamily="18" charset="0"/>
                          <a:ea typeface="Times New Roman" panose="02020603050405020304" pitchFamily="18" charset="0"/>
                        </a:rPr>
                        <a:t>114418</a:t>
                      </a: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spcAft>
                          <a:spcPts val="0"/>
                        </a:spcAft>
                      </a:pPr>
                      <a:r>
                        <a:rPr lang="ro-RO" sz="900" b="1" dirty="0">
                          <a:effectLst/>
                          <a:latin typeface="Times New Roman" panose="02020603050405020304" pitchFamily="18" charset="0"/>
                          <a:ea typeface="Times New Roman" panose="02020603050405020304" pitchFamily="18" charset="0"/>
                        </a:rPr>
                        <a:t>Taxa pentru unităţile comerciale şi/sau de prestări servicii</a:t>
                      </a:r>
                      <a:r>
                        <a:rPr lang="ro-RO" sz="900" b="0" dirty="0">
                          <a:effectLst/>
                          <a:latin typeface="Times New Roman" panose="02020603050405020304" pitchFamily="18" charset="0"/>
                          <a:ea typeface="Times New Roman" panose="02020603050405020304" pitchFamily="18" charset="0"/>
                        </a:rPr>
                        <a:t>/</a:t>
                      </a:r>
                      <a:r>
                        <a:rPr lang="ru-RU" sz="900" b="0" i="1" dirty="0">
                          <a:effectLst/>
                          <a:latin typeface="Times New Roman" panose="02020603050405020304" pitchFamily="18" charset="0"/>
                          <a:ea typeface="Times New Roman" panose="02020603050405020304" pitchFamily="18" charset="0"/>
                        </a:rPr>
                        <a:t>Сбор за объекты торговли и/или объекты по оказанию услуг</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Numărul</a:t>
                      </a:r>
                      <a:r>
                        <a:rPr lang="ro-RO" sz="700" b="0" dirty="0">
                          <a:effectLst/>
                          <a:latin typeface="Times New Roman" panose="02020603050405020304" pitchFamily="18" charset="0"/>
                          <a:ea typeface="Times New Roman" panose="02020603050405020304" pitchFamily="18" charset="0"/>
                        </a:rPr>
                        <a:t>/</a:t>
                      </a:r>
                      <a:r>
                        <a:rPr lang="ro-RO" sz="700" b="0" i="1" dirty="0">
                          <a:effectLst/>
                          <a:latin typeface="Times New Roman" panose="02020603050405020304" pitchFamily="18" charset="0"/>
                          <a:ea typeface="Times New Roman" panose="02020603050405020304" pitchFamily="18" charset="0"/>
                        </a:rPr>
                        <a:t> К</a:t>
                      </a:r>
                      <a:r>
                        <a:rPr lang="ru-RU" sz="700" b="0" i="1" dirty="0" err="1">
                          <a:effectLst/>
                          <a:latin typeface="Times New Roman" panose="02020603050405020304" pitchFamily="18" charset="0"/>
                          <a:ea typeface="Times New Roman" panose="02020603050405020304" pitchFamily="18" charset="0"/>
                        </a:rPr>
                        <a:t>оличество</a:t>
                      </a:r>
                      <a:r>
                        <a:rPr lang="ru-RU" sz="700" b="0" i="1" dirty="0">
                          <a:effectLst/>
                          <a:latin typeface="Times New Roman" panose="02020603050405020304" pitchFamily="18" charset="0"/>
                          <a:ea typeface="Times New Roman" panose="02020603050405020304" pitchFamily="18" charset="0"/>
                        </a:rPr>
                        <a:t> </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218064"/>
                  </a:ext>
                </a:extLst>
              </a:tr>
              <a:tr h="261721">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0">
                          <a:effectLst/>
                          <a:latin typeface="Times New Roman" panose="02020603050405020304" pitchFamily="18" charset="0"/>
                          <a:ea typeface="Times New Roman" panose="02020603050405020304" pitchFamily="18" charset="0"/>
                        </a:rPr>
                        <a:t>6.</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900" b="1">
                          <a:effectLst/>
                          <a:latin typeface="Times New Roman" panose="02020603050405020304" pitchFamily="18" charset="0"/>
                          <a:ea typeface="Times New Roman" panose="02020603050405020304" pitchFamily="18" charset="0"/>
                        </a:rPr>
                        <a:t>114411</a:t>
                      </a: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spcAft>
                          <a:spcPts val="0"/>
                        </a:spcAft>
                      </a:pPr>
                      <a:r>
                        <a:rPr lang="ro-RO" sz="900" b="1" dirty="0">
                          <a:effectLst/>
                          <a:latin typeface="Times New Roman" panose="02020603050405020304" pitchFamily="18" charset="0"/>
                          <a:ea typeface="Times New Roman" panose="02020603050405020304" pitchFamily="18" charset="0"/>
                        </a:rPr>
                        <a:t>Taxa de </a:t>
                      </a:r>
                      <a:r>
                        <a:rPr lang="ro-RO" sz="900" b="1" dirty="0" err="1">
                          <a:effectLst/>
                          <a:latin typeface="Times New Roman" panose="02020603050405020304" pitchFamily="18" charset="0"/>
                          <a:ea typeface="Times New Roman" panose="02020603050405020304" pitchFamily="18" charset="0"/>
                        </a:rPr>
                        <a:t>piaţă</a:t>
                      </a:r>
                      <a:r>
                        <a:rPr lang="ro-RO" sz="900" b="0" dirty="0">
                          <a:effectLst/>
                          <a:latin typeface="Times New Roman" panose="02020603050405020304" pitchFamily="18" charset="0"/>
                          <a:ea typeface="Times New Roman" panose="02020603050405020304" pitchFamily="18" charset="0"/>
                        </a:rPr>
                        <a:t> /</a:t>
                      </a:r>
                      <a:r>
                        <a:rPr lang="ru-RU" sz="900" b="0" i="1" dirty="0">
                          <a:effectLst/>
                          <a:latin typeface="Times New Roman" panose="02020603050405020304" pitchFamily="18" charset="0"/>
                          <a:ea typeface="Times New Roman" panose="02020603050405020304" pitchFamily="18" charset="0"/>
                        </a:rPr>
                        <a:t>Рыночный сбор</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Numărul de m</a:t>
                      </a:r>
                      <a:r>
                        <a:rPr lang="ro-RO" sz="700" b="1" baseline="30000" dirty="0">
                          <a:effectLst/>
                          <a:latin typeface="Times New Roman" panose="02020603050405020304" pitchFamily="18" charset="0"/>
                          <a:ea typeface="Times New Roman" panose="02020603050405020304" pitchFamily="18" charset="0"/>
                        </a:rPr>
                        <a:t>2</a:t>
                      </a:r>
                      <a:r>
                        <a:rPr lang="ro-RO" sz="700" b="0" dirty="0">
                          <a:effectLst/>
                          <a:latin typeface="Times New Roman" panose="02020603050405020304" pitchFamily="18" charset="0"/>
                          <a:ea typeface="Times New Roman" panose="02020603050405020304" pitchFamily="18" charset="0"/>
                        </a:rPr>
                        <a:t>/</a:t>
                      </a:r>
                      <a:r>
                        <a:rPr lang="ro-RO" sz="700" b="0" i="1" dirty="0">
                          <a:effectLst/>
                          <a:latin typeface="Times New Roman" panose="02020603050405020304" pitchFamily="18" charset="0"/>
                          <a:ea typeface="Times New Roman" panose="02020603050405020304" pitchFamily="18" charset="0"/>
                        </a:rPr>
                        <a:t> К</a:t>
                      </a:r>
                      <a:r>
                        <a:rPr lang="ru-RU" sz="700" b="0" i="1" dirty="0" err="1">
                          <a:effectLst/>
                          <a:latin typeface="Times New Roman" panose="02020603050405020304" pitchFamily="18" charset="0"/>
                          <a:ea typeface="Times New Roman" panose="02020603050405020304" pitchFamily="18" charset="0"/>
                        </a:rPr>
                        <a:t>оличество</a:t>
                      </a:r>
                      <a:r>
                        <a:rPr lang="ru-RU" sz="700" b="0" i="1" dirty="0">
                          <a:effectLst/>
                          <a:latin typeface="Times New Roman" panose="02020603050405020304" pitchFamily="18" charset="0"/>
                          <a:ea typeface="Times New Roman" panose="02020603050405020304" pitchFamily="18" charset="0"/>
                        </a:rPr>
                        <a:t> </a:t>
                      </a:r>
                      <a:r>
                        <a:rPr lang="ru-RU" sz="700" b="0" i="1" dirty="0" err="1">
                          <a:effectLst/>
                          <a:latin typeface="Times New Roman" panose="02020603050405020304" pitchFamily="18" charset="0"/>
                          <a:ea typeface="Times New Roman" panose="02020603050405020304" pitchFamily="18" charset="0"/>
                        </a:rPr>
                        <a:t>кв.м</a:t>
                      </a:r>
                      <a:r>
                        <a:rPr lang="ru-RU" sz="700" b="0" i="1" dirty="0">
                          <a:effectLst/>
                          <a:latin typeface="Times New Roman" panose="02020603050405020304" pitchFamily="18" charset="0"/>
                          <a:ea typeface="Times New Roman" panose="02020603050405020304" pitchFamily="18" charset="0"/>
                        </a:rPr>
                        <a:t>.</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201827"/>
                  </a:ext>
                </a:extLst>
              </a:tr>
              <a:tr h="26626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0">
                          <a:effectLst/>
                          <a:latin typeface="Times New Roman" panose="02020603050405020304" pitchFamily="18" charset="0"/>
                          <a:ea typeface="Times New Roman" panose="02020603050405020304" pitchFamily="18" charset="0"/>
                        </a:rPr>
                        <a:t>7.</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900" b="1">
                          <a:effectLst/>
                          <a:latin typeface="Times New Roman" panose="02020603050405020304" pitchFamily="18" charset="0"/>
                          <a:ea typeface="Times New Roman" panose="02020603050405020304" pitchFamily="18" charset="0"/>
                        </a:rPr>
                        <a:t>114421</a:t>
                      </a: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spcAft>
                          <a:spcPts val="0"/>
                        </a:spcAft>
                      </a:pPr>
                      <a:r>
                        <a:rPr lang="ro-RO" sz="900" b="1" dirty="0">
                          <a:effectLst/>
                          <a:latin typeface="Times New Roman" panose="02020603050405020304" pitchFamily="18" charset="0"/>
                          <a:ea typeface="Times New Roman" panose="02020603050405020304" pitchFamily="18" charset="0"/>
                        </a:rPr>
                        <a:t>Taxa pentru cazare</a:t>
                      </a:r>
                      <a:r>
                        <a:rPr lang="ro-RO" sz="900" b="0" dirty="0">
                          <a:effectLst/>
                          <a:latin typeface="Times New Roman" panose="02020603050405020304" pitchFamily="18" charset="0"/>
                          <a:ea typeface="Times New Roman" panose="02020603050405020304" pitchFamily="18" charset="0"/>
                        </a:rPr>
                        <a:t> /</a:t>
                      </a:r>
                      <a:r>
                        <a:rPr lang="ru-RU" sz="900" b="0" i="1" dirty="0">
                          <a:effectLst/>
                          <a:latin typeface="Times New Roman" panose="02020603050405020304" pitchFamily="18" charset="0"/>
                          <a:ea typeface="Times New Roman" panose="02020603050405020304" pitchFamily="18" charset="0"/>
                        </a:rPr>
                        <a:t>Сбор за временное проживание</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Lei/</a:t>
                      </a:r>
                      <a:r>
                        <a:rPr lang="ro-RO" sz="700" b="0" i="1" dirty="0">
                          <a:effectLst/>
                          <a:latin typeface="Times New Roman" panose="02020603050405020304" pitchFamily="18" charset="0"/>
                          <a:ea typeface="Times New Roman" panose="02020603050405020304" pitchFamily="18" charset="0"/>
                        </a:rPr>
                        <a:t>л</a:t>
                      </a:r>
                      <a:r>
                        <a:rPr lang="ru-RU" sz="700" b="0" i="1" dirty="0">
                          <a:effectLst/>
                          <a:latin typeface="Times New Roman" panose="02020603050405020304" pitchFamily="18" charset="0"/>
                          <a:ea typeface="Times New Roman" panose="02020603050405020304" pitchFamily="18" charset="0"/>
                        </a:rPr>
                        <a:t>е</a:t>
                      </a:r>
                      <a:r>
                        <a:rPr lang="ro-RO" sz="700" b="0" i="1" dirty="0">
                          <a:effectLst/>
                          <a:latin typeface="Times New Roman" panose="02020603050405020304" pitchFamily="18" charset="0"/>
                          <a:ea typeface="Times New Roman" panose="02020603050405020304" pitchFamily="18" charset="0"/>
                        </a:rPr>
                        <a:t>й</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733177"/>
                  </a:ext>
                </a:extLst>
              </a:tr>
              <a:tr h="13313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0">
                          <a:effectLst/>
                          <a:latin typeface="Times New Roman" panose="02020603050405020304" pitchFamily="18" charset="0"/>
                          <a:ea typeface="Times New Roman" panose="02020603050405020304" pitchFamily="18" charset="0"/>
                        </a:rPr>
                        <a:t>8.</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900" b="1">
                          <a:effectLst/>
                          <a:latin typeface="Times New Roman" panose="02020603050405020304" pitchFamily="18" charset="0"/>
                          <a:ea typeface="Times New Roman" panose="02020603050405020304" pitchFamily="18" charset="0"/>
                        </a:rPr>
                        <a:t>114422</a:t>
                      </a: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spcAft>
                          <a:spcPts val="0"/>
                        </a:spcAft>
                      </a:pPr>
                      <a:r>
                        <a:rPr lang="ro-RO" sz="900" b="1" dirty="0">
                          <a:effectLst/>
                          <a:latin typeface="Times New Roman" panose="02020603050405020304" pitchFamily="18" charset="0"/>
                          <a:ea typeface="Times New Roman" panose="02020603050405020304" pitchFamily="18" charset="0"/>
                        </a:rPr>
                        <a:t>Taxa balneară</a:t>
                      </a:r>
                      <a:r>
                        <a:rPr lang="ro-RO" sz="900" b="0" dirty="0">
                          <a:effectLst/>
                          <a:latin typeface="Times New Roman" panose="02020603050405020304" pitchFamily="18" charset="0"/>
                          <a:ea typeface="Times New Roman" panose="02020603050405020304" pitchFamily="18" charset="0"/>
                        </a:rPr>
                        <a:t> /</a:t>
                      </a:r>
                      <a:r>
                        <a:rPr lang="ru-RU" sz="900" b="0" i="1" dirty="0">
                          <a:effectLst/>
                          <a:latin typeface="Times New Roman" panose="02020603050405020304" pitchFamily="18" charset="0"/>
                          <a:ea typeface="Times New Roman" panose="02020603050405020304" pitchFamily="18" charset="0"/>
                        </a:rPr>
                        <a:t>Курортный сбор</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Lei/</a:t>
                      </a:r>
                      <a:r>
                        <a:rPr lang="ro-RO" sz="700" b="0" i="1" dirty="0">
                          <a:effectLst/>
                          <a:latin typeface="Times New Roman" panose="02020603050405020304" pitchFamily="18" charset="0"/>
                          <a:ea typeface="Times New Roman" panose="02020603050405020304" pitchFamily="18" charset="0"/>
                        </a:rPr>
                        <a:t>л</a:t>
                      </a:r>
                      <a:r>
                        <a:rPr lang="ru-RU" sz="700" b="0" i="1" dirty="0">
                          <a:effectLst/>
                          <a:latin typeface="Times New Roman" panose="02020603050405020304" pitchFamily="18" charset="0"/>
                          <a:ea typeface="Times New Roman" panose="02020603050405020304" pitchFamily="18" charset="0"/>
                        </a:rPr>
                        <a:t>е</a:t>
                      </a:r>
                      <a:r>
                        <a:rPr lang="ro-RO" sz="700" b="0" i="1" dirty="0">
                          <a:effectLst/>
                          <a:latin typeface="Times New Roman" panose="02020603050405020304" pitchFamily="18" charset="0"/>
                          <a:ea typeface="Times New Roman" panose="02020603050405020304" pitchFamily="18" charset="0"/>
                        </a:rPr>
                        <a:t>й</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446460"/>
                  </a:ext>
                </a:extLst>
              </a:tr>
              <a:tr h="66566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0">
                          <a:effectLst/>
                          <a:latin typeface="Times New Roman" panose="02020603050405020304" pitchFamily="18" charset="0"/>
                          <a:ea typeface="Times New Roman" panose="02020603050405020304" pitchFamily="18" charset="0"/>
                        </a:rPr>
                        <a:t>9.</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900" b="1">
                          <a:effectLst/>
                          <a:latin typeface="Times New Roman" panose="02020603050405020304" pitchFamily="18" charset="0"/>
                          <a:ea typeface="Times New Roman" panose="02020603050405020304" pitchFamily="18" charset="0"/>
                        </a:rPr>
                        <a:t>114413</a:t>
                      </a: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spcAft>
                          <a:spcPts val="0"/>
                        </a:spcAft>
                      </a:pPr>
                      <a:r>
                        <a:rPr lang="ro-RO" sz="900" b="1" dirty="0">
                          <a:effectLst/>
                          <a:latin typeface="Times New Roman" panose="02020603050405020304" pitchFamily="18" charset="0"/>
                          <a:ea typeface="Times New Roman" panose="02020603050405020304" pitchFamily="18" charset="0"/>
                        </a:rPr>
                        <a:t>Taxa pentru prestarea serviciilor de transport auto de călători pe teritoriul  municipiilor, oraşelor şi satelor (comunelor)</a:t>
                      </a:r>
                      <a:r>
                        <a:rPr lang="ro-RO" sz="900" b="0" dirty="0">
                          <a:effectLst/>
                          <a:latin typeface="Times New Roman" panose="02020603050405020304" pitchFamily="18" charset="0"/>
                          <a:ea typeface="Times New Roman" panose="02020603050405020304" pitchFamily="18" charset="0"/>
                        </a:rPr>
                        <a:t>/</a:t>
                      </a:r>
                      <a:r>
                        <a:rPr lang="ru-RU" sz="900" b="0" i="1" dirty="0">
                          <a:effectLst/>
                          <a:latin typeface="Times New Roman" panose="02020603050405020304" pitchFamily="18" charset="0"/>
                          <a:ea typeface="Times New Roman" panose="02020603050405020304" pitchFamily="18" charset="0"/>
                        </a:rPr>
                        <a:t>Сбор за предоставление услуг по автомобильной перевозке пассажиров</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Numărul</a:t>
                      </a:r>
                      <a:r>
                        <a:rPr lang="ro-RO" sz="700" b="0" dirty="0">
                          <a:effectLst/>
                          <a:latin typeface="Times New Roman" panose="02020603050405020304" pitchFamily="18" charset="0"/>
                          <a:ea typeface="Times New Roman" panose="02020603050405020304" pitchFamily="18" charset="0"/>
                        </a:rPr>
                        <a:t>/</a:t>
                      </a:r>
                      <a:r>
                        <a:rPr lang="ro-RO" sz="700" b="0" i="1" dirty="0">
                          <a:effectLst/>
                          <a:latin typeface="Times New Roman" panose="02020603050405020304" pitchFamily="18" charset="0"/>
                          <a:ea typeface="Times New Roman" panose="02020603050405020304" pitchFamily="18" charset="0"/>
                        </a:rPr>
                        <a:t> К</a:t>
                      </a:r>
                      <a:r>
                        <a:rPr lang="ru-RU" sz="700" b="0" i="1" dirty="0" err="1">
                          <a:effectLst/>
                          <a:latin typeface="Times New Roman" panose="02020603050405020304" pitchFamily="18" charset="0"/>
                          <a:ea typeface="Times New Roman" panose="02020603050405020304" pitchFamily="18" charset="0"/>
                        </a:rPr>
                        <a:t>оличество</a:t>
                      </a:r>
                      <a:r>
                        <a:rPr lang="ru-RU" sz="700" b="0" i="1" dirty="0">
                          <a:effectLst/>
                          <a:latin typeface="Times New Roman" panose="02020603050405020304" pitchFamily="18" charset="0"/>
                          <a:ea typeface="Times New Roman" panose="02020603050405020304" pitchFamily="18" charset="0"/>
                        </a:rPr>
                        <a:t> </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334880"/>
                  </a:ext>
                </a:extLst>
              </a:tr>
              <a:tr h="26626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0">
                          <a:effectLst/>
                          <a:latin typeface="Times New Roman" panose="02020603050405020304" pitchFamily="18" charset="0"/>
                          <a:ea typeface="Times New Roman" panose="02020603050405020304" pitchFamily="18" charset="0"/>
                        </a:rPr>
                        <a:t>10.</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900" b="1">
                          <a:effectLst/>
                          <a:latin typeface="Times New Roman" panose="02020603050405020304" pitchFamily="18" charset="0"/>
                          <a:ea typeface="Times New Roman" panose="02020603050405020304" pitchFamily="18" charset="0"/>
                        </a:rPr>
                        <a:t>114416</a:t>
                      </a: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spcAft>
                          <a:spcPts val="0"/>
                        </a:spcAft>
                      </a:pPr>
                      <a:r>
                        <a:rPr lang="ro-RO" sz="900" b="1" dirty="0">
                          <a:effectLst/>
                          <a:latin typeface="Times New Roman" panose="02020603050405020304" pitchFamily="18" charset="0"/>
                          <a:ea typeface="Times New Roman" panose="02020603050405020304" pitchFamily="18" charset="0"/>
                        </a:rPr>
                        <a:t>Taxa pentru parcare</a:t>
                      </a:r>
                      <a:r>
                        <a:rPr lang="ro-RO" sz="900" b="0" dirty="0">
                          <a:effectLst/>
                          <a:latin typeface="Times New Roman" panose="02020603050405020304" pitchFamily="18" charset="0"/>
                          <a:ea typeface="Times New Roman" panose="02020603050405020304" pitchFamily="18" charset="0"/>
                        </a:rPr>
                        <a:t> /</a:t>
                      </a:r>
                      <a:r>
                        <a:rPr lang="ru-RU" sz="900" b="0" i="1" dirty="0">
                          <a:effectLst/>
                          <a:latin typeface="Times New Roman" panose="02020603050405020304" pitchFamily="18" charset="0"/>
                          <a:ea typeface="Times New Roman" panose="02020603050405020304" pitchFamily="18" charset="0"/>
                        </a:rPr>
                        <a:t>Сбор за парковку автотранспорта</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Numărul</a:t>
                      </a:r>
                      <a:r>
                        <a:rPr lang="ro-RO" sz="700" b="0" dirty="0">
                          <a:effectLst/>
                          <a:latin typeface="Times New Roman" panose="02020603050405020304" pitchFamily="18" charset="0"/>
                          <a:ea typeface="Times New Roman" panose="02020603050405020304" pitchFamily="18" charset="0"/>
                        </a:rPr>
                        <a:t>/</a:t>
                      </a:r>
                      <a:r>
                        <a:rPr lang="ro-RO" sz="700" b="0" i="1" dirty="0">
                          <a:effectLst/>
                          <a:latin typeface="Times New Roman" panose="02020603050405020304" pitchFamily="18" charset="0"/>
                          <a:ea typeface="Times New Roman" panose="02020603050405020304" pitchFamily="18" charset="0"/>
                        </a:rPr>
                        <a:t> К</a:t>
                      </a:r>
                      <a:r>
                        <a:rPr lang="ru-RU" sz="700" b="0" i="1" dirty="0" err="1">
                          <a:effectLst/>
                          <a:latin typeface="Times New Roman" panose="02020603050405020304" pitchFamily="18" charset="0"/>
                          <a:ea typeface="Times New Roman" panose="02020603050405020304" pitchFamily="18" charset="0"/>
                        </a:rPr>
                        <a:t>оличество</a:t>
                      </a:r>
                      <a:r>
                        <a:rPr lang="ru-RU" sz="700" b="0" i="1" dirty="0">
                          <a:effectLst/>
                          <a:latin typeface="Times New Roman" panose="02020603050405020304" pitchFamily="18" charset="0"/>
                          <a:ea typeface="Times New Roman" panose="02020603050405020304" pitchFamily="18" charset="0"/>
                        </a:rPr>
                        <a:t> </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72085"/>
                  </a:ext>
                </a:extLst>
              </a:tr>
              <a:tr h="32117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0">
                          <a:effectLst/>
                          <a:latin typeface="Times New Roman" panose="02020603050405020304" pitchFamily="18" charset="0"/>
                          <a:ea typeface="Times New Roman" panose="02020603050405020304" pitchFamily="18" charset="0"/>
                        </a:rPr>
                        <a:t>1</a:t>
                      </a:r>
                      <a:r>
                        <a:rPr lang="ro-RO" sz="700" b="0">
                          <a:effectLst/>
                          <a:latin typeface="Times New Roman" panose="02020603050405020304" pitchFamily="18" charset="0"/>
                          <a:ea typeface="Times New Roman" panose="02020603050405020304" pitchFamily="18" charset="0"/>
                        </a:rPr>
                        <a:t>1</a:t>
                      </a:r>
                      <a:r>
                        <a:rPr lang="ru-RU" sz="700" b="0">
                          <a:effectLst/>
                          <a:latin typeface="Times New Roman" panose="02020603050405020304" pitchFamily="18" charset="0"/>
                          <a:ea typeface="Times New Roman" panose="02020603050405020304" pitchFamily="18" charset="0"/>
                        </a:rPr>
                        <a:t>.</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900" b="1">
                          <a:effectLst/>
                          <a:latin typeface="Times New Roman" panose="02020603050405020304" pitchFamily="18" charset="0"/>
                          <a:ea typeface="Times New Roman" panose="02020603050405020304" pitchFamily="18" charset="0"/>
                        </a:rPr>
                        <a:t>114415</a:t>
                      </a: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a:spcAft>
                          <a:spcPts val="0"/>
                        </a:spcAft>
                      </a:pPr>
                      <a:r>
                        <a:rPr lang="ro-RO" sz="900" b="1" dirty="0">
                          <a:effectLst/>
                          <a:latin typeface="Times New Roman" panose="02020603050405020304" pitchFamily="18" charset="0"/>
                          <a:ea typeface="Times New Roman" panose="02020603050405020304" pitchFamily="18" charset="0"/>
                        </a:rPr>
                        <a:t>Taxa pentru dispozitivele publicitare</a:t>
                      </a:r>
                      <a:r>
                        <a:rPr lang="ro-RO" sz="900" b="0" dirty="0">
                          <a:effectLst/>
                          <a:latin typeface="Times New Roman" panose="02020603050405020304" pitchFamily="18" charset="0"/>
                          <a:ea typeface="Times New Roman" panose="02020603050405020304" pitchFamily="18" charset="0"/>
                        </a:rPr>
                        <a:t> /</a:t>
                      </a:r>
                      <a:r>
                        <a:rPr lang="ru-RU" sz="900" b="0" i="1" dirty="0">
                          <a:effectLst/>
                          <a:latin typeface="Times New Roman" panose="02020603050405020304" pitchFamily="18" charset="0"/>
                          <a:ea typeface="Times New Roman" panose="02020603050405020304" pitchFamily="18" charset="0"/>
                        </a:rPr>
                        <a:t>Сбор за рекламные устройства</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Numărul de m</a:t>
                      </a:r>
                      <a:r>
                        <a:rPr lang="ro-RO" sz="700" b="1" baseline="30000" dirty="0">
                          <a:effectLst/>
                          <a:latin typeface="Times New Roman" panose="02020603050405020304" pitchFamily="18" charset="0"/>
                          <a:ea typeface="Times New Roman" panose="02020603050405020304" pitchFamily="18" charset="0"/>
                        </a:rPr>
                        <a:t>2</a:t>
                      </a:r>
                      <a:r>
                        <a:rPr lang="ro-RO" sz="700" b="0" dirty="0">
                          <a:effectLst/>
                          <a:latin typeface="Times New Roman" panose="02020603050405020304" pitchFamily="18" charset="0"/>
                          <a:ea typeface="Times New Roman" panose="02020603050405020304" pitchFamily="18" charset="0"/>
                        </a:rPr>
                        <a:t>/</a:t>
                      </a:r>
                      <a:r>
                        <a:rPr lang="ro-RO" sz="700" b="0" i="1" dirty="0">
                          <a:effectLst/>
                          <a:latin typeface="Times New Roman" panose="02020603050405020304" pitchFamily="18" charset="0"/>
                          <a:ea typeface="Times New Roman" panose="02020603050405020304" pitchFamily="18" charset="0"/>
                        </a:rPr>
                        <a:t> К</a:t>
                      </a:r>
                      <a:r>
                        <a:rPr lang="ru-RU" sz="700" b="0" i="1" dirty="0" err="1">
                          <a:effectLst/>
                          <a:latin typeface="Times New Roman" panose="02020603050405020304" pitchFamily="18" charset="0"/>
                          <a:ea typeface="Times New Roman" panose="02020603050405020304" pitchFamily="18" charset="0"/>
                        </a:rPr>
                        <a:t>оличество</a:t>
                      </a:r>
                      <a:r>
                        <a:rPr lang="ru-RU" sz="700" b="0" i="1" dirty="0">
                          <a:effectLst/>
                          <a:latin typeface="Times New Roman" panose="02020603050405020304" pitchFamily="18" charset="0"/>
                          <a:ea typeface="Times New Roman" panose="02020603050405020304" pitchFamily="18" charset="0"/>
                        </a:rPr>
                        <a:t> </a:t>
                      </a:r>
                      <a:r>
                        <a:rPr lang="ru-RU" sz="700" b="0" i="1" dirty="0" err="1">
                          <a:effectLst/>
                          <a:latin typeface="Times New Roman" panose="02020603050405020304" pitchFamily="18" charset="0"/>
                          <a:ea typeface="Times New Roman" panose="02020603050405020304" pitchFamily="18" charset="0"/>
                        </a:rPr>
                        <a:t>кв.м</a:t>
                      </a:r>
                      <a:r>
                        <a:rPr lang="ru-RU" sz="700" b="0" i="1" dirty="0">
                          <a:effectLst/>
                          <a:latin typeface="Times New Roman" panose="02020603050405020304" pitchFamily="18" charset="0"/>
                          <a:ea typeface="Times New Roman" panose="02020603050405020304" pitchFamily="18" charset="0"/>
                        </a:rPr>
                        <a:t>.</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945168"/>
                  </a:ext>
                </a:extLst>
              </a:tr>
              <a:tr h="152967">
                <a:tc grid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spcAft>
                          <a:spcPts val="0"/>
                        </a:spcAft>
                      </a:pPr>
                      <a:r>
                        <a:rPr lang="ro-RO" sz="700" b="1">
                          <a:effectLst/>
                          <a:latin typeface="Times New Roman" panose="02020603050405020304" pitchFamily="18" charset="0"/>
                          <a:ea typeface="Times New Roman" panose="02020603050405020304" pitchFamily="18" charset="0"/>
                        </a:rPr>
                        <a:t>Total pe taxele locale</a:t>
                      </a:r>
                      <a:r>
                        <a:rPr lang="ro-RO" sz="800" b="1">
                          <a:effectLst/>
                          <a:latin typeface="Times New Roman" panose="02020603050405020304" pitchFamily="18" charset="0"/>
                          <a:ea typeface="Times New Roman" panose="02020603050405020304" pitchFamily="18" charset="0"/>
                        </a:rPr>
                        <a:t>/</a:t>
                      </a:r>
                      <a:r>
                        <a:rPr lang="ru-RU" sz="700" b="0" i="1">
                          <a:effectLst/>
                          <a:latin typeface="Times New Roman" panose="02020603050405020304" pitchFamily="18" charset="0"/>
                          <a:ea typeface="Times New Roman" panose="02020603050405020304" pitchFamily="18" charset="0"/>
                        </a:rPr>
                        <a:t>Итого по местным сборам</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X</a:t>
                      </a:r>
                      <a:endParaRPr lang="ru-RU" sz="700" b="1" dirty="0">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a:effectLst/>
                          <a:latin typeface="Times New Roman" panose="02020603050405020304" pitchFamily="18" charset="0"/>
                          <a:ea typeface="Times New Roman" panose="02020603050405020304" pitchFamily="18" charset="0"/>
                        </a:rPr>
                        <a:t>X</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a:effectLst/>
                          <a:latin typeface="Times New Roman" panose="02020603050405020304" pitchFamily="18" charset="0"/>
                          <a:ea typeface="Times New Roman" panose="02020603050405020304" pitchFamily="18" charset="0"/>
                        </a:rPr>
                        <a:t> </a:t>
                      </a:r>
                      <a:endParaRPr lang="ru-RU" sz="900" b="1">
                        <a:effectLst/>
                        <a:latin typeface="Times New Roman" panose="02020603050405020304" pitchFamily="18" charset="0"/>
                        <a:ea typeface="Times New Roman" panose="02020603050405020304" pitchFamily="18" charset="0"/>
                      </a:endParaRPr>
                    </a:p>
                  </a:txBody>
                  <a:tcPr marL="46268" marR="46268"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0" dirty="0">
                          <a:effectLst/>
                          <a:latin typeface="Times New Roman" panose="02020603050405020304" pitchFamily="18" charset="0"/>
                          <a:ea typeface="Times New Roman" panose="02020603050405020304" pitchFamily="18" charset="0"/>
                        </a:rPr>
                        <a:t> </a:t>
                      </a:r>
                      <a:endParaRPr lang="ru-RU" sz="900" b="1" dirty="0">
                        <a:effectLst/>
                        <a:latin typeface="Times New Roman" panose="02020603050405020304" pitchFamily="18" charset="0"/>
                        <a:ea typeface="Times New Roman" panose="02020603050405020304" pitchFamily="18" charset="0"/>
                      </a:endParaRPr>
                    </a:p>
                  </a:txBody>
                  <a:tcPr marL="46268" marR="4626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7136141"/>
                  </a:ext>
                </a:extLst>
              </a:tr>
            </a:tbl>
          </a:graphicData>
        </a:graphic>
      </p:graphicFrame>
    </p:spTree>
    <p:extLst>
      <p:ext uri="{BB962C8B-B14F-4D97-AF65-F5344CB8AC3E}">
        <p14:creationId xmlns:p14="http://schemas.microsoft.com/office/powerpoint/2010/main" val="318838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524" y="1052736"/>
            <a:ext cx="7886700" cy="720080"/>
          </a:xfrm>
        </p:spPr>
        <p:txBody>
          <a:bodyPr>
            <a:normAutofit fontScale="90000"/>
          </a:bodyPr>
          <a:lstStyle/>
          <a:p>
            <a:pPr algn="ctr">
              <a:tabLst>
                <a:tab pos="685800" algn="l"/>
              </a:tabLst>
            </a:pP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32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Informa</a:t>
            </a:r>
            <a:r>
              <a:rPr lang="ro-RO"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ț</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ia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o-RO"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o-RO"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privind</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valoarea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estimat</a:t>
            </a:r>
            <a:r>
              <a:rPr lang="ro-RO"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o-RO"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în scopul impozitării</a:t>
            </a:r>
          </a:p>
        </p:txBody>
      </p:sp>
      <p:sp>
        <p:nvSpPr>
          <p:cNvPr id="3" name="Content Placeholder 2"/>
          <p:cNvSpPr>
            <a:spLocks noGrp="1"/>
          </p:cNvSpPr>
          <p:nvPr>
            <p:ph idx="1"/>
          </p:nvPr>
        </p:nvSpPr>
        <p:spPr>
          <a:xfrm>
            <a:off x="606963" y="1557395"/>
            <a:ext cx="8191822" cy="4923181"/>
          </a:xfrm>
        </p:spPr>
        <p:txBody>
          <a:bodyPr>
            <a:noAutofit/>
          </a:bodyPr>
          <a:lstStyle/>
          <a:p>
            <a:pPr marL="0" indent="457200" algn="just">
              <a:lnSpc>
                <a:spcPct val="100000"/>
              </a:lnSpc>
              <a:spcBef>
                <a:spcPts val="300"/>
              </a:spcBef>
              <a:buNone/>
            </a:pPr>
            <a:endParaRPr lang="ro-RO" sz="2200" dirty="0">
              <a:latin typeface="Times New Roman" pitchFamily="18" charset="0"/>
              <a:cs typeface="Times New Roman" pitchFamily="18" charset="0"/>
            </a:endParaRPr>
          </a:p>
          <a:p>
            <a:pPr marL="0" indent="457200" algn="just">
              <a:lnSpc>
                <a:spcPct val="100000"/>
              </a:lnSpc>
              <a:spcBef>
                <a:spcPts val="300"/>
              </a:spcBef>
              <a:buNone/>
            </a:pPr>
            <a:endParaRPr lang="en-US" sz="2200" dirty="0" smtClean="0">
              <a:latin typeface="Times New Roman" pitchFamily="18" charset="0"/>
              <a:cs typeface="Times New Roman" pitchFamily="18" charset="0"/>
            </a:endParaRPr>
          </a:p>
          <a:p>
            <a:pPr marL="0" indent="457200" algn="just">
              <a:lnSpc>
                <a:spcPct val="100000"/>
              </a:lnSpc>
              <a:spcBef>
                <a:spcPts val="300"/>
              </a:spcBef>
              <a:buNone/>
            </a:pPr>
            <a:endParaRPr lang="en-US" sz="2200" dirty="0" smtClean="0">
              <a:latin typeface="Times New Roman" pitchFamily="18" charset="0"/>
              <a:cs typeface="Times New Roman" pitchFamily="18" charset="0"/>
            </a:endParaRPr>
          </a:p>
          <a:p>
            <a:pPr marL="0" indent="457200" algn="just">
              <a:lnSpc>
                <a:spcPct val="100000"/>
              </a:lnSpc>
              <a:spcBef>
                <a:spcPts val="300"/>
              </a:spcBef>
              <a:buNone/>
            </a:pPr>
            <a:r>
              <a:rPr lang="ro-RO" sz="2200" dirty="0" smtClean="0">
                <a:latin typeface="Times New Roman" pitchFamily="18" charset="0"/>
                <a:cs typeface="Times New Roman" pitchFamily="18" charset="0"/>
              </a:rPr>
              <a:t>Accesarea </a:t>
            </a:r>
            <a:r>
              <a:rPr lang="ro-RO" sz="2200" dirty="0">
                <a:latin typeface="Times New Roman" pitchFamily="18" charset="0"/>
                <a:cs typeface="Times New Roman" pitchFamily="18" charset="0"/>
              </a:rPr>
              <a:t>site-ului: </a:t>
            </a:r>
            <a:r>
              <a:rPr lang="ro-RO" sz="2200" dirty="0">
                <a:latin typeface="Times New Roman" pitchFamily="18" charset="0"/>
                <a:cs typeface="Times New Roman" pitchFamily="18" charset="0"/>
                <a:hlinkClick r:id="rId3"/>
              </a:rPr>
              <a:t>http://www.asp.gov.md</a:t>
            </a:r>
            <a:r>
              <a:rPr lang="ro-RO"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marL="0" indent="457200" algn="just">
              <a:lnSpc>
                <a:spcPct val="100000"/>
              </a:lnSpc>
              <a:spcBef>
                <a:spcPts val="300"/>
              </a:spcBef>
              <a:buNone/>
            </a:pPr>
            <a:endParaRPr lang="ro-RO" sz="2200" dirty="0">
              <a:latin typeface="Times New Roman" pitchFamily="18" charset="0"/>
              <a:cs typeface="Times New Roman" pitchFamily="18" charset="0"/>
            </a:endParaRPr>
          </a:p>
          <a:p>
            <a:pPr algn="just">
              <a:lnSpc>
                <a:spcPct val="100000"/>
              </a:lnSpc>
              <a:spcBef>
                <a:spcPts val="300"/>
              </a:spcBef>
              <a:buFontTx/>
              <a:buChar char="-"/>
            </a:pPr>
            <a:r>
              <a:rPr lang="ro-RO" sz="2200" dirty="0" smtClean="0">
                <a:latin typeface="Times New Roman" pitchFamily="18" charset="0"/>
                <a:cs typeface="Times New Roman" pitchFamily="18" charset="0"/>
              </a:rPr>
              <a:t>Servicii</a:t>
            </a:r>
            <a:endParaRPr lang="en-US" sz="2200" dirty="0">
              <a:latin typeface="Times New Roman" pitchFamily="18" charset="0"/>
              <a:cs typeface="Times New Roman" pitchFamily="18" charset="0"/>
            </a:endParaRPr>
          </a:p>
          <a:p>
            <a:pPr algn="just">
              <a:lnSpc>
                <a:spcPct val="100000"/>
              </a:lnSpc>
              <a:spcBef>
                <a:spcPts val="300"/>
              </a:spcBef>
              <a:buFontTx/>
              <a:buChar char="-"/>
            </a:pPr>
            <a:r>
              <a:rPr lang="en-US" sz="2200" dirty="0" err="1" smtClean="0">
                <a:latin typeface="Times New Roman" pitchFamily="18" charset="0"/>
                <a:cs typeface="Times New Roman" pitchFamily="18" charset="0"/>
              </a:rPr>
              <a:t>Bunuri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imobile</a:t>
            </a:r>
            <a:endParaRPr lang="en-US" sz="2200" dirty="0" smtClean="0">
              <a:latin typeface="Times New Roman" pitchFamily="18" charset="0"/>
              <a:cs typeface="Times New Roman" pitchFamily="18" charset="0"/>
            </a:endParaRPr>
          </a:p>
          <a:p>
            <a:pPr algn="just">
              <a:lnSpc>
                <a:spcPct val="100000"/>
              </a:lnSpc>
              <a:spcBef>
                <a:spcPts val="300"/>
              </a:spcBef>
              <a:buFontTx/>
              <a:buChar char="-"/>
            </a:pPr>
            <a:r>
              <a:rPr lang="ro-RO" sz="2200" dirty="0">
                <a:latin typeface="Times New Roman" pitchFamily="18" charset="0"/>
                <a:cs typeface="Times New Roman" pitchFamily="18" charset="0"/>
              </a:rPr>
              <a:t>e-Cadastru</a:t>
            </a:r>
            <a:endParaRPr lang="en-US" sz="2200" dirty="0">
              <a:latin typeface="Times New Roman" pitchFamily="18" charset="0"/>
              <a:cs typeface="Times New Roman" pitchFamily="18" charset="0"/>
            </a:endParaRPr>
          </a:p>
          <a:p>
            <a:pPr algn="just">
              <a:lnSpc>
                <a:spcPct val="100000"/>
              </a:lnSpc>
              <a:spcBef>
                <a:spcPts val="300"/>
              </a:spcBef>
              <a:buFontTx/>
              <a:buChar char="-"/>
            </a:pPr>
            <a:r>
              <a:rPr lang="ro-RO" sz="2200" dirty="0" smtClean="0">
                <a:latin typeface="Times New Roman" pitchFamily="18" charset="0"/>
                <a:cs typeface="Times New Roman" pitchFamily="18" charset="0"/>
              </a:rPr>
              <a:t>e-Cadastru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a:t>
            </a:r>
            <a:r>
              <a:rPr lang="ro-RO" sz="2200" dirty="0" smtClean="0">
                <a:latin typeface="Times New Roman" pitchFamily="18" charset="0"/>
                <a:cs typeface="Times New Roman" pitchFamily="18" charset="0"/>
              </a:rPr>
              <a:t>Acces </a:t>
            </a:r>
            <a:r>
              <a:rPr lang="ro-RO" sz="2200" dirty="0">
                <a:latin typeface="Times New Roman" pitchFamily="18" charset="0"/>
                <a:cs typeface="Times New Roman" pitchFamily="18" charset="0"/>
              </a:rPr>
              <a:t>la Banca centrală de date</a:t>
            </a:r>
            <a:endParaRPr lang="en-US" sz="2200" dirty="0">
              <a:latin typeface="Times New Roman" pitchFamily="18" charset="0"/>
              <a:cs typeface="Times New Roman" pitchFamily="18" charset="0"/>
            </a:endParaRPr>
          </a:p>
          <a:p>
            <a:pPr algn="just">
              <a:lnSpc>
                <a:spcPct val="100000"/>
              </a:lnSpc>
              <a:spcBef>
                <a:spcPts val="300"/>
              </a:spcBef>
              <a:buFontTx/>
              <a:buChar char="-"/>
            </a:pP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020272" y="6356351"/>
            <a:ext cx="1495078" cy="124225"/>
          </a:xfrm>
        </p:spPr>
        <p:txBody>
          <a:bodyPr/>
          <a:lstStyle/>
          <a:p>
            <a:fld id="{725C68B6-61C2-468F-89AB-4B9F7531AA68}" type="slidenum">
              <a:rPr lang="ru-RU" smtClean="0">
                <a:solidFill>
                  <a:prstClr val="black">
                    <a:tint val="75000"/>
                  </a:prstClr>
                </a:solidFill>
              </a:rPr>
              <a:pPr/>
              <a:t>6</a:t>
            </a:fld>
            <a:endParaRPr lang="ru-RU" dirty="0">
              <a:solidFill>
                <a:prstClr val="black">
                  <a:tint val="75000"/>
                </a:prstClr>
              </a:solidFill>
            </a:endParaRPr>
          </a:p>
        </p:txBody>
      </p:sp>
      <p:cxnSp>
        <p:nvCxnSpPr>
          <p:cNvPr id="8" name="Straight Connector 7"/>
          <p:cNvCxnSpPr/>
          <p:nvPr/>
        </p:nvCxnSpPr>
        <p:spPr>
          <a:xfrm>
            <a:off x="-5720" y="802213"/>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1853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80" y="893609"/>
            <a:ext cx="4320480" cy="447159"/>
          </a:xfrm>
        </p:spPr>
        <p:txBody>
          <a:bodyPr>
            <a:noAutofit/>
          </a:bodyPr>
          <a:lstStyle/>
          <a:p>
            <a:pPr lvl="0">
              <a:lnSpc>
                <a:spcPct val="100000"/>
              </a:lnSpc>
              <a:spcBef>
                <a:spcPts val="0"/>
              </a:spcBef>
            </a:pPr>
            <a:r>
              <a:rPr lang="en-US" sz="1650" b="1" dirty="0">
                <a:solidFill>
                  <a:prstClr val="black"/>
                </a:solidFill>
                <a:latin typeface="Cambria" panose="02040503050406030204" pitchFamily="18" charset="0"/>
                <a:ea typeface="Cambria" panose="02040503050406030204" pitchFamily="18" charset="0"/>
                <a:cs typeface="+mn-cs"/>
              </a:rPr>
              <a:t>RAPORTAREA OBLIGAȚILOR FISCALE</a:t>
            </a:r>
            <a:r>
              <a:rPr lang="ro-RO" sz="1650" b="1" dirty="0">
                <a:solidFill>
                  <a:prstClr val="black"/>
                </a:solidFill>
                <a:latin typeface="Cambria" panose="02040503050406030204" pitchFamily="18" charset="0"/>
                <a:ea typeface="Cambria" panose="02040503050406030204" pitchFamily="18" charset="0"/>
                <a:cs typeface="+mn-cs"/>
              </a:rPr>
              <a:t>  </a:t>
            </a:r>
            <a:endParaRPr lang="ro-RO"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5720" y="747719"/>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56673" y="1606236"/>
            <a:ext cx="8319784" cy="1038746"/>
          </a:xfrm>
          <a:prstGeom prst="rect">
            <a:avLst/>
          </a:prstGeom>
        </p:spPr>
        <p:txBody>
          <a:bodyPr wrap="squar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ru-RU" sz="9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ANEXĂ LA  DAREA  DE SEAMĂ PE TAX</a:t>
            </a:r>
            <a:r>
              <a:rPr kumimoji="0" lang="ro-RO" altLang="ru-RU" sz="9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ELE LOCALE</a:t>
            </a:r>
            <a:r>
              <a:rPr kumimoji="0" lang="en-US" altLang="ru-RU" sz="9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FORMA TL 13)  PRIVIND SUMELE CALCULATE  PE SUBDIVIZIUNI</a:t>
            </a:r>
            <a:r>
              <a:rPr kumimoji="0" lang="ro-RO" altLang="ru-RU" sz="9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endParaRPr kumimoji="0" lang="ro-RO" altLang="ru-RU" sz="900" b="1" i="0" u="none" strike="noStrike" kern="1200" cap="none" spc="0" normalizeH="0" baseline="0" noProof="0" dirty="0">
              <a:ln>
                <a:noFill/>
              </a:ln>
              <a:effectLst/>
              <a:uLnTx/>
              <a:uFillTx/>
              <a:latin typeface="Arial Narrow" panose="020B0606020202030204" pitchFamily="34" charset="0"/>
              <a:ea typeface="+mn-ea"/>
            </a:endParaRP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ru-RU" sz="9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ru-RU" altLang="ru-RU"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Приложение к Отчету по  местным сборам (</a:t>
            </a:r>
            <a:r>
              <a:rPr kumimoji="0" lang="en-US" altLang="ru-RU"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TL </a:t>
            </a:r>
            <a:r>
              <a:rPr kumimoji="0" lang="ru-RU" altLang="ru-RU"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13) в части сумм, исчисленных по подразделениям</a:t>
            </a:r>
            <a:endParaRPr kumimoji="0" lang="ru-RU" altLang="ru-RU"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685800" rtl="0" eaLnBrk="0" fontAlgn="base" latinLnBrk="0" hangingPunct="0">
              <a:lnSpc>
                <a:spcPct val="100000"/>
              </a:lnSpc>
              <a:spcBef>
                <a:spcPct val="0"/>
              </a:spcBef>
              <a:spcAft>
                <a:spcPct val="0"/>
              </a:spcAft>
              <a:buClrTx/>
              <a:buSzTx/>
              <a:buFontTx/>
              <a:buNone/>
              <a:tabLst/>
              <a:defRPr/>
            </a:pPr>
            <a:r>
              <a:rPr kumimoji="0" lang="ru-RU" altLang="ru-RU" sz="7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ro-RO" altLang="ru-RU" sz="7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685800" rtl="0" eaLnBrk="0" fontAlgn="base" latinLnBrk="0" hangingPunct="0">
              <a:lnSpc>
                <a:spcPct val="100000"/>
              </a:lnSpc>
              <a:spcBef>
                <a:spcPct val="0"/>
              </a:spcBef>
              <a:spcAft>
                <a:spcPct val="0"/>
              </a:spcAft>
              <a:buClrTx/>
              <a:buSzTx/>
              <a:buFontTx/>
              <a:buNone/>
              <a:tabLst/>
              <a:defRPr/>
            </a:pPr>
            <a:r>
              <a:rPr kumimoji="0" lang="ru-RU" altLang="ru-RU" sz="7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ro-RO" altLang="ru-RU" sz="7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685800" rtl="0" eaLnBrk="0" fontAlgn="base" latinLnBrk="0" hangingPunct="0">
              <a:lnSpc>
                <a:spcPct val="100000"/>
              </a:lnSpc>
              <a:spcBef>
                <a:spcPct val="0"/>
              </a:spcBef>
              <a:spcAft>
                <a:spcPct val="0"/>
              </a:spcAft>
              <a:buClrTx/>
              <a:buSzTx/>
              <a:buFontTx/>
              <a:buNone/>
              <a:tabLst/>
              <a:defRPr/>
            </a:pPr>
            <a:r>
              <a:rPr kumimoji="0" lang="ru-RU" altLang="ru-RU" sz="7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ru-RU" sz="75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Codul</a:t>
            </a:r>
            <a:r>
              <a:rPr kumimoji="0" lang="en-US" altLang="ru-RU" sz="7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fiscal al  </a:t>
            </a:r>
            <a:r>
              <a:rPr kumimoji="0" lang="en-US" altLang="ru-RU" sz="75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contribuabilului</a:t>
            </a:r>
            <a:r>
              <a:rPr kumimoji="0" lang="ro-RO" altLang="ru-RU" sz="7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 </a:t>
            </a:r>
            <a:r>
              <a:rPr kumimoji="0" lang="en-US" altLang="ru-RU" sz="7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o-RO" altLang="ru-RU" sz="7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Denumirea </a:t>
            </a:r>
            <a:r>
              <a:rPr kumimoji="0" lang="ro-RO" altLang="ru-RU" sz="75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contribuabilulu</a:t>
            </a:r>
            <a:endParaRPr kumimoji="0" lang="ro-RO" altLang="ru-RU" sz="7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685800" rtl="0" eaLnBrk="0" fontAlgn="base" latinLnBrk="0" hangingPunct="0">
              <a:lnSpc>
                <a:spcPct val="100000"/>
              </a:lnSpc>
              <a:spcBef>
                <a:spcPct val="0"/>
              </a:spcBef>
              <a:spcAft>
                <a:spcPct val="0"/>
              </a:spcAft>
              <a:buClrTx/>
              <a:buSzTx/>
              <a:buFontTx/>
              <a:buNone/>
              <a:tabLst/>
              <a:defRPr/>
            </a:pPr>
            <a:r>
              <a:rPr kumimoji="0" lang="ro-RO" altLang="ru-RU" sz="7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altLang="ru-RU" sz="7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Фискальный код налогоплательщика</a:t>
            </a:r>
            <a:r>
              <a:rPr kumimoji="0" lang="ro-RO" altLang="ru-RU" sz="7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u-RU" altLang="ru-RU" sz="7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____________________________________</a:t>
            </a:r>
            <a:r>
              <a:rPr kumimoji="0" lang="ro-RO" altLang="ru-RU" sz="7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o-RO" altLang="ru-RU" sz="75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Наименование</a:t>
            </a:r>
            <a:r>
              <a:rPr kumimoji="0" lang="ro-RO" altLang="ru-RU" sz="7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ro-RO" altLang="ru-RU" sz="75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налогоплательщика</a:t>
            </a:r>
            <a:r>
              <a:rPr kumimoji="0" lang="ro-RO" altLang="ru-RU" sz="7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_______________________________</a:t>
            </a:r>
            <a:r>
              <a:rPr kumimoji="0" lang="ru-RU" altLang="ru-RU" sz="7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ru-RU" altLang="ru-RU"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685800" rtl="0" eaLnBrk="0" fontAlgn="base" latinLnBrk="0" hangingPunct="0">
              <a:lnSpc>
                <a:spcPct val="100000"/>
              </a:lnSpc>
              <a:spcBef>
                <a:spcPct val="0"/>
              </a:spcBef>
              <a:spcAft>
                <a:spcPct val="0"/>
              </a:spcAft>
              <a:buClrTx/>
              <a:buSzTx/>
              <a:buFontTx/>
              <a:buNone/>
              <a:tabLst/>
              <a:defRPr/>
            </a:pPr>
            <a:endParaRPr kumimoji="0" lang="ru-RU" altLang="ru-RU"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12" name="Таблица 11"/>
          <p:cNvGraphicFramePr>
            <a:graphicFrameLocks noGrp="1"/>
          </p:cNvGraphicFramePr>
          <p:nvPr>
            <p:extLst/>
          </p:nvPr>
        </p:nvGraphicFramePr>
        <p:xfrm>
          <a:off x="612418" y="2835911"/>
          <a:ext cx="7886704" cy="3520440"/>
        </p:xfrm>
        <a:graphic>
          <a:graphicData uri="http://schemas.openxmlformats.org/drawingml/2006/table">
            <a:tbl>
              <a:tblPr/>
              <a:tblGrid>
                <a:gridCol w="298327">
                  <a:extLst>
                    <a:ext uri="{9D8B030D-6E8A-4147-A177-3AD203B41FA5}">
                      <a16:colId xmlns:a16="http://schemas.microsoft.com/office/drawing/2014/main" val="681339442"/>
                    </a:ext>
                  </a:extLst>
                </a:gridCol>
                <a:gridCol w="577922">
                  <a:extLst>
                    <a:ext uri="{9D8B030D-6E8A-4147-A177-3AD203B41FA5}">
                      <a16:colId xmlns:a16="http://schemas.microsoft.com/office/drawing/2014/main" val="2224259564"/>
                    </a:ext>
                  </a:extLst>
                </a:gridCol>
                <a:gridCol w="693506">
                  <a:extLst>
                    <a:ext uri="{9D8B030D-6E8A-4147-A177-3AD203B41FA5}">
                      <a16:colId xmlns:a16="http://schemas.microsoft.com/office/drawing/2014/main" val="2726930059"/>
                    </a:ext>
                  </a:extLst>
                </a:gridCol>
                <a:gridCol w="532703">
                  <a:extLst>
                    <a:ext uri="{9D8B030D-6E8A-4147-A177-3AD203B41FA5}">
                      <a16:colId xmlns:a16="http://schemas.microsoft.com/office/drawing/2014/main" val="3960617940"/>
                    </a:ext>
                  </a:extLst>
                </a:gridCol>
                <a:gridCol w="1216544">
                  <a:extLst>
                    <a:ext uri="{9D8B030D-6E8A-4147-A177-3AD203B41FA5}">
                      <a16:colId xmlns:a16="http://schemas.microsoft.com/office/drawing/2014/main" val="1089555149"/>
                    </a:ext>
                  </a:extLst>
                </a:gridCol>
                <a:gridCol w="750942">
                  <a:extLst>
                    <a:ext uri="{9D8B030D-6E8A-4147-A177-3AD203B41FA5}">
                      <a16:colId xmlns:a16="http://schemas.microsoft.com/office/drawing/2014/main" val="3314130177"/>
                    </a:ext>
                  </a:extLst>
                </a:gridCol>
                <a:gridCol w="596043">
                  <a:extLst>
                    <a:ext uri="{9D8B030D-6E8A-4147-A177-3AD203B41FA5}">
                      <a16:colId xmlns:a16="http://schemas.microsoft.com/office/drawing/2014/main" val="2106483555"/>
                    </a:ext>
                  </a:extLst>
                </a:gridCol>
                <a:gridCol w="366866">
                  <a:extLst>
                    <a:ext uri="{9D8B030D-6E8A-4147-A177-3AD203B41FA5}">
                      <a16:colId xmlns:a16="http://schemas.microsoft.com/office/drawing/2014/main" val="988070988"/>
                    </a:ext>
                  </a:extLst>
                </a:gridCol>
                <a:gridCol w="706103">
                  <a:extLst>
                    <a:ext uri="{9D8B030D-6E8A-4147-A177-3AD203B41FA5}">
                      <a16:colId xmlns:a16="http://schemas.microsoft.com/office/drawing/2014/main" val="2279247347"/>
                    </a:ext>
                  </a:extLst>
                </a:gridCol>
                <a:gridCol w="687986">
                  <a:extLst>
                    <a:ext uri="{9D8B030D-6E8A-4147-A177-3AD203B41FA5}">
                      <a16:colId xmlns:a16="http://schemas.microsoft.com/office/drawing/2014/main" val="1142465774"/>
                    </a:ext>
                  </a:extLst>
                </a:gridCol>
                <a:gridCol w="687986">
                  <a:extLst>
                    <a:ext uri="{9D8B030D-6E8A-4147-A177-3AD203B41FA5}">
                      <a16:colId xmlns:a16="http://schemas.microsoft.com/office/drawing/2014/main" val="3450046798"/>
                    </a:ext>
                  </a:extLst>
                </a:gridCol>
                <a:gridCol w="771776">
                  <a:extLst>
                    <a:ext uri="{9D8B030D-6E8A-4147-A177-3AD203B41FA5}">
                      <a16:colId xmlns:a16="http://schemas.microsoft.com/office/drawing/2014/main" val="4110209737"/>
                    </a:ext>
                  </a:extLst>
                </a:gridCol>
              </a:tblGrid>
              <a:tr h="822960">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a:effectLst/>
                          <a:latin typeface="Times New Roman" panose="02020603050405020304" pitchFamily="18" charset="0"/>
                          <a:ea typeface="Times New Roman" panose="02020603050405020304" pitchFamily="18" charset="0"/>
                        </a:rPr>
                        <a:t>Nr. d/o/</a:t>
                      </a:r>
                      <a:endParaRPr lang="ru-RU" sz="800">
                        <a:effectLst/>
                        <a:latin typeface="Times New Roman" panose="02020603050405020304" pitchFamily="18" charset="0"/>
                        <a:ea typeface="Times New Roman" panose="02020603050405020304" pitchFamily="18" charset="0"/>
                      </a:endParaRPr>
                    </a:p>
                    <a:p>
                      <a:pPr algn="ctr">
                        <a:spcAft>
                          <a:spcPts val="0"/>
                        </a:spcAft>
                      </a:pPr>
                      <a:r>
                        <a:rPr lang="ro-RO" sz="700">
                          <a:effectLst/>
                          <a:latin typeface="Times New Roman" panose="02020603050405020304" pitchFamily="18" charset="0"/>
                          <a:ea typeface="Times New Roman" panose="02020603050405020304" pitchFamily="18" charset="0"/>
                        </a:rPr>
                        <a:t>№ п/п</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a:effectLst/>
                          <a:latin typeface="Times New Roman" panose="02020603050405020304" pitchFamily="18" charset="0"/>
                          <a:ea typeface="Times New Roman" panose="02020603050405020304" pitchFamily="18" charset="0"/>
                        </a:rPr>
                        <a:t>Clasificarea bugetară/</a:t>
                      </a:r>
                      <a:r>
                        <a:rPr lang="ro-RO" sz="700">
                          <a:effectLst/>
                          <a:latin typeface="Times New Roman" panose="02020603050405020304" pitchFamily="18" charset="0"/>
                          <a:ea typeface="Times New Roman" panose="02020603050405020304" pitchFamily="18" charset="0"/>
                        </a:rPr>
                        <a:t> Счёт бюджетной класификации</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Codul </a:t>
                      </a:r>
                      <a:r>
                        <a:rPr lang="ro-RO" sz="700" b="1" dirty="0" err="1">
                          <a:effectLst/>
                          <a:latin typeface="Times New Roman" panose="02020603050405020304" pitchFamily="18" charset="0"/>
                          <a:ea typeface="Times New Roman" panose="02020603050405020304" pitchFamily="18" charset="0"/>
                        </a:rPr>
                        <a:t>subdiviziiunii</a:t>
                      </a:r>
                      <a:r>
                        <a:rPr lang="ro-RO" sz="700" dirty="0">
                          <a:effectLst/>
                          <a:latin typeface="Times New Roman" panose="02020603050405020304" pitchFamily="18" charset="0"/>
                          <a:ea typeface="Times New Roman" panose="02020603050405020304" pitchFamily="18" charset="0"/>
                        </a:rPr>
                        <a:t>/</a:t>
                      </a:r>
                      <a:endParaRPr lang="ru-RU" sz="800" dirty="0">
                        <a:effectLst/>
                        <a:latin typeface="Times New Roman" panose="02020603050405020304" pitchFamily="18" charset="0"/>
                        <a:ea typeface="Times New Roman" panose="02020603050405020304" pitchFamily="18" charset="0"/>
                      </a:endParaRPr>
                    </a:p>
                    <a:p>
                      <a:pPr algn="ctr">
                        <a:spcAft>
                          <a:spcPts val="0"/>
                        </a:spcAft>
                      </a:pPr>
                      <a:r>
                        <a:rPr lang="ro-RO" sz="700" dirty="0" err="1">
                          <a:effectLst/>
                          <a:latin typeface="Times New Roman" panose="02020603050405020304" pitchFamily="18" charset="0"/>
                          <a:ea typeface="Times New Roman" panose="02020603050405020304" pitchFamily="18" charset="0"/>
                        </a:rPr>
                        <a:t>Код</a:t>
                      </a:r>
                      <a:r>
                        <a:rPr lang="ro-RO" sz="700" dirty="0">
                          <a:effectLst/>
                          <a:latin typeface="Times New Roman" panose="02020603050405020304" pitchFamily="18" charset="0"/>
                          <a:ea typeface="Times New Roman" panose="02020603050405020304" pitchFamily="18" charset="0"/>
                        </a:rPr>
                        <a:t> </a:t>
                      </a:r>
                      <a:r>
                        <a:rPr lang="ro-RO" sz="700" dirty="0" err="1">
                          <a:effectLst/>
                          <a:latin typeface="Times New Roman" panose="02020603050405020304" pitchFamily="18" charset="0"/>
                          <a:ea typeface="Times New Roman" panose="02020603050405020304" pitchFamily="18" charset="0"/>
                        </a:rPr>
                        <a:t>подразделения</a:t>
                      </a:r>
                      <a:endParaRPr lang="ru-RU" sz="800" dirty="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Codul localităţii/ </a:t>
                      </a:r>
                      <a:endParaRPr lang="ru-RU" sz="800" dirty="0">
                        <a:effectLst/>
                        <a:latin typeface="Times New Roman" panose="02020603050405020304" pitchFamily="18" charset="0"/>
                        <a:ea typeface="Times New Roman" panose="02020603050405020304" pitchFamily="18" charset="0"/>
                      </a:endParaRPr>
                    </a:p>
                    <a:p>
                      <a:pPr algn="ctr">
                        <a:spcAft>
                          <a:spcPts val="0"/>
                        </a:spcAft>
                      </a:pPr>
                      <a:r>
                        <a:rPr lang="ro-RO" sz="700" dirty="0" err="1">
                          <a:effectLst/>
                          <a:latin typeface="Times New Roman" panose="02020603050405020304" pitchFamily="18" charset="0"/>
                          <a:ea typeface="Times New Roman" panose="02020603050405020304" pitchFamily="18" charset="0"/>
                        </a:rPr>
                        <a:t>Код</a:t>
                      </a:r>
                      <a:r>
                        <a:rPr lang="ro-RO" sz="700" dirty="0">
                          <a:effectLst/>
                          <a:latin typeface="Times New Roman" panose="02020603050405020304" pitchFamily="18" charset="0"/>
                          <a:ea typeface="Times New Roman" panose="02020603050405020304" pitchFamily="18" charset="0"/>
                        </a:rPr>
                        <a:t> </a:t>
                      </a:r>
                      <a:r>
                        <a:rPr lang="ro-RO" sz="700" dirty="0" err="1">
                          <a:effectLst/>
                          <a:latin typeface="Times New Roman" panose="02020603050405020304" pitchFamily="18" charset="0"/>
                          <a:ea typeface="Times New Roman" panose="02020603050405020304" pitchFamily="18" charset="0"/>
                        </a:rPr>
                        <a:t>местности</a:t>
                      </a:r>
                      <a:endParaRPr lang="ru-RU" sz="800" dirty="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a:effectLst/>
                          <a:latin typeface="Times New Roman" panose="02020603050405020304" pitchFamily="18" charset="0"/>
                          <a:ea typeface="Times New Roman" panose="02020603050405020304" pitchFamily="18" charset="0"/>
                        </a:rPr>
                        <a:t>Denumirea taxei/</a:t>
                      </a:r>
                      <a:r>
                        <a:rPr lang="ru-RU" sz="700">
                          <a:effectLst/>
                          <a:latin typeface="Times New Roman" panose="02020603050405020304" pitchFamily="18" charset="0"/>
                          <a:ea typeface="Times New Roman" panose="02020603050405020304" pitchFamily="18" charset="0"/>
                        </a:rPr>
                        <a:t>Наименование сбора</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a:effectLst/>
                          <a:latin typeface="Times New Roman" panose="02020603050405020304" pitchFamily="18" charset="0"/>
                          <a:ea typeface="Times New Roman" panose="02020603050405020304" pitchFamily="18" charset="0"/>
                        </a:rPr>
                        <a:t>Baza impozabilă a obiectului impunerii </a:t>
                      </a:r>
                      <a:r>
                        <a:rPr lang="ro-RO" sz="700" b="1" i="1">
                          <a:effectLst/>
                          <a:latin typeface="Times New Roman" panose="02020603050405020304" pitchFamily="18" charset="0"/>
                          <a:ea typeface="Times New Roman" panose="02020603050405020304" pitchFamily="18" charset="0"/>
                        </a:rPr>
                        <a:t>(se indică</a:t>
                      </a:r>
                      <a:r>
                        <a:rPr lang="en-US" sz="700" b="1" i="1">
                          <a:effectLst/>
                          <a:latin typeface="Times New Roman" panose="02020603050405020304" pitchFamily="18" charset="0"/>
                          <a:ea typeface="Times New Roman" panose="02020603050405020304" pitchFamily="18" charset="0"/>
                        </a:rPr>
                        <a:t> în</a:t>
                      </a:r>
                      <a:r>
                        <a:rPr lang="ro-RO" sz="700" b="1" i="1">
                          <a:effectLst/>
                          <a:latin typeface="Times New Roman" panose="02020603050405020304" pitchFamily="18" charset="0"/>
                          <a:ea typeface="Times New Roman" panose="02020603050405020304" pitchFamily="18" charset="0"/>
                        </a:rPr>
                        <a:t>  în </a:t>
                      </a:r>
                      <a:r>
                        <a:rPr lang="en-US" sz="700" b="1" i="1">
                          <a:effectLst/>
                          <a:latin typeface="Times New Roman" panose="02020603050405020304" pitchFamily="18" charset="0"/>
                          <a:ea typeface="Times New Roman" panose="02020603050405020304" pitchFamily="18" charset="0"/>
                        </a:rPr>
                        <a:t> expresie </a:t>
                      </a:r>
                      <a:r>
                        <a:rPr lang="ro-RO" sz="700" b="1" i="1">
                          <a:effectLst/>
                          <a:latin typeface="Times New Roman" panose="02020603050405020304" pitchFamily="18" charset="0"/>
                          <a:ea typeface="Times New Roman" panose="02020603050405020304" pitchFamily="18" charset="0"/>
                        </a:rPr>
                        <a:t>cantitativă, </a:t>
                      </a:r>
                      <a:r>
                        <a:rPr lang="en-US" sz="700" b="1" i="1">
                          <a:effectLst/>
                          <a:latin typeface="Times New Roman" panose="02020603050405020304" pitchFamily="18" charset="0"/>
                          <a:ea typeface="Times New Roman" panose="02020603050405020304" pitchFamily="18" charset="0"/>
                        </a:rPr>
                        <a:t>băneasc</a:t>
                      </a:r>
                      <a:r>
                        <a:rPr lang="ro-RO" sz="700" b="1" i="1">
                          <a:effectLst/>
                          <a:latin typeface="Times New Roman" panose="02020603050405020304" pitchFamily="18" charset="0"/>
                          <a:ea typeface="Times New Roman" panose="02020603050405020304" pitchFamily="18" charset="0"/>
                        </a:rPr>
                        <a:t>a)</a:t>
                      </a:r>
                      <a:r>
                        <a:rPr lang="ro-RO" sz="700" b="1">
                          <a:effectLst/>
                          <a:latin typeface="Times New Roman" panose="02020603050405020304" pitchFamily="18" charset="0"/>
                          <a:ea typeface="Times New Roman" panose="02020603050405020304" pitchFamily="18" charset="0"/>
                        </a:rPr>
                        <a:t>/ </a:t>
                      </a:r>
                      <a:r>
                        <a:rPr lang="ru-RU" sz="700" b="0">
                          <a:effectLst/>
                          <a:latin typeface="Times New Roman" panose="02020603050405020304" pitchFamily="18" charset="0"/>
                          <a:ea typeface="Times New Roman" panose="02020603050405020304" pitchFamily="18" charset="0"/>
                        </a:rPr>
                        <a:t>Налогооблагаемая база</a:t>
                      </a:r>
                      <a:r>
                        <a:rPr lang="ro-RO" sz="700" b="0">
                          <a:effectLst/>
                          <a:latin typeface="Times New Roman" panose="02020603050405020304" pitchFamily="18" charset="0"/>
                          <a:ea typeface="Times New Roman" panose="02020603050405020304" pitchFamily="18" charset="0"/>
                        </a:rPr>
                        <a:t> объекта налогообложения </a:t>
                      </a:r>
                      <a:endParaRPr lang="ru-RU" sz="1000" b="1">
                        <a:effectLst/>
                        <a:latin typeface="Times New Roman" panose="02020603050405020304" pitchFamily="18" charset="0"/>
                        <a:ea typeface="Times New Roman" panose="02020603050405020304" pitchFamily="18" charset="0"/>
                      </a:endParaRPr>
                    </a:p>
                    <a:p>
                      <a:pPr algn="ctr">
                        <a:spcAft>
                          <a:spcPts val="0"/>
                        </a:spcAft>
                      </a:pPr>
                      <a:r>
                        <a:rPr lang="ro-RO" sz="700" b="1" i="1">
                          <a:effectLst/>
                          <a:latin typeface="Times New Roman" panose="02020603050405020304" pitchFamily="18" charset="0"/>
                          <a:ea typeface="Times New Roman" panose="02020603050405020304" pitchFamily="18" charset="0"/>
                        </a:rPr>
                        <a:t>(</a:t>
                      </a:r>
                      <a:r>
                        <a:rPr lang="ru-RU" sz="700" b="1" i="1">
                          <a:effectLst/>
                          <a:latin typeface="Times New Roman" panose="02020603050405020304" pitchFamily="18" charset="0"/>
                          <a:ea typeface="Times New Roman" panose="02020603050405020304" pitchFamily="18" charset="0"/>
                        </a:rPr>
                        <a:t>указывается в количественном, денежном выражении)</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b="1">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Cota/</a:t>
                      </a:r>
                      <a:endParaRPr lang="ru-RU" sz="800">
                        <a:effectLst/>
                        <a:latin typeface="Times New Roman" panose="02020603050405020304" pitchFamily="18" charset="0"/>
                        <a:ea typeface="Times New Roman" panose="02020603050405020304" pitchFamily="18" charset="0"/>
                      </a:endParaRPr>
                    </a:p>
                    <a:p>
                      <a:pPr algn="ctr">
                        <a:spcAft>
                          <a:spcPts val="0"/>
                        </a:spcAft>
                      </a:pPr>
                      <a:r>
                        <a:rPr lang="ru-RU" sz="700">
                          <a:effectLst/>
                          <a:latin typeface="Times New Roman" panose="02020603050405020304" pitchFamily="18" charset="0"/>
                          <a:ea typeface="Times New Roman" panose="02020603050405020304" pitchFamily="18" charset="0"/>
                        </a:rPr>
                        <a:t>Ставка</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a:effectLst/>
                          <a:latin typeface="Times New Roman" panose="02020603050405020304" pitchFamily="18" charset="0"/>
                          <a:ea typeface="Times New Roman" panose="02020603050405020304" pitchFamily="18" charset="0"/>
                        </a:rPr>
                        <a:t>Suma taxei calculate</a:t>
                      </a:r>
                      <a:r>
                        <a:rPr lang="ro-RO" sz="700">
                          <a:effectLst/>
                          <a:latin typeface="Times New Roman" panose="02020603050405020304" pitchFamily="18" charset="0"/>
                          <a:ea typeface="Times New Roman" panose="02020603050405020304" pitchFamily="18" charset="0"/>
                        </a:rPr>
                        <a:t> </a:t>
                      </a:r>
                      <a:r>
                        <a:rPr lang="ro-RO" sz="700" i="1">
                          <a:effectLst/>
                          <a:latin typeface="Times New Roman" panose="02020603050405020304" pitchFamily="18" charset="0"/>
                          <a:ea typeface="Times New Roman" panose="02020603050405020304" pitchFamily="18" charset="0"/>
                        </a:rPr>
                        <a:t>(lei)/</a:t>
                      </a:r>
                      <a:endParaRPr lang="ru-RU" sz="800">
                        <a:effectLst/>
                        <a:latin typeface="Times New Roman" panose="02020603050405020304" pitchFamily="18" charset="0"/>
                        <a:ea typeface="Times New Roman" panose="02020603050405020304" pitchFamily="18" charset="0"/>
                      </a:endParaRPr>
                    </a:p>
                    <a:p>
                      <a:pPr algn="ctr">
                        <a:spcAft>
                          <a:spcPts val="0"/>
                        </a:spcAft>
                      </a:pPr>
                      <a:r>
                        <a:rPr lang="ru-RU" sz="700">
                          <a:effectLst/>
                          <a:latin typeface="Times New Roman" panose="02020603050405020304" pitchFamily="18" charset="0"/>
                          <a:ea typeface="Times New Roman" panose="02020603050405020304" pitchFamily="18" charset="0"/>
                        </a:rPr>
                        <a:t>Исчисленная сумма сбора </a:t>
                      </a:r>
                      <a:r>
                        <a:rPr lang="ru-RU" sz="700" i="1">
                          <a:effectLst/>
                          <a:latin typeface="Times New Roman" panose="02020603050405020304" pitchFamily="18" charset="0"/>
                          <a:ea typeface="Times New Roman" panose="02020603050405020304" pitchFamily="18" charset="0"/>
                        </a:rPr>
                        <a:t>(лей)</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700" b="1">
                          <a:effectLst/>
                          <a:latin typeface="Times New Roman" panose="02020603050405020304" pitchFamily="18" charset="0"/>
                          <a:ea typeface="Times New Roman" panose="02020603050405020304" pitchFamily="18" charset="0"/>
                        </a:rPr>
                        <a:t>Suma facilităţilor fiscale  acordate </a:t>
                      </a:r>
                      <a:r>
                        <a:rPr lang="en-US" sz="700" b="0" i="1">
                          <a:effectLst/>
                          <a:latin typeface="Times New Roman" panose="02020603050405020304" pitchFamily="18" charset="0"/>
                          <a:ea typeface="Times New Roman" panose="02020603050405020304" pitchFamily="18" charset="0"/>
                        </a:rPr>
                        <a:t>(lei)</a:t>
                      </a:r>
                      <a:r>
                        <a:rPr lang="en-US" sz="7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p>
                      <a:pPr algn="ctr">
                        <a:spcAft>
                          <a:spcPts val="0"/>
                        </a:spcAft>
                      </a:pPr>
                      <a:r>
                        <a:rPr lang="ru-RU" sz="700">
                          <a:effectLst/>
                          <a:latin typeface="Times New Roman" panose="02020603050405020304" pitchFamily="18" charset="0"/>
                          <a:ea typeface="Times New Roman" panose="02020603050405020304" pitchFamily="18" charset="0"/>
                        </a:rPr>
                        <a:t>Сумма налоговых льгот предоставленных</a:t>
                      </a:r>
                      <a:r>
                        <a:rPr lang="ru-RU" sz="700" i="1">
                          <a:effectLst/>
                          <a:latin typeface="Times New Roman" panose="02020603050405020304" pitchFamily="18" charset="0"/>
                          <a:ea typeface="Times New Roman" panose="02020603050405020304" pitchFamily="18" charset="0"/>
                        </a:rPr>
                        <a:t> (лей)</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700" b="1">
                          <a:effectLst/>
                          <a:latin typeface="Times New Roman" panose="02020603050405020304" pitchFamily="18" charset="0"/>
                          <a:ea typeface="Times New Roman" panose="02020603050405020304" pitchFamily="18" charset="0"/>
                        </a:rPr>
                        <a:t>Suma taxei </a:t>
                      </a:r>
                      <a:r>
                        <a:rPr lang="ru-RU" sz="700" b="1">
                          <a:effectLst/>
                          <a:latin typeface="Times New Roman" panose="02020603050405020304" pitchFamily="18" charset="0"/>
                          <a:ea typeface="Times New Roman" panose="02020603050405020304" pitchFamily="18" charset="0"/>
                        </a:rPr>
                        <a:t>с</a:t>
                      </a:r>
                      <a:r>
                        <a:rPr lang="en-US" sz="700" b="1">
                          <a:effectLst/>
                          <a:latin typeface="Times New Roman" panose="02020603050405020304" pitchFamily="18" charset="0"/>
                          <a:ea typeface="Times New Roman" panose="02020603050405020304" pitchFamily="18" charset="0"/>
                        </a:rPr>
                        <a:t>ătre plată </a:t>
                      </a:r>
                      <a:r>
                        <a:rPr lang="en-US" sz="700" i="1">
                          <a:effectLst/>
                          <a:latin typeface="Times New Roman" panose="02020603050405020304" pitchFamily="18" charset="0"/>
                          <a:ea typeface="Times New Roman" panose="02020603050405020304" pitchFamily="18" charset="0"/>
                        </a:rPr>
                        <a:t>(lei</a:t>
                      </a:r>
                      <a:r>
                        <a:rPr lang="en-US" sz="700" b="1">
                          <a:effectLst/>
                          <a:latin typeface="Times New Roman" panose="02020603050405020304" pitchFamily="18" charset="0"/>
                          <a:ea typeface="Times New Roman" panose="02020603050405020304" pitchFamily="18" charset="0"/>
                        </a:rPr>
                        <a:t>)/</a:t>
                      </a:r>
                      <a:endParaRPr lang="ru-RU" sz="800">
                        <a:effectLst/>
                        <a:latin typeface="Times New Roman" panose="02020603050405020304" pitchFamily="18" charset="0"/>
                        <a:ea typeface="Times New Roman" panose="02020603050405020304" pitchFamily="18" charset="0"/>
                      </a:endParaRPr>
                    </a:p>
                    <a:p>
                      <a:pPr algn="ctr">
                        <a:spcAft>
                          <a:spcPts val="0"/>
                        </a:spcAft>
                      </a:pPr>
                      <a:r>
                        <a:rPr lang="ru-RU" sz="700">
                          <a:effectLst/>
                          <a:latin typeface="Times New Roman" panose="02020603050405020304" pitchFamily="18" charset="0"/>
                          <a:ea typeface="Times New Roman" panose="02020603050405020304" pitchFamily="18" charset="0"/>
                        </a:rPr>
                        <a:t>Сумма сбора к уплате</a:t>
                      </a:r>
                      <a:r>
                        <a:rPr lang="ru-RU" sz="700" i="1">
                          <a:effectLst/>
                          <a:latin typeface="Times New Roman" panose="02020603050405020304" pitchFamily="18" charset="0"/>
                          <a:ea typeface="Times New Roman" panose="02020603050405020304" pitchFamily="18" charset="0"/>
                        </a:rPr>
                        <a:t> (лей)</a:t>
                      </a:r>
                      <a:endParaRPr lang="ru-RU"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2134"/>
                  </a:ext>
                </a:extLst>
              </a:tr>
              <a:tr h="92583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dirty="0">
                          <a:effectLst/>
                          <a:latin typeface="Times New Roman" panose="02020603050405020304" pitchFamily="18" charset="0"/>
                          <a:ea typeface="Times New Roman" panose="02020603050405020304" pitchFamily="18" charset="0"/>
                        </a:rPr>
                        <a:t>Unitate de măsură/</a:t>
                      </a:r>
                      <a:endParaRPr lang="ru-RU" sz="1000" b="1" dirty="0">
                        <a:effectLst/>
                        <a:latin typeface="Times New Roman" panose="02020603050405020304" pitchFamily="18" charset="0"/>
                        <a:ea typeface="Times New Roman" panose="02020603050405020304" pitchFamily="18" charset="0"/>
                      </a:endParaRPr>
                    </a:p>
                    <a:p>
                      <a:pPr algn="ctr">
                        <a:spcAft>
                          <a:spcPts val="0"/>
                        </a:spcAft>
                      </a:pPr>
                      <a:r>
                        <a:rPr lang="ru-RU" sz="700" b="1" dirty="0">
                          <a:effectLst/>
                          <a:latin typeface="Times New Roman" panose="02020603050405020304" pitchFamily="18" charset="0"/>
                          <a:ea typeface="Times New Roman" panose="02020603050405020304" pitchFamily="18" charset="0"/>
                        </a:rPr>
                        <a:t>Единица измерения</a:t>
                      </a:r>
                      <a:endParaRPr lang="ru-RU" sz="800" dirty="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a:effectLst/>
                          <a:latin typeface="Times New Roman" panose="02020603050405020304" pitchFamily="18" charset="0"/>
                          <a:ea typeface="Times New Roman" panose="02020603050405020304" pitchFamily="18" charset="0"/>
                        </a:rPr>
                        <a:t>Numarul, suma/</a:t>
                      </a:r>
                      <a:endParaRPr lang="ru-RU" sz="1000" b="1">
                        <a:effectLst/>
                        <a:latin typeface="Times New Roman" panose="02020603050405020304" pitchFamily="18" charset="0"/>
                        <a:ea typeface="Times New Roman" panose="02020603050405020304" pitchFamily="18" charset="0"/>
                      </a:endParaRPr>
                    </a:p>
                    <a:p>
                      <a:pPr algn="ctr">
                        <a:spcAft>
                          <a:spcPts val="0"/>
                        </a:spcAft>
                      </a:pPr>
                      <a:r>
                        <a:rPr lang="ru-RU" sz="700" b="0">
                          <a:effectLst/>
                          <a:latin typeface="Times New Roman" panose="02020603050405020304" pitchFamily="18" charset="0"/>
                          <a:ea typeface="Times New Roman" panose="02020603050405020304" pitchFamily="18" charset="0"/>
                        </a:rPr>
                        <a:t>Количество</a:t>
                      </a:r>
                      <a:r>
                        <a:rPr lang="en-US" sz="700" b="0">
                          <a:effectLst/>
                          <a:latin typeface="Times New Roman" panose="02020603050405020304" pitchFamily="18" charset="0"/>
                          <a:ea typeface="Times New Roman" panose="02020603050405020304" pitchFamily="18" charset="0"/>
                        </a:rPr>
                        <a:t>,</a:t>
                      </a:r>
                      <a:endParaRPr lang="ru-RU" sz="1000" b="1">
                        <a:effectLst/>
                        <a:latin typeface="Times New Roman" panose="02020603050405020304" pitchFamily="18" charset="0"/>
                        <a:ea typeface="Times New Roman" panose="02020603050405020304" pitchFamily="18" charset="0"/>
                      </a:endParaRPr>
                    </a:p>
                    <a:p>
                      <a:pPr algn="ctr">
                        <a:spcAft>
                          <a:spcPts val="0"/>
                        </a:spcAft>
                      </a:pPr>
                      <a:r>
                        <a:rPr lang="ru-RU" sz="700" b="1">
                          <a:effectLst/>
                          <a:latin typeface="Times New Roman" panose="02020603050405020304" pitchFamily="18" charset="0"/>
                          <a:ea typeface="Times New Roman" panose="02020603050405020304" pitchFamily="18" charset="0"/>
                        </a:rPr>
                        <a:t>сумма</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tc vMerge="1">
                  <a:txBody>
                    <a:bodyPr/>
                    <a:lstStyle/>
                    <a:p>
                      <a:endParaRPr lang="ru-RU"/>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a:effectLst/>
                          <a:latin typeface="Times New Roman" panose="02020603050405020304" pitchFamily="18" charset="0"/>
                          <a:ea typeface="Times New Roman" panose="02020603050405020304" pitchFamily="18" charset="0"/>
                        </a:rPr>
                        <a:t>Total</a:t>
                      </a:r>
                      <a:r>
                        <a:rPr lang="ru-RU" sz="700" b="1">
                          <a:effectLst/>
                          <a:latin typeface="Times New Roman" panose="02020603050405020304" pitchFamily="18" charset="0"/>
                          <a:ea typeface="Times New Roman" panose="02020603050405020304" pitchFamily="18" charset="0"/>
                        </a:rPr>
                        <a:t>/</a:t>
                      </a:r>
                      <a:endParaRPr lang="ru-RU" sz="1000" b="1">
                        <a:effectLst/>
                        <a:latin typeface="Times New Roman" panose="02020603050405020304" pitchFamily="18" charset="0"/>
                        <a:ea typeface="Times New Roman" panose="02020603050405020304" pitchFamily="18" charset="0"/>
                      </a:endParaRPr>
                    </a:p>
                    <a:p>
                      <a:pPr algn="ctr">
                        <a:spcAft>
                          <a:spcPts val="0"/>
                        </a:spcAft>
                      </a:pPr>
                      <a:r>
                        <a:rPr lang="ru-RU" sz="700" b="1">
                          <a:effectLst/>
                          <a:latin typeface="Times New Roman" panose="02020603050405020304" pitchFamily="18" charset="0"/>
                          <a:ea typeface="Times New Roman" panose="02020603050405020304" pitchFamily="18" charset="0"/>
                        </a:rPr>
                        <a:t>Всего</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b="1">
                          <a:effectLst/>
                          <a:latin typeface="Times New Roman" panose="02020603050405020304" pitchFamily="18" charset="0"/>
                          <a:ea typeface="Times New Roman" panose="02020603050405020304" pitchFamily="18" charset="0"/>
                        </a:rPr>
                        <a:t>Inclusiv de către autorit. admin. pub. locale</a:t>
                      </a:r>
                      <a:r>
                        <a:rPr lang="en-US" sz="700" b="1">
                          <a:effectLst/>
                          <a:latin typeface="Times New Roman" panose="02020603050405020304" pitchFamily="18" charset="0"/>
                          <a:ea typeface="Times New Roman" panose="02020603050405020304" pitchFamily="18" charset="0"/>
                        </a:rPr>
                        <a:t>/</a:t>
                      </a:r>
                      <a:endParaRPr lang="ru-RU" sz="1000" b="1">
                        <a:effectLst/>
                        <a:latin typeface="Times New Roman" panose="02020603050405020304" pitchFamily="18" charset="0"/>
                        <a:ea typeface="Times New Roman" panose="02020603050405020304" pitchFamily="18" charset="0"/>
                      </a:endParaRPr>
                    </a:p>
                    <a:p>
                      <a:pPr algn="ctr">
                        <a:spcAft>
                          <a:spcPts val="0"/>
                        </a:spcAft>
                      </a:pPr>
                      <a:r>
                        <a:rPr lang="ru-RU" sz="700" b="1">
                          <a:effectLst/>
                          <a:latin typeface="Times New Roman" panose="02020603050405020304" pitchFamily="18" charset="0"/>
                          <a:ea typeface="Times New Roman" panose="02020603050405020304" pitchFamily="18" charset="0"/>
                        </a:rPr>
                        <a:t>В том числе местными органами публичного управления</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extLst>
                  <a:ext uri="{0D108BD9-81ED-4DB2-BD59-A6C34878D82A}">
                    <a16:rowId xmlns:a16="http://schemas.microsoft.com/office/drawing/2014/main" val="684744140"/>
                  </a:ext>
                </a:extLst>
              </a:tr>
              <a:tr h="11430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a:effectLst/>
                          <a:latin typeface="Times New Roman" panose="02020603050405020304" pitchFamily="18" charset="0"/>
                          <a:ea typeface="Times New Roman" panose="02020603050405020304" pitchFamily="18" charset="0"/>
                        </a:rPr>
                        <a:t>1</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a:effectLst/>
                          <a:latin typeface="Times New Roman" panose="02020603050405020304" pitchFamily="18" charset="0"/>
                          <a:ea typeface="Times New Roman" panose="02020603050405020304" pitchFamily="18" charset="0"/>
                        </a:rPr>
                        <a:t>2</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a:effectLst/>
                          <a:latin typeface="Times New Roman" panose="02020603050405020304" pitchFamily="18" charset="0"/>
                          <a:ea typeface="Times New Roman" panose="02020603050405020304" pitchFamily="18" charset="0"/>
                        </a:rPr>
                        <a:t>3</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a:effectLst/>
                          <a:latin typeface="Times New Roman" panose="02020603050405020304" pitchFamily="18" charset="0"/>
                          <a:ea typeface="Times New Roman" panose="02020603050405020304" pitchFamily="18" charset="0"/>
                        </a:rPr>
                        <a:t>4</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a:effectLst/>
                          <a:latin typeface="Times New Roman" panose="02020603050405020304" pitchFamily="18" charset="0"/>
                          <a:ea typeface="Times New Roman" panose="02020603050405020304" pitchFamily="18" charset="0"/>
                        </a:rPr>
                        <a:t>5</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a:effectLst/>
                          <a:latin typeface="Times New Roman" panose="02020603050405020304" pitchFamily="18" charset="0"/>
                          <a:ea typeface="Times New Roman" panose="02020603050405020304" pitchFamily="18" charset="0"/>
                        </a:rPr>
                        <a:t>6</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a:effectLst/>
                          <a:latin typeface="Times New Roman" panose="02020603050405020304" pitchFamily="18" charset="0"/>
                          <a:ea typeface="Times New Roman" panose="02020603050405020304" pitchFamily="18" charset="0"/>
                        </a:rPr>
                        <a:t>7</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a:effectLst/>
                          <a:latin typeface="Times New Roman" panose="02020603050405020304" pitchFamily="18" charset="0"/>
                          <a:ea typeface="Times New Roman" panose="02020603050405020304" pitchFamily="18" charset="0"/>
                        </a:rPr>
                        <a:t>8</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a:effectLst/>
                          <a:latin typeface="Times New Roman" panose="02020603050405020304" pitchFamily="18" charset="0"/>
                          <a:ea typeface="Times New Roman" panose="02020603050405020304" pitchFamily="18" charset="0"/>
                        </a:rPr>
                        <a:t>9</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a:effectLst/>
                          <a:latin typeface="Times New Roman" panose="02020603050405020304" pitchFamily="18" charset="0"/>
                          <a:ea typeface="Times New Roman" panose="02020603050405020304" pitchFamily="18" charset="0"/>
                        </a:rPr>
                        <a:t>10</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a:effectLst/>
                          <a:latin typeface="Times New Roman" panose="02020603050405020304" pitchFamily="18" charset="0"/>
                          <a:ea typeface="Times New Roman" panose="02020603050405020304" pitchFamily="18" charset="0"/>
                        </a:rPr>
                        <a:t>11</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a:effectLst/>
                          <a:latin typeface="Times New Roman" panose="02020603050405020304" pitchFamily="18" charset="0"/>
                          <a:ea typeface="Times New Roman" panose="02020603050405020304" pitchFamily="18" charset="0"/>
                        </a:rPr>
                        <a:t>12</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341471"/>
                  </a:ext>
                </a:extLst>
              </a:tr>
              <a:tr h="72009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b="1" dirty="0">
                          <a:effectLst/>
                          <a:latin typeface="Times New Roman" panose="02020603050405020304" pitchFamily="18" charset="0"/>
                          <a:ea typeface="Times New Roman" panose="02020603050405020304" pitchFamily="18" charset="0"/>
                        </a:rPr>
                        <a:t>1.</a:t>
                      </a:r>
                      <a:endParaRPr lang="ru-RU" sz="800" b="1" dirty="0">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en-US" sz="800" b="1" dirty="0">
                          <a:effectLst/>
                          <a:latin typeface="Times New Roman" panose="02020603050405020304" pitchFamily="18" charset="0"/>
                          <a:ea typeface="Times New Roman" panose="02020603050405020304" pitchFamily="18" charset="0"/>
                        </a:rPr>
                        <a:t>114412</a:t>
                      </a:r>
                      <a:endParaRPr lang="ru-RU" sz="800" b="1" dirty="0">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x</a:t>
                      </a:r>
                      <a:endParaRPr lang="ru-RU" sz="800" b="1" dirty="0">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x</a:t>
                      </a:r>
                      <a:endParaRPr lang="ru-RU" sz="800" b="1" dirty="0">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Taxa pentru amenajarea teritoriului, total, inclusiv pe UAT:</a:t>
                      </a:r>
                      <a:r>
                        <a:rPr lang="ro-RO" sz="800" b="0" dirty="0">
                          <a:effectLst/>
                          <a:latin typeface="Times New Roman" panose="02020603050405020304" pitchFamily="18" charset="0"/>
                          <a:ea typeface="Times New Roman" panose="02020603050405020304" pitchFamily="18" charset="0"/>
                        </a:rPr>
                        <a:t> /</a:t>
                      </a:r>
                      <a:r>
                        <a:rPr lang="ru-RU" sz="800" b="0" i="1" dirty="0">
                          <a:effectLst/>
                          <a:latin typeface="Times New Roman" panose="02020603050405020304" pitchFamily="18" charset="0"/>
                          <a:ea typeface="Times New Roman" panose="02020603050405020304" pitchFamily="18" charset="0"/>
                        </a:rPr>
                        <a:t>Сбор на благоустройство территорий, всего, в том числе по АТЕ:</a:t>
                      </a:r>
                      <a:endParaRPr lang="ru-RU" sz="800" b="1" dirty="0">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dirty="0">
                          <a:effectLst/>
                          <a:latin typeface="Times New Roman" panose="02020603050405020304" pitchFamily="18" charset="0"/>
                          <a:ea typeface="Times New Roman" panose="02020603050405020304" pitchFamily="18" charset="0"/>
                        </a:rPr>
                        <a:t>Numărul/</a:t>
                      </a:r>
                      <a:endParaRPr lang="ru-RU" sz="800" b="1" dirty="0">
                        <a:effectLst/>
                        <a:latin typeface="Times New Roman" panose="02020603050405020304" pitchFamily="18" charset="0"/>
                        <a:ea typeface="Times New Roman" panose="02020603050405020304" pitchFamily="18" charset="0"/>
                      </a:endParaRPr>
                    </a:p>
                    <a:p>
                      <a:pPr algn="ctr">
                        <a:spcAft>
                          <a:spcPts val="0"/>
                        </a:spcAft>
                      </a:pPr>
                      <a:r>
                        <a:rPr lang="ro-RO" sz="800" b="0" i="1" dirty="0">
                          <a:effectLst/>
                          <a:latin typeface="Times New Roman" panose="02020603050405020304" pitchFamily="18" charset="0"/>
                          <a:ea typeface="Times New Roman" panose="02020603050405020304" pitchFamily="18" charset="0"/>
                        </a:rPr>
                        <a:t>К</a:t>
                      </a:r>
                      <a:r>
                        <a:rPr lang="ru-RU" sz="800" b="0" i="1" dirty="0" err="1">
                          <a:effectLst/>
                          <a:latin typeface="Times New Roman" panose="02020603050405020304" pitchFamily="18" charset="0"/>
                          <a:ea typeface="Times New Roman" panose="02020603050405020304" pitchFamily="18" charset="0"/>
                        </a:rPr>
                        <a:t>оличество</a:t>
                      </a:r>
                      <a:r>
                        <a:rPr lang="ru-RU" sz="800" b="0" i="1" dirty="0">
                          <a:effectLst/>
                          <a:latin typeface="Times New Roman" panose="02020603050405020304" pitchFamily="18" charset="0"/>
                          <a:ea typeface="Times New Roman" panose="02020603050405020304" pitchFamily="18" charset="0"/>
                        </a:rPr>
                        <a:t> </a:t>
                      </a:r>
                      <a:endParaRPr lang="ru-RU" sz="800" b="1" dirty="0">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dirty="0">
                          <a:effectLst/>
                          <a:latin typeface="Times New Roman" panose="02020603050405020304" pitchFamily="18" charset="0"/>
                          <a:ea typeface="Times New Roman" panose="02020603050405020304" pitchFamily="18" charset="0"/>
                        </a:rPr>
                        <a:t> </a:t>
                      </a: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b="1">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a:effectLst/>
                          <a:latin typeface="Times New Roman" panose="02020603050405020304" pitchFamily="18" charset="0"/>
                          <a:ea typeface="Times New Roman" panose="02020603050405020304" pitchFamily="18" charset="0"/>
                        </a:rPr>
                        <a:t> </a:t>
                      </a: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a:effectLst/>
                          <a:latin typeface="Times New Roman" panose="02020603050405020304" pitchFamily="18" charset="0"/>
                          <a:ea typeface="Times New Roman" panose="02020603050405020304" pitchFamily="18" charset="0"/>
                        </a:rPr>
                        <a:t> </a:t>
                      </a:r>
                    </a:p>
                  </a:txBody>
                  <a:tcPr marL="48916" marR="4891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800" dirty="0">
                          <a:effectLst/>
                          <a:latin typeface="Times New Roman" panose="02020603050405020304" pitchFamily="18" charset="0"/>
                          <a:ea typeface="Times New Roman" panose="02020603050405020304" pitchFamily="18" charset="0"/>
                        </a:rPr>
                        <a:t> </a:t>
                      </a:r>
                    </a:p>
                  </a:txBody>
                  <a:tcPr marL="48916" marR="4891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5055684"/>
                  </a:ext>
                </a:extLst>
              </a:tr>
              <a:tr h="10371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0">
                          <a:effectLst/>
                          <a:latin typeface="Times New Roman" panose="02020603050405020304" pitchFamily="18" charset="0"/>
                          <a:ea typeface="Times New Roman" panose="02020603050405020304" pitchFamily="18" charset="0"/>
                        </a:rPr>
                        <a:t>1.1</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487097"/>
                  </a:ext>
                </a:extLst>
              </a:tr>
              <a:tr h="1028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0">
                          <a:effectLst/>
                          <a:latin typeface="Times New Roman" panose="02020603050405020304" pitchFamily="18" charset="0"/>
                          <a:ea typeface="Times New Roman" panose="02020603050405020304" pitchFamily="18" charset="0"/>
                        </a:rPr>
                        <a:t>1.2</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dirty="0">
                          <a:effectLst/>
                          <a:latin typeface="Times New Roman" panose="02020603050405020304" pitchFamily="18" charset="0"/>
                          <a:ea typeface="Times New Roman" panose="02020603050405020304" pitchFamily="18" charset="0"/>
                        </a:rPr>
                        <a:t> </a:t>
                      </a:r>
                      <a:endParaRPr lang="ru-RU" sz="1000" b="1" dirty="0">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0658840"/>
                  </a:ext>
                </a:extLst>
              </a:tr>
              <a:tr h="1028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0">
                          <a:effectLst/>
                          <a:latin typeface="Times New Roman" panose="02020603050405020304" pitchFamily="18" charset="0"/>
                          <a:ea typeface="Times New Roman" panose="02020603050405020304" pitchFamily="18" charset="0"/>
                        </a:rPr>
                        <a:t>1.3</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8048665"/>
                  </a:ext>
                </a:extLst>
              </a:tr>
              <a:tr h="1028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0">
                          <a:effectLst/>
                          <a:latin typeface="Times New Roman" panose="02020603050405020304" pitchFamily="18" charset="0"/>
                          <a:ea typeface="Times New Roman" panose="02020603050405020304" pitchFamily="18" charset="0"/>
                        </a:rPr>
                        <a:t>1.4</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0814392"/>
                  </a:ext>
                </a:extLst>
              </a:tr>
              <a:tr h="1028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0">
                          <a:effectLst/>
                          <a:latin typeface="Times New Roman" panose="02020603050405020304" pitchFamily="18" charset="0"/>
                          <a:ea typeface="Times New Roman" panose="02020603050405020304" pitchFamily="18" charset="0"/>
                        </a:rPr>
                        <a:t>1.</a:t>
                      </a:r>
                      <a:r>
                        <a:rPr lang="ro-RO" sz="600" b="0">
                          <a:effectLst/>
                          <a:latin typeface="Times New Roman" panose="02020603050405020304" pitchFamily="18" charset="0"/>
                          <a:ea typeface="Times New Roman" panose="02020603050405020304" pitchFamily="18" charset="0"/>
                        </a:rPr>
                        <a:t>5</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375266"/>
                  </a:ext>
                </a:extLst>
              </a:tr>
              <a:tr h="1028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0">
                          <a:effectLst/>
                          <a:latin typeface="Times New Roman" panose="02020603050405020304" pitchFamily="18" charset="0"/>
                          <a:ea typeface="Times New Roman" panose="02020603050405020304" pitchFamily="18" charset="0"/>
                        </a:rPr>
                        <a:t>1.6</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1543168"/>
                  </a:ext>
                </a:extLst>
              </a:tr>
              <a:tr h="1028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0">
                          <a:effectLst/>
                          <a:latin typeface="Times New Roman" panose="02020603050405020304" pitchFamily="18" charset="0"/>
                          <a:ea typeface="Times New Roman" panose="02020603050405020304" pitchFamily="18" charset="0"/>
                        </a:rPr>
                        <a:t>1.7</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742136"/>
                  </a:ext>
                </a:extLst>
              </a:tr>
              <a:tr h="1028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0">
                          <a:effectLst/>
                          <a:latin typeface="Times New Roman" panose="02020603050405020304" pitchFamily="18" charset="0"/>
                          <a:ea typeface="Times New Roman" panose="02020603050405020304" pitchFamily="18" charset="0"/>
                        </a:rPr>
                        <a:t>1.8</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600" b="1">
                          <a:effectLst/>
                          <a:latin typeface="Times New Roman" panose="02020603050405020304" pitchFamily="18" charset="0"/>
                          <a:ea typeface="Times New Roman" panose="02020603050405020304" pitchFamily="18" charset="0"/>
                        </a:rPr>
                        <a:t> </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600" b="1">
                          <a:effectLst/>
                          <a:latin typeface="Times New Roman" panose="02020603050405020304" pitchFamily="18" charset="0"/>
                          <a:ea typeface="Times New Roman" panose="02020603050405020304" pitchFamily="18" charset="0"/>
                        </a:rPr>
                        <a:t>x</a:t>
                      </a:r>
                      <a:endParaRPr lang="ru-RU" sz="1000" b="1">
                        <a:effectLst/>
                        <a:latin typeface="Times New Roman" panose="02020603050405020304" pitchFamily="18" charset="0"/>
                        <a:ea typeface="Times New Roman" panose="02020603050405020304" pitchFamily="18" charset="0"/>
                      </a:endParaRPr>
                    </a:p>
                  </a:txBody>
                  <a:tcPr marL="48916" marR="48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o-RO"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a:spcAft>
                          <a:spcPts val="0"/>
                        </a:spcAft>
                      </a:pPr>
                      <a:r>
                        <a:rPr lang="ru-RU" sz="700" dirty="0">
                          <a:effectLst/>
                          <a:latin typeface="Times New Roman" panose="02020603050405020304" pitchFamily="18" charset="0"/>
                          <a:ea typeface="Times New Roman" panose="02020603050405020304" pitchFamily="18" charset="0"/>
                        </a:rPr>
                        <a:t> </a:t>
                      </a:r>
                      <a:endParaRPr lang="ru-RU" sz="800" dirty="0">
                        <a:effectLst/>
                        <a:latin typeface="Times New Roman" panose="02020603050405020304" pitchFamily="18" charset="0"/>
                        <a:ea typeface="Times New Roman" panose="02020603050405020304" pitchFamily="18" charset="0"/>
                      </a:endParaRPr>
                    </a:p>
                  </a:txBody>
                  <a:tcPr marL="48916" marR="48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3248396"/>
                  </a:ext>
                </a:extLst>
              </a:tr>
            </a:tbl>
          </a:graphicData>
        </a:graphic>
      </p:graphicFrame>
    </p:spTree>
    <p:extLst>
      <p:ext uri="{BB962C8B-B14F-4D97-AF65-F5344CB8AC3E}">
        <p14:creationId xmlns:p14="http://schemas.microsoft.com/office/powerpoint/2010/main" val="223775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651848"/>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612560" y="1358971"/>
            <a:ext cx="720080" cy="5578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Прямоугольник 7"/>
          <p:cNvSpPr/>
          <p:nvPr/>
        </p:nvSpPr>
        <p:spPr>
          <a:xfrm>
            <a:off x="1763688" y="836712"/>
            <a:ext cx="509431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Achitarea taxelor locale</a:t>
            </a:r>
            <a:endPar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Imagine 4">
            <a:extLst>
              <a:ext uri="{FF2B5EF4-FFF2-40B4-BE49-F238E27FC236}">
                <a16:creationId xmlns:a16="http://schemas.microsoft.com/office/drawing/2014/main" id="{8E37292F-65BA-4E68-8A6C-B8F228F97283}"/>
              </a:ext>
            </a:extLst>
          </p:cNvPr>
          <p:cNvPicPr>
            <a:picLocks noChangeAspect="1"/>
          </p:cNvPicPr>
          <p:nvPr/>
        </p:nvPicPr>
        <p:blipFill>
          <a:blip r:embed="rId3"/>
          <a:stretch>
            <a:fillRect/>
          </a:stretch>
        </p:blipFill>
        <p:spPr>
          <a:xfrm>
            <a:off x="1931211" y="4365104"/>
            <a:ext cx="5287298" cy="1991247"/>
          </a:xfrm>
          <a:prstGeom prst="rect">
            <a:avLst/>
          </a:prstGeom>
        </p:spPr>
      </p:pic>
      <p:sp>
        <p:nvSpPr>
          <p:cNvPr id="10" name="Прямоугольник 9"/>
          <p:cNvSpPr/>
          <p:nvPr/>
        </p:nvSpPr>
        <p:spPr>
          <a:xfrm>
            <a:off x="539553" y="1659285"/>
            <a:ext cx="8064896" cy="2308324"/>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ro-RO"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Achitarea taxelor locale enumerate la specificate la art. 289 din Codul fiscal, cu excepția celor menționate la alin. (2) lit. k) şi p) se efectuează </a:t>
            </a:r>
            <a:r>
              <a:rPr kumimoji="0" lang="en-US" sz="16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trimestrial</a:t>
            </a:r>
            <a:r>
              <a:rPr kumimoji="0" lang="ro-RO" sz="1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ro-RO"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o-RO" sz="1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pînă la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data de </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25 a </a:t>
            </a:r>
            <a:r>
              <a:rPr kumimoji="0" lang="en-US" sz="16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lunii</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imediat</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următoare</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trimestrului</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gestionar</a:t>
            </a:r>
            <a:r>
              <a:rPr kumimoji="0" lang="ro-RO" sz="1600" b="0"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ro-RO" sz="16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ro-RO" sz="16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 * </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ro-RO"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Achitarea taxelor locale enumerate la art. 289 alin. 2 lit. k</a:t>
            </a:r>
            <a:r>
              <a:rPr kumimoji="0" lang="ro-RO" sz="1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n1)</a:t>
            </a:r>
            <a:r>
              <a:rPr kumimoji="0" lang="ro-RO" sz="1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o-RO"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şi p)  (taxa de la posesorii de </a:t>
            </a:r>
            <a:r>
              <a:rPr kumimoji="0" lang="ro-RO" sz="1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câini</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taxa de </a:t>
            </a:r>
            <a:r>
              <a:rPr kumimoji="0" lang="en-US" sz="1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parcaj</a:t>
            </a:r>
            <a:r>
              <a:rPr kumimoji="0" lang="ro-RO" sz="1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o-RO"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și taxa pentru salubrizare) din Codul fiscal se efectuează conform </a:t>
            </a:r>
            <a:r>
              <a:rPr kumimoji="0" lang="ro-RO" sz="1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condiţiilor stabilite de autoritatea administraţiei publice </a:t>
            </a:r>
            <a:r>
              <a:rPr kumimoji="0" lang="ro-RO" sz="1600" b="1" i="1"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locale</a:t>
            </a:r>
            <a:r>
              <a:rPr lang="ro-RO" sz="1600" dirty="0" smtClean="0">
                <a:solidFill>
                  <a:prstClr val="black"/>
                </a:solidFill>
                <a:latin typeface="Times New Roman" panose="02020603050405020304" pitchFamily="18" charset="0"/>
                <a:cs typeface="Times New Roman" panose="02020603050405020304" pitchFamily="18" charset="0"/>
              </a:rPr>
              <a:t>, iar achitarea taxei pentru unitățile comerciale și/sau de prestări servicii în cazul persoanelor care desfășoară activitate independentă – anual, </a:t>
            </a:r>
            <a:r>
              <a:rPr lang="ro-RO" sz="1600" dirty="0" err="1" smtClean="0">
                <a:solidFill>
                  <a:prstClr val="black"/>
                </a:solidFill>
                <a:latin typeface="Times New Roman" panose="02020603050405020304" pitchFamily="18" charset="0"/>
                <a:cs typeface="Times New Roman" panose="02020603050405020304" pitchFamily="18" charset="0"/>
              </a:rPr>
              <a:t>pînă</a:t>
            </a:r>
            <a:r>
              <a:rPr lang="ro-RO" sz="1600" dirty="0" smtClean="0">
                <a:solidFill>
                  <a:prstClr val="black"/>
                </a:solidFill>
                <a:latin typeface="Times New Roman" panose="02020603050405020304" pitchFamily="18" charset="0"/>
                <a:cs typeface="Times New Roman" panose="02020603050405020304" pitchFamily="18" charset="0"/>
              </a:rPr>
              <a:t> la 25 martie a anului următor anului fiscal gestionar</a:t>
            </a:r>
            <a:endParaRPr kumimoji="0" lang="ro-RO"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954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конечная звезда 10"/>
          <p:cNvSpPr/>
          <p:nvPr/>
        </p:nvSpPr>
        <p:spPr>
          <a:xfrm>
            <a:off x="2034073" y="1700807"/>
            <a:ext cx="7115647" cy="5045225"/>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Darea de seamă fiscală se prezintă </a:t>
            </a:r>
            <a:r>
              <a:rPr kumimoji="0" lang="x-none"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utilizînd</a:t>
            </a:r>
            <a:r>
              <a:rPr kumimoji="0" lang="x-non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în mod obligatoriu, metode automatizate de raportare electronică, conform art. 187 alin. (2</a:t>
            </a:r>
            <a:r>
              <a:rPr kumimoji="0" lang="x-none"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x-non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din Codul fiscal.</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Номер слайда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651848"/>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2195736" y="836712"/>
            <a:ext cx="4443369" cy="522259"/>
          </a:xfrm>
          <a:prstGeom prst="rect">
            <a:avLst/>
          </a:prstGeom>
        </p:spPr>
        <p:txBody>
          <a:bodyPr wrap="square">
            <a:spAutoFit/>
          </a:bodyPr>
          <a:lstStyle/>
          <a:p>
            <a:pPr marL="0" marR="0" lvl="0" indent="450215" algn="ctr" defTabSz="914400" rtl="0" eaLnBrk="1" fontAlgn="auto" latinLnBrk="0" hangingPunct="1">
              <a:lnSpc>
                <a:spcPct val="107000"/>
              </a:lnSpc>
              <a:spcBef>
                <a:spcPts val="0"/>
              </a:spcBef>
              <a:spcAft>
                <a:spcPts val="800"/>
              </a:spcAft>
              <a:buClrTx/>
              <a:buSzTx/>
              <a:buFontTx/>
              <a:buNone/>
              <a:tabLst/>
              <a:defRPr/>
            </a:pPr>
            <a:r>
              <a:rPr kumimoji="0" lang="ro-RO"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Modul de prezentare</a:t>
            </a:r>
            <a:endParaRPr kumimoji="0" lang="ro-RO"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695109" y="1844824"/>
            <a:ext cx="2566638" cy="2115495"/>
          </a:xfrm>
          <a:prstGeom prst="rect">
            <a:avLst/>
          </a:prstGeom>
        </p:spPr>
      </p:pic>
      <p:sp>
        <p:nvSpPr>
          <p:cNvPr id="9" name="TextBox 8"/>
          <p:cNvSpPr txBox="1"/>
          <p:nvPr/>
        </p:nvSpPr>
        <p:spPr>
          <a:xfrm>
            <a:off x="9612560" y="1358971"/>
            <a:ext cx="720080" cy="5578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870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720" y="119675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1199338" y="2708920"/>
            <a:ext cx="7774632" cy="2376265"/>
          </a:xfrm>
          <a:prstGeom prst="rect">
            <a:avLst/>
          </a:prstGeom>
        </p:spPr>
        <p:txBody>
          <a:bodyPr anchor="b">
            <a:normAutofit fontScale="90000"/>
          </a:bodyPr>
          <a:lstStyle>
            <a:lvl1pPr algn="ctr">
              <a:defRPr sz="8000">
                <a:ln>
                  <a:noFill/>
                </a:ln>
                <a:solidFill>
                  <a:schemeClr val="tx1">
                    <a:lumMod val="75000"/>
                    <a:lumOff val="25000"/>
                  </a:schemeClr>
                </a:solidFill>
              </a:defRPr>
            </a:lvl1pPr>
          </a:lstStyle>
          <a:p>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en-US" b="1" dirty="0"/>
              <a:t/>
            </a:r>
            <a:br>
              <a:rPr lang="en-US" b="1" dirty="0"/>
            </a:br>
            <a:r>
              <a:rPr lang="ro-RO" b="1" dirty="0">
                <a:latin typeface="PF DinText Pro" pitchFamily="2" charset="0"/>
              </a:rPr>
              <a:t/>
            </a:r>
            <a:br>
              <a:rPr lang="ro-RO" b="1" dirty="0">
                <a:latin typeface="PF DinText Pro" pitchFamily="2" charset="0"/>
              </a:rPr>
            </a:br>
            <a:endParaRPr lang="ro-RO" b="1" dirty="0">
              <a:latin typeface="PF DinText Pro" pitchFamily="2" charset="0"/>
            </a:endParaRPr>
          </a:p>
        </p:txBody>
      </p:sp>
      <p:sp>
        <p:nvSpPr>
          <p:cNvPr id="3" name="Rectangle 2"/>
          <p:cNvSpPr/>
          <p:nvPr/>
        </p:nvSpPr>
        <p:spPr>
          <a:xfrm>
            <a:off x="819716" y="1844824"/>
            <a:ext cx="7856740" cy="2311402"/>
          </a:xfrm>
          <a:prstGeom prst="rect">
            <a:avLst/>
          </a:prstGeom>
        </p:spPr>
        <p:txBody>
          <a:bodyPr wrap="square">
            <a:spAutoFit/>
          </a:bodyPr>
          <a:lstStyle/>
          <a:p>
            <a:pPr marL="0" marR="0" lvl="0" indent="0" algn="ctr" defTabSz="685800" rtl="0" eaLnBrk="1" fontAlgn="auto" latinLnBrk="0" hangingPunct="1">
              <a:lnSpc>
                <a:spcPct val="90000"/>
              </a:lnSpc>
              <a:spcBef>
                <a:spcPts val="75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685800" algn="l"/>
              </a:tabLst>
              <a:defRPr/>
            </a:pPr>
            <a:r>
              <a:rPr kumimoji="0" lang="ro-RO"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Administrarea </a:t>
            </a:r>
          </a:p>
          <a:p>
            <a:pPr marL="0" marR="0" lvl="0" indent="0" algn="ctr" defTabSz="914400" rtl="0" eaLnBrk="1" fontAlgn="auto" latinLnBrk="0" hangingPunct="1">
              <a:lnSpc>
                <a:spcPct val="100000"/>
              </a:lnSpc>
              <a:spcBef>
                <a:spcPts val="0"/>
              </a:spcBef>
              <a:spcAft>
                <a:spcPts val="0"/>
              </a:spcAft>
              <a:buClrTx/>
              <a:buSzTx/>
              <a:buFontTx/>
              <a:buNone/>
              <a:tabLst>
                <a:tab pos="685800" algn="l"/>
              </a:tabLst>
              <a:defRPr/>
            </a:pPr>
            <a:r>
              <a:rPr kumimoji="0" lang="ro-RO"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taxelor pentru resursele natural</a:t>
            </a:r>
            <a:r>
              <a:rPr kumimoji="0" lang="x-none"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 </a:t>
            </a:r>
          </a:p>
          <a:p>
            <a:pPr marL="0" marR="0" lvl="0" indent="0" algn="ctr" defTabSz="914400" rtl="0" eaLnBrk="1" fontAlgn="auto" latinLnBrk="0" hangingPunct="1">
              <a:lnSpc>
                <a:spcPct val="100000"/>
              </a:lnSpc>
              <a:spcBef>
                <a:spcPts val="0"/>
              </a:spcBef>
              <a:spcAft>
                <a:spcPts val="0"/>
              </a:spcAft>
              <a:buClrTx/>
              <a:buSzTx/>
              <a:buFontTx/>
              <a:buNone/>
              <a:tabLst>
                <a:tab pos="685800" algn="l"/>
              </a:tabLst>
              <a:defRPr/>
            </a:pPr>
            <a:endParaRPr kumimoji="0" lang="x-none"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tab pos="685800" algn="l"/>
              </a:tabLst>
              <a:defRPr/>
            </a:pPr>
            <a:endParaRPr kumimoji="0" lang="ro-RO"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Slide Number Placeholder 1"/>
          <p:cNvSpPr>
            <a:spLocks noGrp="1"/>
          </p:cNvSpPr>
          <p:nvPr>
            <p:ph type="sldNum" sz="quarter" idx="12"/>
          </p:nvPr>
        </p:nvSpPr>
        <p:spPr>
          <a:xfrm>
            <a:off x="6457950" y="6597352"/>
            <a:ext cx="2057400" cy="1241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469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2752"/>
            <a:ext cx="7886700" cy="797937"/>
          </a:xfrm>
        </p:spPr>
        <p:txBody>
          <a:bodyPr>
            <a:normAutofit fontScale="90000"/>
          </a:bodyPr>
          <a:lstStyle/>
          <a:p>
            <a:pPr algn="ctr"/>
            <a:r>
              <a:rPr lang="ro-RO" sz="2800" dirty="0">
                <a:latin typeface="Times New Roman" panose="02020603050405020304" pitchFamily="18" charset="0"/>
                <a:cs typeface="Times New Roman" panose="02020603050405020304" pitchFamily="18" charset="0"/>
              </a:rPr>
              <a:t>Sistemul taxelor pentru resursele naturale </a:t>
            </a:r>
            <a:br>
              <a:rPr lang="ro-RO" sz="2800" dirty="0">
                <a:latin typeface="Times New Roman" panose="02020603050405020304" pitchFamily="18" charset="0"/>
                <a:cs typeface="Times New Roman" panose="02020603050405020304" pitchFamily="18" charset="0"/>
              </a:rPr>
            </a:br>
            <a:r>
              <a:rPr lang="ro-RO" sz="2800" dirty="0">
                <a:latin typeface="Times New Roman" panose="02020603050405020304" pitchFamily="18" charset="0"/>
                <a:cs typeface="Times New Roman" panose="02020603050405020304" pitchFamily="18" charset="0"/>
              </a:rPr>
              <a:t>reglementate de titlu</a:t>
            </a:r>
            <a:r>
              <a:rPr lang="en-US" sz="2800" dirty="0">
                <a:latin typeface="Times New Roman" panose="02020603050405020304" pitchFamily="18" charset="0"/>
                <a:cs typeface="Times New Roman" panose="02020603050405020304" pitchFamily="18" charset="0"/>
              </a:rPr>
              <a:t> VIII din </a:t>
            </a:r>
            <a:r>
              <a:rPr lang="en-US" sz="2800" dirty="0" err="1">
                <a:latin typeface="Times New Roman" panose="02020603050405020304" pitchFamily="18" charset="0"/>
                <a:cs typeface="Times New Roman" panose="02020603050405020304" pitchFamily="18" charset="0"/>
              </a:rPr>
              <a:t>Codul</a:t>
            </a:r>
            <a:r>
              <a:rPr lang="en-US" sz="2800" dirty="0">
                <a:latin typeface="Times New Roman" panose="02020603050405020304" pitchFamily="18" charset="0"/>
                <a:cs typeface="Times New Roman" panose="02020603050405020304" pitchFamily="18" charset="0"/>
              </a:rPr>
              <a:t> fiscal</a:t>
            </a:r>
            <a:r>
              <a:rPr lang="ro-RO" sz="2800" dirty="0">
                <a:latin typeface="Times New Roman" panose="02020603050405020304" pitchFamily="18" charset="0"/>
                <a:cs typeface="Times New Roman" panose="02020603050405020304" pitchFamily="18" charset="0"/>
              </a:rPr>
              <a:t> include</a:t>
            </a:r>
            <a:r>
              <a:rPr lang="ro-RO"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ro-RO" sz="2800" dirty="0" smtClean="0">
                <a:latin typeface="Times New Roman" panose="02020603050405020304" pitchFamily="18" charset="0"/>
                <a:cs typeface="Times New Roman" panose="02020603050405020304" pitchFamily="18" charset="0"/>
              </a:rPr>
              <a:t> </a:t>
            </a:r>
            <a:endParaRPr lang="ro-RO"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2" name="Объект 7"/>
          <p:cNvGraphicFramePr>
            <a:graphicFrameLocks/>
          </p:cNvGraphicFramePr>
          <p:nvPr>
            <p:extLst>
              <p:ext uri="{D42A27DB-BD31-4B8C-83A1-F6EECF244321}">
                <p14:modId xmlns:p14="http://schemas.microsoft.com/office/powerpoint/2010/main" val="845912451"/>
              </p:ext>
            </p:extLst>
          </p:nvPr>
        </p:nvGraphicFramePr>
        <p:xfrm>
          <a:off x="2555776" y="2708920"/>
          <a:ext cx="4355976" cy="2835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39702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87" y="908720"/>
            <a:ext cx="7886700" cy="216024"/>
          </a:xfrm>
        </p:spPr>
        <p:txBody>
          <a:bodyPr>
            <a:noAutofit/>
          </a:bodyPr>
          <a:lstStyle/>
          <a:p>
            <a:pPr algn="ctr"/>
            <a:r>
              <a:rPr lang="ro-RO"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Taxa pentru apă</a:t>
            </a:r>
            <a:endParaRPr lang="ro-RO" sz="3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268759"/>
            <a:ext cx="8640960" cy="5400601"/>
          </a:xfrm>
        </p:spPr>
        <p:txBody>
          <a:bodyPr>
            <a:normAutofit fontScale="32500" lnSpcReduction="20000"/>
          </a:bodyPr>
          <a:lstStyle/>
          <a:p>
            <a:pPr marL="0" indent="457200" algn="ctr">
              <a:lnSpc>
                <a:spcPct val="110000"/>
              </a:lnSpc>
              <a:spcBef>
                <a:spcPts val="600"/>
              </a:spcBef>
              <a:buNone/>
            </a:pPr>
            <a:r>
              <a:rPr lang="ro-RO" sz="7200" b="1" dirty="0">
                <a:latin typeface="Times New Roman" panose="02020603050405020304" pitchFamily="18" charset="0"/>
                <a:cs typeface="Times New Roman" panose="02020603050405020304" pitchFamily="18" charset="0"/>
              </a:rPr>
              <a:t>Subiecţi ai impunerii </a:t>
            </a:r>
          </a:p>
          <a:p>
            <a:pPr marL="0" indent="457200" algn="ctr">
              <a:lnSpc>
                <a:spcPct val="110000"/>
              </a:lnSpc>
              <a:spcBef>
                <a:spcPts val="600"/>
              </a:spcBef>
              <a:buNone/>
            </a:pPr>
            <a:r>
              <a:rPr lang="ro-RO" sz="6400" dirty="0" err="1">
                <a:latin typeface="Times New Roman" panose="02020603050405020304" pitchFamily="18" charset="0"/>
                <a:cs typeface="Times New Roman" panose="02020603050405020304" pitchFamily="18" charset="0"/>
              </a:rPr>
              <a:t>sînt</a:t>
            </a:r>
            <a:r>
              <a:rPr lang="ro-RO" sz="6400" dirty="0">
                <a:latin typeface="Times New Roman" panose="02020603050405020304" pitchFamily="18" charset="0"/>
                <a:cs typeface="Times New Roman" panose="02020603050405020304" pitchFamily="18" charset="0"/>
              </a:rPr>
              <a:t> persoanele fizice care </a:t>
            </a:r>
            <a:r>
              <a:rPr lang="ro-RO" sz="6400" dirty="0" err="1">
                <a:latin typeface="Times New Roman" panose="02020603050405020304" pitchFamily="18" charset="0"/>
                <a:cs typeface="Times New Roman" panose="02020603050405020304" pitchFamily="18" charset="0"/>
              </a:rPr>
              <a:t>desfăşoară</a:t>
            </a:r>
            <a:r>
              <a:rPr lang="ro-RO" sz="6400" dirty="0">
                <a:latin typeface="Times New Roman" panose="02020603050405020304" pitchFamily="18" charset="0"/>
                <a:cs typeface="Times New Roman" panose="02020603050405020304" pitchFamily="18" charset="0"/>
              </a:rPr>
              <a:t> activitate de întreprinzător şi persoanele juridice, care:</a:t>
            </a:r>
          </a:p>
          <a:p>
            <a:pPr marL="900000" algn="just">
              <a:lnSpc>
                <a:spcPct val="110000"/>
              </a:lnSpc>
              <a:spcBef>
                <a:spcPts val="600"/>
              </a:spcBef>
              <a:buFont typeface="Wingdings" panose="05000000000000000000" pitchFamily="2" charset="2"/>
              <a:buChar char="Ø"/>
            </a:pPr>
            <a:r>
              <a:rPr lang="en-US" sz="6400" dirty="0">
                <a:solidFill>
                  <a:schemeClr val="accent1">
                    <a:lumMod val="50000"/>
                  </a:schemeClr>
                </a:solidFill>
                <a:latin typeface="Times New Roman" panose="02020603050405020304" pitchFamily="18" charset="0"/>
                <a:cs typeface="Times New Roman" panose="02020603050405020304" pitchFamily="18" charset="0"/>
              </a:rPr>
              <a:t>  </a:t>
            </a:r>
            <a:r>
              <a:rPr lang="ro-RO" sz="6400" dirty="0">
                <a:solidFill>
                  <a:schemeClr val="accent1">
                    <a:lumMod val="50000"/>
                  </a:schemeClr>
                </a:solidFill>
                <a:latin typeface="Times New Roman" panose="02020603050405020304" pitchFamily="18" charset="0"/>
                <a:cs typeface="Times New Roman" panose="02020603050405020304" pitchFamily="18" charset="0"/>
              </a:rPr>
              <a:t>extrag apă din sursele de apă de suprafaţă şi din cele subterane;</a:t>
            </a:r>
          </a:p>
          <a:p>
            <a:pPr marL="900000" algn="just">
              <a:lnSpc>
                <a:spcPct val="110000"/>
              </a:lnSpc>
              <a:spcBef>
                <a:spcPts val="600"/>
              </a:spcBef>
              <a:buFont typeface="Wingdings" panose="05000000000000000000" pitchFamily="2" charset="2"/>
              <a:buChar char="Ø"/>
            </a:pPr>
            <a:r>
              <a:rPr lang="en-US" sz="6400" dirty="0">
                <a:solidFill>
                  <a:schemeClr val="accent1">
                    <a:lumMod val="50000"/>
                  </a:schemeClr>
                </a:solidFill>
                <a:latin typeface="Times New Roman" panose="02020603050405020304" pitchFamily="18" charset="0"/>
                <a:cs typeface="Times New Roman" panose="02020603050405020304" pitchFamily="18" charset="0"/>
              </a:rPr>
              <a:t>  </a:t>
            </a:r>
            <a:r>
              <a:rPr lang="ro-RO" sz="6400" dirty="0">
                <a:solidFill>
                  <a:schemeClr val="accent1">
                    <a:lumMod val="50000"/>
                  </a:schemeClr>
                </a:solidFill>
                <a:latin typeface="Times New Roman" panose="02020603050405020304" pitchFamily="18" charset="0"/>
                <a:cs typeface="Times New Roman" panose="02020603050405020304" pitchFamily="18" charset="0"/>
              </a:rPr>
              <a:t>utilizează apa potabilă din orice sursă în scopul îmbutelierii;</a:t>
            </a:r>
          </a:p>
          <a:p>
            <a:pPr marL="900000" algn="just">
              <a:lnSpc>
                <a:spcPct val="110000"/>
              </a:lnSpc>
              <a:spcBef>
                <a:spcPts val="600"/>
              </a:spcBef>
              <a:buFont typeface="Wingdings" panose="05000000000000000000" pitchFamily="2" charset="2"/>
              <a:buChar char="Ø"/>
            </a:pPr>
            <a:r>
              <a:rPr lang="en-US" sz="6400" dirty="0">
                <a:solidFill>
                  <a:schemeClr val="accent1">
                    <a:lumMod val="50000"/>
                  </a:schemeClr>
                </a:solidFill>
                <a:latin typeface="Times New Roman" panose="02020603050405020304" pitchFamily="18" charset="0"/>
                <a:cs typeface="Times New Roman" panose="02020603050405020304" pitchFamily="18" charset="0"/>
              </a:rPr>
              <a:t>  </a:t>
            </a:r>
            <a:r>
              <a:rPr lang="ro-RO" sz="6400" dirty="0">
                <a:solidFill>
                  <a:schemeClr val="accent1">
                    <a:lumMod val="50000"/>
                  </a:schemeClr>
                </a:solidFill>
                <a:latin typeface="Times New Roman" panose="02020603050405020304" pitchFamily="18" charset="0"/>
                <a:cs typeface="Times New Roman" panose="02020603050405020304" pitchFamily="18" charset="0"/>
              </a:rPr>
              <a:t>extrag apă minerală naturală;</a:t>
            </a:r>
          </a:p>
          <a:p>
            <a:pPr marL="900000" algn="just">
              <a:lnSpc>
                <a:spcPct val="110000"/>
              </a:lnSpc>
              <a:spcBef>
                <a:spcPts val="600"/>
              </a:spcBef>
              <a:buFont typeface="Wingdings" panose="05000000000000000000" pitchFamily="2" charset="2"/>
              <a:buChar char="Ø"/>
            </a:pPr>
            <a:r>
              <a:rPr lang="en-US" sz="6400" dirty="0">
                <a:solidFill>
                  <a:schemeClr val="accent1">
                    <a:lumMod val="50000"/>
                  </a:schemeClr>
                </a:solidFill>
                <a:latin typeface="Times New Roman" panose="02020603050405020304" pitchFamily="18" charset="0"/>
                <a:cs typeface="Times New Roman" panose="02020603050405020304" pitchFamily="18" charset="0"/>
              </a:rPr>
              <a:t>  </a:t>
            </a:r>
            <a:r>
              <a:rPr lang="ro-RO" sz="6400" dirty="0">
                <a:solidFill>
                  <a:schemeClr val="accent1">
                    <a:lumMod val="50000"/>
                  </a:schemeClr>
                </a:solidFill>
                <a:latin typeface="Times New Roman" panose="02020603050405020304" pitchFamily="18" charset="0"/>
                <a:cs typeface="Times New Roman" panose="02020603050405020304" pitchFamily="18" charset="0"/>
              </a:rPr>
              <a:t>utilizează apa la hidrocentrale.</a:t>
            </a:r>
          </a:p>
          <a:p>
            <a:pPr marL="0" indent="457200" algn="just">
              <a:lnSpc>
                <a:spcPct val="110000"/>
              </a:lnSpc>
              <a:spcBef>
                <a:spcPts val="600"/>
              </a:spcBef>
              <a:buNone/>
            </a:pPr>
            <a:endParaRPr lang="ro-RO" sz="3200" dirty="0">
              <a:latin typeface="Times New Roman" panose="02020603050405020304" pitchFamily="18" charset="0"/>
              <a:cs typeface="Times New Roman" panose="02020603050405020304" pitchFamily="18" charset="0"/>
            </a:endParaRPr>
          </a:p>
          <a:p>
            <a:pPr marL="0" indent="457200" algn="ctr">
              <a:lnSpc>
                <a:spcPct val="110000"/>
              </a:lnSpc>
              <a:spcBef>
                <a:spcPts val="600"/>
              </a:spcBef>
              <a:buNone/>
            </a:pPr>
            <a:r>
              <a:rPr lang="ro-RO" sz="7200" b="1" dirty="0">
                <a:latin typeface="Times New Roman" panose="02020603050405020304" pitchFamily="18" charset="0"/>
                <a:cs typeface="Times New Roman" panose="02020603050405020304" pitchFamily="18" charset="0"/>
              </a:rPr>
              <a:t>Obiect al impunerii </a:t>
            </a:r>
            <a:r>
              <a:rPr lang="ro-RO" sz="7200" dirty="0">
                <a:latin typeface="Times New Roman" pitchFamily="18" charset="0"/>
                <a:cs typeface="Times New Roman" pitchFamily="18" charset="0"/>
              </a:rPr>
              <a:t>este: </a:t>
            </a:r>
          </a:p>
          <a:p>
            <a:pPr marL="900000" algn="just">
              <a:lnSpc>
                <a:spcPct val="110000"/>
              </a:lnSpc>
              <a:spcBef>
                <a:spcPts val="600"/>
              </a:spcBef>
              <a:buFont typeface="Wingdings" panose="05000000000000000000" pitchFamily="2" charset="2"/>
              <a:buChar char="§"/>
            </a:pPr>
            <a:r>
              <a:rPr lang="en-US" sz="6400" dirty="0">
                <a:solidFill>
                  <a:schemeClr val="accent1">
                    <a:lumMod val="50000"/>
                  </a:schemeClr>
                </a:solidFill>
                <a:latin typeface="Times New Roman" panose="02020603050405020304" pitchFamily="18" charset="0"/>
                <a:cs typeface="Times New Roman" panose="02020603050405020304" pitchFamily="18" charset="0"/>
              </a:rPr>
              <a:t> </a:t>
            </a:r>
            <a:r>
              <a:rPr lang="ro-RO" sz="6400" dirty="0">
                <a:solidFill>
                  <a:schemeClr val="accent1">
                    <a:lumMod val="50000"/>
                  </a:schemeClr>
                </a:solidFill>
                <a:latin typeface="Times New Roman" panose="02020603050405020304" pitchFamily="18" charset="0"/>
                <a:cs typeface="Times New Roman" panose="02020603050405020304" pitchFamily="18" charset="0"/>
              </a:rPr>
              <a:t>volumul de apă extrasă din sursele de apă de suprafaţă şi din cele subterane;</a:t>
            </a:r>
          </a:p>
          <a:p>
            <a:pPr marL="900000" algn="just">
              <a:lnSpc>
                <a:spcPct val="110000"/>
              </a:lnSpc>
              <a:spcBef>
                <a:spcPts val="600"/>
              </a:spcBef>
              <a:buFont typeface="Wingdings" panose="05000000000000000000" pitchFamily="2" charset="2"/>
              <a:buChar char="§"/>
            </a:pPr>
            <a:r>
              <a:rPr lang="ro-RO" sz="6400" dirty="0">
                <a:solidFill>
                  <a:schemeClr val="accent1">
                    <a:lumMod val="50000"/>
                  </a:schemeClr>
                </a:solidFill>
                <a:latin typeface="Times New Roman" panose="02020603050405020304" pitchFamily="18" charset="0"/>
                <a:cs typeface="Times New Roman" panose="02020603050405020304" pitchFamily="18" charset="0"/>
              </a:rPr>
              <a:t>volumul de apă potabilă utilizată din orice sursă în scopul îmbutelierii;</a:t>
            </a:r>
          </a:p>
          <a:p>
            <a:pPr marL="900000" algn="just">
              <a:lnSpc>
                <a:spcPct val="110000"/>
              </a:lnSpc>
              <a:spcBef>
                <a:spcPts val="600"/>
              </a:spcBef>
              <a:buFont typeface="Wingdings" panose="05000000000000000000" pitchFamily="2" charset="2"/>
              <a:buChar char="§"/>
            </a:pPr>
            <a:r>
              <a:rPr lang="en-US" sz="6400" dirty="0">
                <a:solidFill>
                  <a:schemeClr val="accent1">
                    <a:lumMod val="50000"/>
                  </a:schemeClr>
                </a:solidFill>
                <a:latin typeface="Times New Roman" panose="02020603050405020304" pitchFamily="18" charset="0"/>
                <a:cs typeface="Times New Roman" panose="02020603050405020304" pitchFamily="18" charset="0"/>
              </a:rPr>
              <a:t> </a:t>
            </a:r>
            <a:r>
              <a:rPr lang="ro-RO" sz="6400" dirty="0">
                <a:solidFill>
                  <a:schemeClr val="accent1">
                    <a:lumMod val="50000"/>
                  </a:schemeClr>
                </a:solidFill>
                <a:latin typeface="Times New Roman" panose="02020603050405020304" pitchFamily="18" charset="0"/>
                <a:cs typeface="Times New Roman" panose="02020603050405020304" pitchFamily="18" charset="0"/>
              </a:rPr>
              <a:t>volumul de apă minerală extrasă;</a:t>
            </a:r>
          </a:p>
          <a:p>
            <a:pPr marL="900000" algn="just">
              <a:lnSpc>
                <a:spcPct val="110000"/>
              </a:lnSpc>
              <a:spcBef>
                <a:spcPts val="600"/>
              </a:spcBef>
              <a:buFont typeface="Wingdings" panose="05000000000000000000" pitchFamily="2" charset="2"/>
              <a:buChar char="§"/>
            </a:pPr>
            <a:r>
              <a:rPr lang="en-US" sz="6400" dirty="0">
                <a:solidFill>
                  <a:schemeClr val="accent1">
                    <a:lumMod val="50000"/>
                  </a:schemeClr>
                </a:solidFill>
                <a:latin typeface="Times New Roman" panose="02020603050405020304" pitchFamily="18" charset="0"/>
                <a:cs typeface="Times New Roman" panose="02020603050405020304" pitchFamily="18" charset="0"/>
              </a:rPr>
              <a:t> </a:t>
            </a:r>
            <a:r>
              <a:rPr lang="ro-RO" sz="6400" dirty="0">
                <a:solidFill>
                  <a:schemeClr val="accent1">
                    <a:lumMod val="50000"/>
                  </a:schemeClr>
                </a:solidFill>
                <a:latin typeface="Times New Roman" panose="02020603050405020304" pitchFamily="18" charset="0"/>
                <a:cs typeface="Times New Roman" panose="02020603050405020304" pitchFamily="18" charset="0"/>
              </a:rPr>
              <a:t>volumul de apă utilizată de hidrocentrale.</a:t>
            </a:r>
          </a:p>
          <a:p>
            <a:pPr marL="0" indent="457200" algn="just">
              <a:lnSpc>
                <a:spcPct val="110000"/>
              </a:lnSpc>
              <a:spcBef>
                <a:spcPts val="600"/>
              </a:spcBef>
              <a:buNone/>
            </a:pPr>
            <a:endParaRPr lang="ro-RO" sz="32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ro-RO"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7" name="Straight Connector 6"/>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Рисунок 4"/>
          <p:cNvPicPr>
            <a:picLocks noChangeAspect="1"/>
          </p:cNvPicPr>
          <p:nvPr/>
        </p:nvPicPr>
        <p:blipFill>
          <a:blip r:embed="rId3"/>
          <a:stretch>
            <a:fillRect/>
          </a:stretch>
        </p:blipFill>
        <p:spPr>
          <a:xfrm>
            <a:off x="6876256" y="3068960"/>
            <a:ext cx="1135038" cy="1155489"/>
          </a:xfrm>
          <a:prstGeom prst="rect">
            <a:avLst/>
          </a:prstGeom>
        </p:spPr>
      </p:pic>
    </p:spTree>
    <p:extLst>
      <p:ext uri="{BB962C8B-B14F-4D97-AF65-F5344CB8AC3E}">
        <p14:creationId xmlns:p14="http://schemas.microsoft.com/office/powerpoint/2010/main" val="461621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1052737"/>
            <a:ext cx="8784976" cy="5616623"/>
          </a:xfrm>
        </p:spPr>
        <p:txBody>
          <a:bodyPr>
            <a:normAutofit fontScale="32500" lnSpcReduction="20000"/>
          </a:bodyPr>
          <a:lstStyle/>
          <a:p>
            <a:pPr marL="0" indent="0" algn="ctr">
              <a:lnSpc>
                <a:spcPct val="120000"/>
              </a:lnSpc>
              <a:spcBef>
                <a:spcPts val="0"/>
              </a:spcBef>
              <a:buNone/>
            </a:pPr>
            <a:r>
              <a:rPr lang="ro-RO" sz="8800" b="1" dirty="0">
                <a:latin typeface="Times New Roman" panose="02020603050405020304" pitchFamily="18" charset="0"/>
                <a:cs typeface="Times New Roman" panose="02020603050405020304" pitchFamily="18" charset="0"/>
              </a:rPr>
              <a:t>Cotele</a:t>
            </a:r>
            <a:r>
              <a:rPr lang="ro-RO" sz="8800" dirty="0">
                <a:latin typeface="Times New Roman" pitchFamily="18" charset="0"/>
                <a:cs typeface="Times New Roman" pitchFamily="18" charset="0"/>
              </a:rPr>
              <a:t> taxei </a:t>
            </a:r>
            <a:r>
              <a:rPr lang="en-US" sz="8800" dirty="0" err="1">
                <a:latin typeface="Times New Roman" pitchFamily="18" charset="0"/>
                <a:cs typeface="Times New Roman" pitchFamily="18" charset="0"/>
              </a:rPr>
              <a:t>pentru</a:t>
            </a:r>
            <a:r>
              <a:rPr lang="en-US" sz="8800" dirty="0">
                <a:latin typeface="Times New Roman" pitchFamily="18" charset="0"/>
                <a:cs typeface="Times New Roman" pitchFamily="18" charset="0"/>
              </a:rPr>
              <a:t> ap</a:t>
            </a:r>
            <a:r>
              <a:rPr lang="ro-RO" sz="8800" dirty="0">
                <a:latin typeface="Times New Roman" pitchFamily="18" charset="0"/>
                <a:cs typeface="Times New Roman" pitchFamily="18" charset="0"/>
              </a:rPr>
              <a:t>ă se stabilesc conform</a:t>
            </a:r>
            <a:r>
              <a:rPr lang="en-US" sz="8800" dirty="0">
                <a:latin typeface="Times New Roman" pitchFamily="18" charset="0"/>
                <a:cs typeface="Times New Roman" pitchFamily="18" charset="0"/>
              </a:rPr>
              <a:t> </a:t>
            </a:r>
            <a:r>
              <a:rPr lang="ro-RO" sz="8800" dirty="0">
                <a:latin typeface="Times New Roman" pitchFamily="18" charset="0"/>
                <a:cs typeface="Times New Roman" pitchFamily="18" charset="0"/>
              </a:rPr>
              <a:t>anexei nr.</a:t>
            </a:r>
            <a:r>
              <a:rPr lang="en-US" sz="8800" dirty="0">
                <a:latin typeface="Times New Roman" pitchFamily="18" charset="0"/>
                <a:cs typeface="Times New Roman" pitchFamily="18" charset="0"/>
              </a:rPr>
              <a:t> </a:t>
            </a:r>
            <a:r>
              <a:rPr lang="ro-RO" sz="8800" dirty="0">
                <a:latin typeface="Times New Roman" pitchFamily="18" charset="0"/>
                <a:cs typeface="Times New Roman" pitchFamily="18" charset="0"/>
              </a:rPr>
              <a:t>1 </a:t>
            </a:r>
            <a:endParaRPr lang="en-US" sz="8800" dirty="0">
              <a:latin typeface="Times New Roman" pitchFamily="18" charset="0"/>
              <a:cs typeface="Times New Roman" pitchFamily="18" charset="0"/>
            </a:endParaRPr>
          </a:p>
          <a:p>
            <a:pPr marL="0" indent="0" algn="ctr">
              <a:lnSpc>
                <a:spcPct val="120000"/>
              </a:lnSpc>
              <a:spcBef>
                <a:spcPts val="0"/>
              </a:spcBef>
              <a:buNone/>
            </a:pPr>
            <a:r>
              <a:rPr lang="ro-RO" sz="8800" dirty="0">
                <a:latin typeface="Times New Roman" pitchFamily="18" charset="0"/>
                <a:cs typeface="Times New Roman" pitchFamily="18" charset="0"/>
              </a:rPr>
              <a:t>la titlu VIII</a:t>
            </a:r>
            <a:r>
              <a:rPr lang="en-US" sz="8800" dirty="0">
                <a:latin typeface="Times New Roman" pitchFamily="18" charset="0"/>
                <a:cs typeface="Times New Roman" pitchFamily="18" charset="0"/>
              </a:rPr>
              <a:t> din </a:t>
            </a:r>
            <a:r>
              <a:rPr lang="en-US" sz="8800" dirty="0" err="1">
                <a:latin typeface="Times New Roman" pitchFamily="18" charset="0"/>
                <a:cs typeface="Times New Roman" pitchFamily="18" charset="0"/>
              </a:rPr>
              <a:t>Codul</a:t>
            </a:r>
            <a:r>
              <a:rPr lang="en-US" sz="8800" dirty="0">
                <a:latin typeface="Times New Roman" pitchFamily="18" charset="0"/>
                <a:cs typeface="Times New Roman" pitchFamily="18" charset="0"/>
              </a:rPr>
              <a:t> fiscal</a:t>
            </a:r>
            <a:r>
              <a:rPr lang="ro-RO" sz="8800" dirty="0">
                <a:latin typeface="Times New Roman" pitchFamily="18" charset="0"/>
                <a:cs typeface="Times New Roman" pitchFamily="18" charset="0"/>
              </a:rPr>
              <a:t>:</a:t>
            </a:r>
            <a:endParaRPr lang="en-US" sz="8800" dirty="0">
              <a:latin typeface="Times New Roman" pitchFamily="18" charset="0"/>
              <a:cs typeface="Times New Roman" pitchFamily="18" charset="0"/>
            </a:endParaRPr>
          </a:p>
          <a:p>
            <a:pPr marL="0" indent="0" algn="ctr">
              <a:lnSpc>
                <a:spcPct val="120000"/>
              </a:lnSpc>
              <a:spcBef>
                <a:spcPts val="0"/>
              </a:spcBef>
              <a:buNone/>
            </a:pPr>
            <a:r>
              <a:rPr lang="en-US" sz="8800" dirty="0">
                <a:latin typeface="Times New Roman" pitchFamily="18" charset="0"/>
                <a:cs typeface="Times New Roman" pitchFamily="18" charset="0"/>
              </a:rPr>
              <a:t> </a:t>
            </a:r>
            <a:endParaRPr lang="ru-RU" sz="8800" dirty="0">
              <a:latin typeface="Times New Roman" pitchFamily="18" charset="0"/>
              <a:cs typeface="Times New Roman" pitchFamily="18" charset="0"/>
            </a:endParaRPr>
          </a:p>
          <a:p>
            <a:pPr marL="180000" indent="-180000" algn="just">
              <a:lnSpc>
                <a:spcPct val="110000"/>
              </a:lnSpc>
              <a:spcBef>
                <a:spcPts val="0"/>
              </a:spcBef>
              <a:spcAft>
                <a:spcPts val="0"/>
              </a:spcAft>
              <a:buFont typeface="+mj-lt"/>
              <a:buAutoNum type="arabicParenR"/>
            </a:pPr>
            <a:r>
              <a:rPr lang="en-US" sz="7200" dirty="0">
                <a:solidFill>
                  <a:schemeClr val="accent1">
                    <a:lumMod val="50000"/>
                  </a:schemeClr>
                </a:solidFill>
                <a:latin typeface="Times New Roman" panose="02020603050405020304" pitchFamily="18" charset="0"/>
                <a:cs typeface="Times New Roman" panose="02020603050405020304" pitchFamily="18" charset="0"/>
              </a:rPr>
              <a:t> </a:t>
            </a:r>
            <a:r>
              <a:rPr lang="x-none" sz="7200" dirty="0">
                <a:solidFill>
                  <a:schemeClr val="accent1">
                    <a:lumMod val="50000"/>
                  </a:schemeClr>
                </a:solidFill>
                <a:latin typeface="Times New Roman" panose="02020603050405020304" pitchFamily="18" charset="0"/>
                <a:cs typeface="Times New Roman" panose="02020603050405020304" pitchFamily="18" charset="0"/>
              </a:rPr>
              <a:t>pentru fiecare 1 m3 de apă extrasă din sursele de apă de suprafaţă şi </a:t>
            </a:r>
            <a:r>
              <a:rPr lang="en-US" sz="7200" dirty="0">
                <a:solidFill>
                  <a:schemeClr val="accent1">
                    <a:lumMod val="50000"/>
                  </a:schemeClr>
                </a:solidFill>
                <a:latin typeface="Times New Roman" panose="02020603050405020304" pitchFamily="18" charset="0"/>
                <a:cs typeface="Times New Roman" panose="02020603050405020304" pitchFamily="18" charset="0"/>
              </a:rPr>
              <a:t>              </a:t>
            </a:r>
          </a:p>
          <a:p>
            <a:pPr marL="0" indent="0" algn="just">
              <a:lnSpc>
                <a:spcPct val="110000"/>
              </a:lnSpc>
              <a:spcBef>
                <a:spcPts val="0"/>
              </a:spcBef>
              <a:spcAft>
                <a:spcPts val="0"/>
              </a:spcAft>
              <a:buNone/>
            </a:pPr>
            <a:r>
              <a:rPr lang="en-US" sz="7200" dirty="0">
                <a:solidFill>
                  <a:schemeClr val="accent1">
                    <a:lumMod val="50000"/>
                  </a:schemeClr>
                </a:solidFill>
                <a:latin typeface="Times New Roman" panose="02020603050405020304" pitchFamily="18" charset="0"/>
                <a:cs typeface="Times New Roman" panose="02020603050405020304" pitchFamily="18" charset="0"/>
              </a:rPr>
              <a:t>    </a:t>
            </a:r>
            <a:r>
              <a:rPr lang="x-none" sz="7200" dirty="0">
                <a:solidFill>
                  <a:schemeClr val="accent1">
                    <a:lumMod val="50000"/>
                  </a:schemeClr>
                </a:solidFill>
                <a:latin typeface="Times New Roman" panose="02020603050405020304" pitchFamily="18" charset="0"/>
                <a:cs typeface="Times New Roman" panose="02020603050405020304" pitchFamily="18" charset="0"/>
              </a:rPr>
              <a:t>din cele subterane (exceptând apa minerală naturală extrasă, </a:t>
            </a:r>
            <a:endParaRPr lang="en-US" sz="72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None/>
            </a:pPr>
            <a:r>
              <a:rPr lang="en-US" sz="7200" dirty="0">
                <a:solidFill>
                  <a:schemeClr val="accent1">
                    <a:lumMod val="50000"/>
                  </a:schemeClr>
                </a:solidFill>
                <a:latin typeface="Times New Roman" panose="02020603050405020304" pitchFamily="18" charset="0"/>
                <a:cs typeface="Times New Roman" panose="02020603050405020304" pitchFamily="18" charset="0"/>
              </a:rPr>
              <a:t>     </a:t>
            </a:r>
            <a:r>
              <a:rPr lang="x-none" sz="7200" dirty="0">
                <a:solidFill>
                  <a:schemeClr val="accent1">
                    <a:lumMod val="50000"/>
                  </a:schemeClr>
                </a:solidFill>
                <a:latin typeface="Times New Roman" panose="02020603050405020304" pitchFamily="18" charset="0"/>
                <a:cs typeface="Times New Roman" panose="02020603050405020304" pitchFamily="18" charset="0"/>
              </a:rPr>
              <a:t>apa potabilă extrasă şi/sau utilizată în scopul îmbutelierii) – </a:t>
            </a:r>
            <a:r>
              <a:rPr lang="x-none" sz="7200" b="1" dirty="0">
                <a:solidFill>
                  <a:schemeClr val="accent1">
                    <a:lumMod val="50000"/>
                  </a:schemeClr>
                </a:solidFill>
                <a:latin typeface="Times New Roman" panose="02020603050405020304" pitchFamily="18" charset="0"/>
                <a:cs typeface="Times New Roman" panose="02020603050405020304" pitchFamily="18" charset="0"/>
              </a:rPr>
              <a:t>0,3 lei</a:t>
            </a:r>
            <a:r>
              <a:rPr lang="x-none" sz="7200" dirty="0">
                <a:solidFill>
                  <a:schemeClr val="accent1">
                    <a:lumMod val="50000"/>
                  </a:schemeClr>
                </a:solidFill>
                <a:latin typeface="Times New Roman" panose="02020603050405020304" pitchFamily="18" charset="0"/>
                <a:cs typeface="Times New Roman" panose="02020603050405020304" pitchFamily="18" charset="0"/>
              </a:rPr>
              <a:t>;</a:t>
            </a:r>
          </a:p>
          <a:p>
            <a:pPr marL="0" indent="0" algn="just">
              <a:lnSpc>
                <a:spcPct val="110000"/>
              </a:lnSpc>
              <a:spcBef>
                <a:spcPts val="0"/>
              </a:spcBef>
              <a:spcAft>
                <a:spcPts val="0"/>
              </a:spcAft>
              <a:buNone/>
            </a:pPr>
            <a:r>
              <a:rPr lang="en-US" sz="7200" dirty="0">
                <a:solidFill>
                  <a:schemeClr val="accent1">
                    <a:lumMod val="50000"/>
                  </a:schemeClr>
                </a:solidFill>
                <a:latin typeface="Times New Roman" panose="02020603050405020304" pitchFamily="18" charset="0"/>
                <a:cs typeface="Times New Roman" panose="02020603050405020304" pitchFamily="18" charset="0"/>
              </a:rPr>
              <a:t>2) </a:t>
            </a:r>
            <a:r>
              <a:rPr lang="x-none" sz="7200" dirty="0">
                <a:solidFill>
                  <a:schemeClr val="accent1">
                    <a:lumMod val="50000"/>
                  </a:schemeClr>
                </a:solidFill>
                <a:latin typeface="Times New Roman" panose="02020603050405020304" pitchFamily="18" charset="0"/>
                <a:cs typeface="Times New Roman" panose="02020603050405020304" pitchFamily="18" charset="0"/>
              </a:rPr>
              <a:t>pentru fiecare 1 m3 de apă minerală naturală extrasă în scopul </a:t>
            </a:r>
            <a:r>
              <a:rPr lang="en-US" sz="7200" dirty="0">
                <a:solidFill>
                  <a:schemeClr val="accent1">
                    <a:lumMod val="50000"/>
                  </a:schemeClr>
                </a:solidFill>
                <a:latin typeface="Times New Roman" panose="02020603050405020304" pitchFamily="18" charset="0"/>
                <a:cs typeface="Times New Roman" panose="02020603050405020304" pitchFamily="18" charset="0"/>
              </a:rPr>
              <a:t>         </a:t>
            </a:r>
          </a:p>
          <a:p>
            <a:pPr marL="0" indent="0" algn="just">
              <a:lnSpc>
                <a:spcPct val="110000"/>
              </a:lnSpc>
              <a:spcBef>
                <a:spcPts val="0"/>
              </a:spcBef>
              <a:spcAft>
                <a:spcPts val="0"/>
              </a:spcAft>
              <a:buNone/>
            </a:pPr>
            <a:r>
              <a:rPr lang="en-US" sz="7200" dirty="0">
                <a:solidFill>
                  <a:schemeClr val="accent1">
                    <a:lumMod val="50000"/>
                  </a:schemeClr>
                </a:solidFill>
                <a:latin typeface="Times New Roman" panose="02020603050405020304" pitchFamily="18" charset="0"/>
                <a:cs typeface="Times New Roman" panose="02020603050405020304" pitchFamily="18" charset="0"/>
              </a:rPr>
              <a:t>     </a:t>
            </a:r>
            <a:r>
              <a:rPr lang="x-none" sz="7200" dirty="0">
                <a:solidFill>
                  <a:schemeClr val="accent1">
                    <a:lumMod val="50000"/>
                  </a:schemeClr>
                </a:solidFill>
                <a:latin typeface="Times New Roman" panose="02020603050405020304" pitchFamily="18" charset="0"/>
                <a:cs typeface="Times New Roman" panose="02020603050405020304" pitchFamily="18" charset="0"/>
              </a:rPr>
              <a:t>îmbutelierii – </a:t>
            </a:r>
            <a:r>
              <a:rPr lang="x-none" sz="7200" b="1" dirty="0">
                <a:solidFill>
                  <a:schemeClr val="accent1">
                    <a:lumMod val="50000"/>
                  </a:schemeClr>
                </a:solidFill>
                <a:latin typeface="Times New Roman" panose="02020603050405020304" pitchFamily="18" charset="0"/>
                <a:cs typeface="Times New Roman" panose="02020603050405020304" pitchFamily="18" charset="0"/>
              </a:rPr>
              <a:t>16 lei</a:t>
            </a:r>
            <a:r>
              <a:rPr lang="x-none" sz="7200" dirty="0">
                <a:solidFill>
                  <a:schemeClr val="accent1">
                    <a:lumMod val="50000"/>
                  </a:schemeClr>
                </a:solidFill>
                <a:latin typeface="Times New Roman" panose="02020603050405020304" pitchFamily="18" charset="0"/>
                <a:cs typeface="Times New Roman" panose="02020603050405020304" pitchFamily="18" charset="0"/>
              </a:rPr>
              <a:t>;</a:t>
            </a:r>
          </a:p>
          <a:p>
            <a:pPr marL="0" indent="0" algn="just">
              <a:lnSpc>
                <a:spcPct val="110000"/>
              </a:lnSpc>
              <a:spcBef>
                <a:spcPts val="0"/>
              </a:spcBef>
              <a:spcAft>
                <a:spcPts val="0"/>
              </a:spcAft>
              <a:buNone/>
            </a:pPr>
            <a:r>
              <a:rPr lang="en-US" sz="7200" dirty="0">
                <a:solidFill>
                  <a:schemeClr val="accent1">
                    <a:lumMod val="50000"/>
                  </a:schemeClr>
                </a:solidFill>
                <a:latin typeface="Times New Roman" panose="02020603050405020304" pitchFamily="18" charset="0"/>
                <a:cs typeface="Times New Roman" panose="02020603050405020304" pitchFamily="18" charset="0"/>
              </a:rPr>
              <a:t>3) </a:t>
            </a:r>
            <a:r>
              <a:rPr lang="x-none" sz="7200" dirty="0">
                <a:solidFill>
                  <a:schemeClr val="accent1">
                    <a:lumMod val="50000"/>
                  </a:schemeClr>
                </a:solidFill>
                <a:latin typeface="Times New Roman" panose="02020603050405020304" pitchFamily="18" charset="0"/>
                <a:cs typeface="Times New Roman" panose="02020603050405020304" pitchFamily="18" charset="0"/>
              </a:rPr>
              <a:t>pentru fiecare 1 m3 de apă minerală naturală extrasă şi utilizată în </a:t>
            </a:r>
            <a:endParaRPr lang="en-US" sz="72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None/>
            </a:pPr>
            <a:r>
              <a:rPr lang="en-US" sz="7200" dirty="0">
                <a:solidFill>
                  <a:schemeClr val="accent1">
                    <a:lumMod val="50000"/>
                  </a:schemeClr>
                </a:solidFill>
                <a:latin typeface="Times New Roman" panose="02020603050405020304" pitchFamily="18" charset="0"/>
                <a:cs typeface="Times New Roman" panose="02020603050405020304" pitchFamily="18" charset="0"/>
              </a:rPr>
              <a:t>     </a:t>
            </a:r>
            <a:r>
              <a:rPr lang="x-none" sz="7200" dirty="0">
                <a:solidFill>
                  <a:schemeClr val="accent1">
                    <a:lumMod val="50000"/>
                  </a:schemeClr>
                </a:solidFill>
                <a:latin typeface="Times New Roman" panose="02020603050405020304" pitchFamily="18" charset="0"/>
                <a:cs typeface="Times New Roman" panose="02020603050405020304" pitchFamily="18" charset="0"/>
              </a:rPr>
              <a:t>alte scopuri decât cele prevăzute la pct.2) – </a:t>
            </a:r>
            <a:r>
              <a:rPr lang="x-none" sz="7200" b="1" dirty="0">
                <a:solidFill>
                  <a:schemeClr val="accent1">
                    <a:lumMod val="50000"/>
                  </a:schemeClr>
                </a:solidFill>
                <a:latin typeface="Times New Roman" panose="02020603050405020304" pitchFamily="18" charset="0"/>
                <a:cs typeface="Times New Roman" panose="02020603050405020304" pitchFamily="18" charset="0"/>
              </a:rPr>
              <a:t>2 lei</a:t>
            </a:r>
            <a:r>
              <a:rPr lang="x-none" sz="7200" dirty="0">
                <a:solidFill>
                  <a:schemeClr val="accent1">
                    <a:lumMod val="50000"/>
                  </a:schemeClr>
                </a:solidFill>
                <a:latin typeface="Times New Roman" panose="02020603050405020304" pitchFamily="18" charset="0"/>
                <a:cs typeface="Times New Roman" panose="02020603050405020304" pitchFamily="18" charset="0"/>
              </a:rPr>
              <a:t>;</a:t>
            </a:r>
          </a:p>
          <a:p>
            <a:pPr marL="0" indent="0" algn="just">
              <a:lnSpc>
                <a:spcPct val="110000"/>
              </a:lnSpc>
              <a:spcBef>
                <a:spcPts val="0"/>
              </a:spcBef>
              <a:spcAft>
                <a:spcPts val="0"/>
              </a:spcAft>
              <a:buNone/>
            </a:pPr>
            <a:r>
              <a:rPr lang="en-US" sz="7200" dirty="0">
                <a:solidFill>
                  <a:schemeClr val="accent1">
                    <a:lumMod val="50000"/>
                  </a:schemeClr>
                </a:solidFill>
                <a:latin typeface="Times New Roman" panose="02020603050405020304" pitchFamily="18" charset="0"/>
                <a:cs typeface="Times New Roman" panose="02020603050405020304" pitchFamily="18" charset="0"/>
              </a:rPr>
              <a:t>4) </a:t>
            </a:r>
            <a:r>
              <a:rPr lang="x-none" sz="7200" dirty="0">
                <a:solidFill>
                  <a:schemeClr val="accent1">
                    <a:lumMod val="50000"/>
                  </a:schemeClr>
                </a:solidFill>
                <a:latin typeface="Times New Roman" panose="02020603050405020304" pitchFamily="18" charset="0"/>
                <a:cs typeface="Times New Roman" panose="02020603050405020304" pitchFamily="18" charset="0"/>
              </a:rPr>
              <a:t>pentru fiecare 1 m3 de apă potabilă extrasă din sursele de apă </a:t>
            </a:r>
            <a:r>
              <a:rPr lang="en-US" sz="7200" dirty="0">
                <a:solidFill>
                  <a:schemeClr val="accent1">
                    <a:lumMod val="50000"/>
                  </a:schemeClr>
                </a:solidFill>
                <a:latin typeface="Times New Roman" panose="02020603050405020304" pitchFamily="18" charset="0"/>
                <a:cs typeface="Times New Roman" panose="02020603050405020304" pitchFamily="18" charset="0"/>
              </a:rPr>
              <a:t>                    </a:t>
            </a:r>
          </a:p>
          <a:p>
            <a:pPr marL="0" indent="0" algn="just">
              <a:lnSpc>
                <a:spcPct val="110000"/>
              </a:lnSpc>
              <a:spcBef>
                <a:spcPts val="0"/>
              </a:spcBef>
              <a:spcAft>
                <a:spcPts val="0"/>
              </a:spcAft>
              <a:buNone/>
            </a:pPr>
            <a:r>
              <a:rPr lang="en-US" sz="7200" dirty="0">
                <a:solidFill>
                  <a:schemeClr val="accent1">
                    <a:lumMod val="50000"/>
                  </a:schemeClr>
                </a:solidFill>
                <a:latin typeface="Times New Roman" panose="02020603050405020304" pitchFamily="18" charset="0"/>
                <a:cs typeface="Times New Roman" panose="02020603050405020304" pitchFamily="18" charset="0"/>
              </a:rPr>
              <a:t>     </a:t>
            </a:r>
            <a:r>
              <a:rPr lang="x-none" sz="7200" dirty="0">
                <a:solidFill>
                  <a:schemeClr val="accent1">
                    <a:lumMod val="50000"/>
                  </a:schemeClr>
                </a:solidFill>
                <a:latin typeface="Times New Roman" panose="02020603050405020304" pitchFamily="18" charset="0"/>
                <a:cs typeface="Times New Roman" panose="02020603050405020304" pitchFamily="18" charset="0"/>
              </a:rPr>
              <a:t>de suprafaţă şi din cele subterane în scopul îmbutelierii – </a:t>
            </a:r>
            <a:r>
              <a:rPr lang="x-none" sz="7200" b="1" dirty="0">
                <a:solidFill>
                  <a:schemeClr val="accent1">
                    <a:lumMod val="50000"/>
                  </a:schemeClr>
                </a:solidFill>
                <a:latin typeface="Times New Roman" panose="02020603050405020304" pitchFamily="18" charset="0"/>
                <a:cs typeface="Times New Roman" panose="02020603050405020304" pitchFamily="18" charset="0"/>
              </a:rPr>
              <a:t>16 lei</a:t>
            </a:r>
            <a:r>
              <a:rPr lang="x-none" sz="7200" dirty="0">
                <a:solidFill>
                  <a:schemeClr val="accent1">
                    <a:lumMod val="50000"/>
                  </a:schemeClr>
                </a:solidFill>
                <a:latin typeface="Times New Roman" panose="02020603050405020304" pitchFamily="18" charset="0"/>
                <a:cs typeface="Times New Roman" panose="02020603050405020304" pitchFamily="18" charset="0"/>
              </a:rPr>
              <a:t>;</a:t>
            </a:r>
          </a:p>
          <a:p>
            <a:pPr marL="0" indent="0" algn="just">
              <a:lnSpc>
                <a:spcPct val="110000"/>
              </a:lnSpc>
              <a:spcBef>
                <a:spcPts val="0"/>
              </a:spcBef>
              <a:spcAft>
                <a:spcPts val="0"/>
              </a:spcAft>
              <a:buNone/>
            </a:pPr>
            <a:r>
              <a:rPr lang="en-US" sz="7200" dirty="0">
                <a:solidFill>
                  <a:schemeClr val="accent1">
                    <a:lumMod val="50000"/>
                  </a:schemeClr>
                </a:solidFill>
                <a:latin typeface="Times New Roman" panose="02020603050405020304" pitchFamily="18" charset="0"/>
                <a:cs typeface="Times New Roman" panose="02020603050405020304" pitchFamily="18" charset="0"/>
              </a:rPr>
              <a:t>5) </a:t>
            </a:r>
            <a:r>
              <a:rPr lang="x-none" sz="7200" dirty="0">
                <a:solidFill>
                  <a:schemeClr val="accent1">
                    <a:lumMod val="50000"/>
                  </a:schemeClr>
                </a:solidFill>
                <a:latin typeface="Times New Roman" panose="02020603050405020304" pitchFamily="18" charset="0"/>
                <a:cs typeface="Times New Roman" panose="02020603050405020304" pitchFamily="18" charset="0"/>
              </a:rPr>
              <a:t>pentru fiecare 1 m3 de apă potabilă utilizată în scopul </a:t>
            </a:r>
            <a:endParaRPr lang="en-US" sz="72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None/>
            </a:pPr>
            <a:r>
              <a:rPr lang="en-US" sz="7200" dirty="0">
                <a:solidFill>
                  <a:schemeClr val="accent1">
                    <a:lumMod val="50000"/>
                  </a:schemeClr>
                </a:solidFill>
                <a:latin typeface="Times New Roman" panose="02020603050405020304" pitchFamily="18" charset="0"/>
                <a:cs typeface="Times New Roman" panose="02020603050405020304" pitchFamily="18" charset="0"/>
              </a:rPr>
              <a:t>    </a:t>
            </a:r>
            <a:r>
              <a:rPr lang="x-none" sz="7200" dirty="0">
                <a:solidFill>
                  <a:schemeClr val="accent1">
                    <a:lumMod val="50000"/>
                  </a:schemeClr>
                </a:solidFill>
                <a:latin typeface="Times New Roman" panose="02020603050405020304" pitchFamily="18" charset="0"/>
                <a:cs typeface="Times New Roman" panose="02020603050405020304" pitchFamily="18" charset="0"/>
              </a:rPr>
              <a:t>îmbutelierii – </a:t>
            </a:r>
            <a:r>
              <a:rPr lang="x-none" sz="7200" b="1" dirty="0">
                <a:solidFill>
                  <a:schemeClr val="accent1">
                    <a:lumMod val="50000"/>
                  </a:schemeClr>
                </a:solidFill>
                <a:latin typeface="Times New Roman" panose="02020603050405020304" pitchFamily="18" charset="0"/>
                <a:cs typeface="Times New Roman" panose="02020603050405020304" pitchFamily="18" charset="0"/>
              </a:rPr>
              <a:t>15,7 lei</a:t>
            </a:r>
            <a:r>
              <a:rPr lang="x-none" sz="7200" dirty="0">
                <a:solidFill>
                  <a:schemeClr val="accent1">
                    <a:lumMod val="50000"/>
                  </a:schemeClr>
                </a:solidFill>
                <a:latin typeface="Times New Roman" panose="02020603050405020304" pitchFamily="18" charset="0"/>
                <a:cs typeface="Times New Roman" panose="02020603050405020304" pitchFamily="18" charset="0"/>
              </a:rPr>
              <a:t>;</a:t>
            </a:r>
          </a:p>
          <a:p>
            <a:pPr marL="0" indent="0" algn="just">
              <a:lnSpc>
                <a:spcPct val="110000"/>
              </a:lnSpc>
              <a:spcBef>
                <a:spcPts val="0"/>
              </a:spcBef>
              <a:spcAft>
                <a:spcPts val="0"/>
              </a:spcAft>
              <a:buNone/>
            </a:pPr>
            <a:r>
              <a:rPr lang="en-US" sz="7200" dirty="0">
                <a:solidFill>
                  <a:schemeClr val="accent1">
                    <a:lumMod val="50000"/>
                  </a:schemeClr>
                </a:solidFill>
                <a:latin typeface="Times New Roman" panose="02020603050405020304" pitchFamily="18" charset="0"/>
                <a:cs typeface="Times New Roman" panose="02020603050405020304" pitchFamily="18" charset="0"/>
              </a:rPr>
              <a:t>6) </a:t>
            </a:r>
            <a:r>
              <a:rPr lang="x-none" sz="7200" dirty="0">
                <a:solidFill>
                  <a:schemeClr val="accent1">
                    <a:lumMod val="50000"/>
                  </a:schemeClr>
                </a:solidFill>
                <a:latin typeface="Times New Roman" panose="02020603050405020304" pitchFamily="18" charset="0"/>
                <a:cs typeface="Times New Roman" panose="02020603050405020304" pitchFamily="18" charset="0"/>
              </a:rPr>
              <a:t>pentru fiecare 10 m3 de apă utilizată de hidrocentrale – </a:t>
            </a:r>
            <a:r>
              <a:rPr lang="x-none" sz="7200" b="1" dirty="0">
                <a:solidFill>
                  <a:schemeClr val="accent1">
                    <a:lumMod val="50000"/>
                  </a:schemeClr>
                </a:solidFill>
                <a:latin typeface="Times New Roman" panose="02020603050405020304" pitchFamily="18" charset="0"/>
                <a:cs typeface="Times New Roman" panose="02020603050405020304" pitchFamily="18" charset="0"/>
              </a:rPr>
              <a:t>0,06</a:t>
            </a:r>
            <a:r>
              <a:rPr lang="x-none" sz="7200" dirty="0">
                <a:solidFill>
                  <a:schemeClr val="accent1">
                    <a:lumMod val="50000"/>
                  </a:schemeClr>
                </a:solidFill>
                <a:latin typeface="Times New Roman" panose="02020603050405020304" pitchFamily="18" charset="0"/>
                <a:cs typeface="Times New Roman" panose="02020603050405020304" pitchFamily="18" charset="0"/>
              </a:rPr>
              <a:t> lei.</a:t>
            </a:r>
          </a:p>
          <a:p>
            <a:pPr marL="0" indent="457200" algn="just">
              <a:lnSpc>
                <a:spcPct val="110000"/>
              </a:lnSpc>
              <a:spcBef>
                <a:spcPts val="600"/>
              </a:spcBef>
              <a:buNone/>
            </a:pPr>
            <a:endParaRPr lang="ro-RO" sz="32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lang="ro-RO"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7" name="Straight Connector 6"/>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468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9284"/>
            <a:ext cx="7886700" cy="945539"/>
          </a:xfrm>
        </p:spPr>
        <p:txBody>
          <a:bodyPr>
            <a:normAutofit/>
          </a:bodyPr>
          <a:lstStyle/>
          <a:p>
            <a:pPr algn="ctr"/>
            <a:r>
              <a:rPr lang="pt-BR" sz="3600" b="1" dirty="0">
                <a:latin typeface="Times New Roman" panose="02020603050405020304" pitchFamily="18" charset="0"/>
                <a:cs typeface="Times New Roman" panose="02020603050405020304" pitchFamily="18" charset="0"/>
              </a:rPr>
              <a:t>Modul de calculare </a:t>
            </a:r>
            <a:endParaRPr lang="ro-RO"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700809"/>
            <a:ext cx="8784975" cy="4901756"/>
          </a:xfrm>
        </p:spPr>
        <p:txBody>
          <a:bodyPr>
            <a:normAutofit/>
          </a:bodyPr>
          <a:lstStyle/>
          <a:p>
            <a:pPr marL="0" indent="457200" algn="just" fontAlgn="auto">
              <a:lnSpc>
                <a:spcPct val="110000"/>
              </a:lnSpc>
              <a:spcBef>
                <a:spcPts val="600"/>
              </a:spcBef>
              <a:spcAft>
                <a:spcPts val="0"/>
              </a:spcAft>
              <a:buNone/>
              <a:defRPr/>
            </a:pPr>
            <a:endParaRPr lang="ro-RO" sz="2400" dirty="0" smtClean="0">
              <a:latin typeface="Times New Roman" pitchFamily="18" charset="0"/>
              <a:cs typeface="Times New Roman" pitchFamily="18" charset="0"/>
            </a:endParaRPr>
          </a:p>
          <a:p>
            <a:pPr marL="0" indent="457200" algn="just" fontAlgn="auto">
              <a:lnSpc>
                <a:spcPct val="110000"/>
              </a:lnSpc>
              <a:spcBef>
                <a:spcPts val="600"/>
              </a:spcBef>
              <a:spcAft>
                <a:spcPts val="0"/>
              </a:spcAft>
              <a:buNone/>
              <a:defRPr/>
            </a:pPr>
            <a:r>
              <a:rPr lang="ro-RO" sz="2400" dirty="0" smtClean="0">
                <a:latin typeface="Times New Roman" pitchFamily="18" charset="0"/>
                <a:cs typeface="Times New Roman" pitchFamily="18" charset="0"/>
              </a:rPr>
              <a:t>Taxa </a:t>
            </a:r>
            <a:r>
              <a:rPr lang="ro-RO" sz="2400" dirty="0">
                <a:latin typeface="Times New Roman" pitchFamily="18" charset="0"/>
                <a:cs typeface="Times New Roman" pitchFamily="18" charset="0"/>
              </a:rPr>
              <a:t>pentru apă se calculează de sine stătător de către subiecţii impunerii, </a:t>
            </a:r>
            <a:r>
              <a:rPr lang="ro-RO" sz="2400" b="1" dirty="0">
                <a:latin typeface="Times New Roman" pitchFamily="18" charset="0"/>
                <a:cs typeface="Times New Roman" pitchFamily="18" charset="0"/>
              </a:rPr>
              <a:t>pornindu-se de la volumul apei extrase şi/sau utilizate</a:t>
            </a:r>
            <a:r>
              <a:rPr lang="ro-RO" sz="2400" dirty="0">
                <a:latin typeface="Times New Roman" pitchFamily="18" charset="0"/>
                <a:cs typeface="Times New Roman" pitchFamily="18" charset="0"/>
              </a:rPr>
              <a:t>, conform datelor contoarelor sau, în lipsa acestora, </a:t>
            </a:r>
            <a:r>
              <a:rPr lang="ro-RO" sz="2400" b="1" dirty="0">
                <a:latin typeface="Times New Roman" pitchFamily="18" charset="0"/>
                <a:cs typeface="Times New Roman" pitchFamily="18" charset="0"/>
              </a:rPr>
              <a:t>conform normelor de extragere şi/sau utilizare</a:t>
            </a:r>
            <a:r>
              <a:rPr lang="ro-RO" sz="2400" dirty="0" smtClean="0">
                <a:latin typeface="Times New Roman" pitchFamily="18" charset="0"/>
                <a:cs typeface="Times New Roman" pitchFamily="18" charset="0"/>
              </a:rPr>
              <a:t>.</a:t>
            </a:r>
          </a:p>
          <a:p>
            <a:pPr marL="0" indent="457200" algn="just" fontAlgn="auto">
              <a:lnSpc>
                <a:spcPct val="110000"/>
              </a:lnSpc>
              <a:spcBef>
                <a:spcPts val="600"/>
              </a:spcBef>
              <a:spcAft>
                <a:spcPts val="0"/>
              </a:spcAft>
              <a:buNone/>
              <a:defRPr/>
            </a:pPr>
            <a:endParaRPr lang="ro-RO" sz="2400" dirty="0">
              <a:latin typeface="Times New Roman" pitchFamily="18" charset="0"/>
              <a:cs typeface="Times New Roman" pitchFamily="18" charset="0"/>
            </a:endParaRPr>
          </a:p>
          <a:p>
            <a:pPr marL="0" indent="457200" algn="just">
              <a:lnSpc>
                <a:spcPct val="110000"/>
              </a:lnSpc>
              <a:spcBef>
                <a:spcPts val="600"/>
              </a:spcBef>
              <a:buNone/>
              <a:defRPr/>
            </a:pPr>
            <a:r>
              <a:rPr lang="ro-RO" sz="2400" dirty="0">
                <a:latin typeface="Times New Roman" pitchFamily="18" charset="0"/>
                <a:cs typeface="Times New Roman" pitchFamily="18" charset="0"/>
              </a:rPr>
              <a:t>În lipsa contoarelor, elaborarea normelor de extragere şi/sau de utilizare a apei şi controlul asupra cantităţii de apă extrasă se efectuează de </a:t>
            </a:r>
            <a:r>
              <a:rPr lang="ro-RO" sz="2400" dirty="0" smtClean="0">
                <a:latin typeface="Times New Roman" pitchFamily="18" charset="0"/>
                <a:cs typeface="Times New Roman" pitchFamily="18" charset="0"/>
              </a:rPr>
              <a:t>către </a:t>
            </a:r>
            <a:r>
              <a:rPr lang="ro-RO" sz="2400" b="1" dirty="0">
                <a:latin typeface="Times New Roman" panose="02020603050405020304" pitchFamily="18" charset="0"/>
                <a:cs typeface="Times New Roman" panose="02020603050405020304" pitchFamily="18" charset="0"/>
              </a:rPr>
              <a:t>Agenţia "Apele Moldovei"</a:t>
            </a:r>
            <a:r>
              <a:rPr lang="ro-RO" sz="2400" dirty="0">
                <a:latin typeface="Times New Roman" panose="02020603050405020304" pitchFamily="18" charset="0"/>
                <a:cs typeface="Times New Roman" panose="02020603050405020304" pitchFamily="18" charset="0"/>
              </a:rPr>
              <a:t>.</a:t>
            </a:r>
            <a:endParaRPr lang="ru-RU" sz="2400" dirty="0"/>
          </a:p>
          <a:p>
            <a:pPr marL="0" lvl="0" indent="457200" algn="just">
              <a:lnSpc>
                <a:spcPct val="110000"/>
              </a:lnSpc>
              <a:spcBef>
                <a:spcPts val="600"/>
              </a:spcBef>
              <a:buNone/>
              <a:defRPr/>
            </a:pPr>
            <a:endParaRPr lang="ro-RO" sz="2900" dirty="0"/>
          </a:p>
          <a:p>
            <a:pPr marL="0" indent="457200" algn="just" fontAlgn="auto">
              <a:lnSpc>
                <a:spcPct val="110000"/>
              </a:lnSpc>
              <a:spcBef>
                <a:spcPts val="600"/>
              </a:spcBef>
              <a:spcAft>
                <a:spcPts val="0"/>
              </a:spcAft>
              <a:buNone/>
              <a:defRPr/>
            </a:pPr>
            <a:endParaRPr lang="ro-RO" sz="2900" dirty="0">
              <a:latin typeface="Times New Roman" pitchFamily="18" charset="0"/>
              <a:cs typeface="Times New Roman" pitchFamily="18" charset="0"/>
            </a:endParaRPr>
          </a:p>
          <a:p>
            <a:pPr marL="0" lvl="0" indent="0" algn="ctr" defTabSz="914400">
              <a:lnSpc>
                <a:spcPct val="100000"/>
              </a:lnSpc>
              <a:spcBef>
                <a:spcPts val="0"/>
              </a:spcBef>
              <a:buNone/>
            </a:pPr>
            <a:endParaRPr lang="ro-RO" sz="2600" b="1" dirty="0">
              <a:solidFill>
                <a:prstClr val="black"/>
              </a:solidFill>
              <a:latin typeface="Times New Roman" panose="02020603050405020304" pitchFamily="18" charset="0"/>
              <a:cs typeface="Times New Roman" panose="02020603050405020304" pitchFamily="18" charset="0"/>
            </a:endParaRPr>
          </a:p>
          <a:p>
            <a:pPr marL="0" indent="0" algn="just">
              <a:buNone/>
            </a:pPr>
            <a:endParaRPr lang="ro-RO" dirty="0">
              <a:latin typeface="Times New Roman" pitchFamily="18" charset="0"/>
              <a:cs typeface="Times New Roman" pitchFamily="18" charset="0"/>
            </a:endParaRPr>
          </a:p>
          <a:p>
            <a:pPr marL="0" indent="0">
              <a:buNone/>
            </a:pPr>
            <a:endParaRPr lang="ro-RO" sz="11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7" name="Straight Connector 6"/>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781211" y="3356992"/>
            <a:ext cx="7886700" cy="52292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ro-RO" sz="3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55734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0030"/>
            <a:ext cx="7886700" cy="522926"/>
          </a:xfrm>
        </p:spPr>
        <p:txBody>
          <a:bodyPr>
            <a:normAutofit/>
          </a:bodyPr>
          <a:lstStyle/>
          <a:p>
            <a:pPr algn="ctr"/>
            <a:r>
              <a:rPr lang="ro-RO"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Înlesniri fiscale</a:t>
            </a:r>
          </a:p>
        </p:txBody>
      </p:sp>
      <p:sp>
        <p:nvSpPr>
          <p:cNvPr id="3" name="Content Placeholder 2"/>
          <p:cNvSpPr>
            <a:spLocks noGrp="1"/>
          </p:cNvSpPr>
          <p:nvPr>
            <p:ph idx="1"/>
          </p:nvPr>
        </p:nvSpPr>
        <p:spPr>
          <a:xfrm>
            <a:off x="251520" y="1578281"/>
            <a:ext cx="8784975" cy="5024284"/>
          </a:xfrm>
        </p:spPr>
        <p:txBody>
          <a:bodyPr>
            <a:normAutofit fontScale="55000" lnSpcReduction="20000"/>
          </a:bodyPr>
          <a:lstStyle/>
          <a:p>
            <a:pPr marL="0" indent="0" algn="just">
              <a:buNone/>
            </a:pPr>
            <a:r>
              <a:rPr lang="ro-RO" sz="3600" b="1" dirty="0">
                <a:latin typeface="Times New Roman" pitchFamily="18" charset="0"/>
                <a:cs typeface="Times New Roman" pitchFamily="18" charset="0"/>
              </a:rPr>
              <a:t>      </a:t>
            </a:r>
            <a:r>
              <a:rPr lang="ro-RO" sz="4400" b="1" dirty="0">
                <a:latin typeface="Times New Roman" pitchFamily="18" charset="0"/>
                <a:cs typeface="Times New Roman" pitchFamily="18" charset="0"/>
              </a:rPr>
              <a:t>Taxa pentru apă nu se aplică pentru:</a:t>
            </a:r>
            <a:endParaRPr lang="en-US" sz="4400" b="1" dirty="0">
              <a:latin typeface="Times New Roman" pitchFamily="18" charset="0"/>
              <a:cs typeface="Times New Roman" pitchFamily="18" charset="0"/>
            </a:endParaRPr>
          </a:p>
          <a:p>
            <a:pPr marL="0" indent="0" algn="just">
              <a:buNone/>
            </a:pPr>
            <a:endParaRPr lang="ro-RO" sz="900" b="1" dirty="0">
              <a:latin typeface="Times New Roman" pitchFamily="18" charset="0"/>
              <a:cs typeface="Times New Roman" pitchFamily="18" charset="0"/>
            </a:endParaRPr>
          </a:p>
          <a:p>
            <a:pPr marL="360000" indent="0" algn="just">
              <a:buNone/>
            </a:pPr>
            <a:r>
              <a:rPr lang="en-US" sz="3500" dirty="0">
                <a:latin typeface="Times New Roman" pitchFamily="18" charset="0"/>
                <a:cs typeface="Times New Roman" pitchFamily="18" charset="0"/>
              </a:rPr>
              <a:t>a)   </a:t>
            </a:r>
            <a:r>
              <a:rPr lang="ro-RO" sz="3500" dirty="0">
                <a:latin typeface="Times New Roman" pitchFamily="18" charset="0"/>
                <a:cs typeface="Times New Roman" pitchFamily="18" charset="0"/>
              </a:rPr>
              <a:t>apa extrasă din subsol concomitent cu minereurile utile sau extrasă </a:t>
            </a:r>
            <a:endParaRPr lang="en-US" sz="3500" dirty="0">
              <a:latin typeface="Times New Roman" pitchFamily="18" charset="0"/>
              <a:cs typeface="Times New Roman" pitchFamily="18" charset="0"/>
            </a:endParaRPr>
          </a:p>
          <a:p>
            <a:pPr marL="360000" indent="0" algn="just">
              <a:buNone/>
            </a:pPr>
            <a:r>
              <a:rPr lang="en-US" sz="3500" dirty="0">
                <a:latin typeface="Times New Roman" pitchFamily="18" charset="0"/>
                <a:cs typeface="Times New Roman" pitchFamily="18" charset="0"/>
              </a:rPr>
              <a:t>      </a:t>
            </a:r>
            <a:r>
              <a:rPr lang="ro-RO" sz="3500" dirty="0">
                <a:latin typeface="Times New Roman" pitchFamily="18" charset="0"/>
                <a:cs typeface="Times New Roman" pitchFamily="18" charset="0"/>
              </a:rPr>
              <a:t>pentru </a:t>
            </a:r>
            <a:r>
              <a:rPr lang="en-US" sz="3500" dirty="0">
                <a:latin typeface="Times New Roman" pitchFamily="18" charset="0"/>
                <a:cs typeface="Times New Roman" pitchFamily="18" charset="0"/>
              </a:rPr>
              <a:t> </a:t>
            </a:r>
            <a:r>
              <a:rPr lang="ro-RO" sz="3500" dirty="0">
                <a:latin typeface="Times New Roman" pitchFamily="18" charset="0"/>
                <a:cs typeface="Times New Roman" pitchFamily="18" charset="0"/>
              </a:rPr>
              <a:t>prevenirea (lichidarea) acţiunii dăunătoare a acestor ape;</a:t>
            </a:r>
          </a:p>
          <a:p>
            <a:pPr marL="360000" indent="0" algn="just">
              <a:buNone/>
            </a:pPr>
            <a:r>
              <a:rPr lang="ro-RO" sz="3500" dirty="0">
                <a:latin typeface="Times New Roman" pitchFamily="18" charset="0"/>
                <a:cs typeface="Times New Roman" pitchFamily="18" charset="0"/>
              </a:rPr>
              <a:t>b)</a:t>
            </a:r>
            <a:r>
              <a:rPr lang="en-US" sz="3500" dirty="0">
                <a:latin typeface="Times New Roman" pitchFamily="18" charset="0"/>
                <a:cs typeface="Times New Roman" pitchFamily="18" charset="0"/>
              </a:rPr>
              <a:t> </a:t>
            </a:r>
            <a:r>
              <a:rPr lang="ro-RO" sz="3500" dirty="0">
                <a:latin typeface="Times New Roman" pitchFamily="18" charset="0"/>
                <a:cs typeface="Times New Roman" pitchFamily="18" charset="0"/>
              </a:rPr>
              <a:t> apa extrasă şi livrată direct sau prin intermediul unor agenţi economici populaţiei, </a:t>
            </a:r>
            <a:r>
              <a:rPr lang="en-US" sz="3500" dirty="0">
                <a:latin typeface="Times New Roman" pitchFamily="18" charset="0"/>
                <a:cs typeface="Times New Roman" pitchFamily="18" charset="0"/>
              </a:rPr>
              <a:t>	</a:t>
            </a:r>
            <a:r>
              <a:rPr lang="ro-RO" sz="3500" dirty="0" err="1">
                <a:latin typeface="Times New Roman" pitchFamily="18" charset="0"/>
                <a:cs typeface="Times New Roman" pitchFamily="18" charset="0"/>
              </a:rPr>
              <a:t>autorităţilor</a:t>
            </a:r>
            <a:r>
              <a:rPr lang="ro-RO" sz="3500" dirty="0">
                <a:latin typeface="Times New Roman" pitchFamily="18" charset="0"/>
                <a:cs typeface="Times New Roman" pitchFamily="18" charset="0"/>
              </a:rPr>
              <a:t> publice şi instituţiilor finanţate de la bugetele de toate nivelurile;</a:t>
            </a:r>
          </a:p>
          <a:p>
            <a:pPr marL="360000" indent="0" algn="just">
              <a:buNone/>
            </a:pPr>
            <a:r>
              <a:rPr lang="ro-RO" sz="3500" dirty="0">
                <a:latin typeface="Times New Roman" pitchFamily="18" charset="0"/>
                <a:cs typeface="Times New Roman" pitchFamily="18" charset="0"/>
              </a:rPr>
              <a:t>c) </a:t>
            </a:r>
            <a:r>
              <a:rPr lang="en-US" sz="3500" dirty="0">
                <a:latin typeface="Times New Roman" pitchFamily="18" charset="0"/>
                <a:cs typeface="Times New Roman" pitchFamily="18" charset="0"/>
              </a:rPr>
              <a:t> </a:t>
            </a:r>
            <a:r>
              <a:rPr lang="ro-RO" sz="3500" dirty="0">
                <a:latin typeface="Times New Roman" pitchFamily="18" charset="0"/>
                <a:cs typeface="Times New Roman" pitchFamily="18" charset="0"/>
              </a:rPr>
              <a:t>apa extrasă pentru stingerea incendiilor sau livrată pentru aceste scopuri direct</a:t>
            </a:r>
            <a:endParaRPr lang="en-US" sz="3500" dirty="0">
              <a:latin typeface="Times New Roman" pitchFamily="18" charset="0"/>
              <a:cs typeface="Times New Roman" pitchFamily="18" charset="0"/>
            </a:endParaRPr>
          </a:p>
          <a:p>
            <a:pPr marL="360000" indent="0" algn="just">
              <a:buNone/>
            </a:pPr>
            <a:r>
              <a:rPr lang="en-US" sz="3500" dirty="0">
                <a:latin typeface="Times New Roman" pitchFamily="18" charset="0"/>
                <a:cs typeface="Times New Roman" pitchFamily="18" charset="0"/>
              </a:rPr>
              <a:t>    </a:t>
            </a:r>
            <a:r>
              <a:rPr lang="ro-RO" sz="3500" dirty="0">
                <a:latin typeface="Times New Roman" pitchFamily="18" charset="0"/>
                <a:cs typeface="Times New Roman" pitchFamily="18" charset="0"/>
              </a:rPr>
              <a:t> sau prin intermediul unor agenţi economici;</a:t>
            </a:r>
          </a:p>
          <a:p>
            <a:pPr marL="360000" indent="0" algn="just">
              <a:spcBef>
                <a:spcPts val="600"/>
              </a:spcBef>
              <a:buNone/>
            </a:pPr>
            <a:r>
              <a:rPr lang="ro-RO" sz="3500" dirty="0">
                <a:latin typeface="Times New Roman" pitchFamily="18" charset="0"/>
                <a:cs typeface="Times New Roman" pitchFamily="18" charset="0"/>
              </a:rPr>
              <a:t>d) </a:t>
            </a:r>
            <a:r>
              <a:rPr lang="en-US" sz="3500" dirty="0">
                <a:latin typeface="Times New Roman" pitchFamily="18" charset="0"/>
                <a:cs typeface="Times New Roman" pitchFamily="18" charset="0"/>
              </a:rPr>
              <a:t> </a:t>
            </a:r>
            <a:r>
              <a:rPr lang="ro-RO" sz="3500" dirty="0">
                <a:latin typeface="Times New Roman" pitchFamily="18" charset="0"/>
                <a:cs typeface="Times New Roman" pitchFamily="18" charset="0"/>
              </a:rPr>
              <a:t>apa extrasă de întreprinderile societăţilor orbilor, surzilor, invalizilor </a:t>
            </a:r>
            <a:r>
              <a:rPr lang="ro-RO" sz="3500" dirty="0" err="1">
                <a:latin typeface="Times New Roman" pitchFamily="18" charset="0"/>
                <a:cs typeface="Times New Roman" pitchFamily="18" charset="0"/>
              </a:rPr>
              <a:t>şi</a:t>
            </a:r>
            <a:r>
              <a:rPr lang="ro-RO" sz="3500" dirty="0">
                <a:latin typeface="Times New Roman" pitchFamily="18" charset="0"/>
                <a:cs typeface="Times New Roman" pitchFamily="18" charset="0"/>
              </a:rPr>
              <a:t> </a:t>
            </a:r>
            <a:endParaRPr lang="en-US" sz="3500" dirty="0">
              <a:latin typeface="Times New Roman" pitchFamily="18" charset="0"/>
              <a:cs typeface="Times New Roman" pitchFamily="18" charset="0"/>
            </a:endParaRPr>
          </a:p>
          <a:p>
            <a:pPr marL="360000" indent="0" algn="just">
              <a:spcBef>
                <a:spcPts val="600"/>
              </a:spcBef>
              <a:buNone/>
            </a:pPr>
            <a:r>
              <a:rPr lang="en-US" sz="3500" dirty="0">
                <a:latin typeface="Times New Roman" pitchFamily="18" charset="0"/>
                <a:cs typeface="Times New Roman" pitchFamily="18" charset="0"/>
              </a:rPr>
              <a:t>     </a:t>
            </a:r>
            <a:r>
              <a:rPr lang="ro-RO" sz="3500" dirty="0" err="1">
                <a:latin typeface="Times New Roman" pitchFamily="18" charset="0"/>
                <a:cs typeface="Times New Roman" pitchFamily="18" charset="0"/>
              </a:rPr>
              <a:t>instituţiile</a:t>
            </a:r>
            <a:r>
              <a:rPr lang="en-US" sz="3500" dirty="0">
                <a:latin typeface="Times New Roman" pitchFamily="18" charset="0"/>
                <a:cs typeface="Times New Roman" pitchFamily="18" charset="0"/>
              </a:rPr>
              <a:t> </a:t>
            </a:r>
            <a:r>
              <a:rPr lang="ro-RO" sz="3500" dirty="0">
                <a:latin typeface="Times New Roman" pitchFamily="18" charset="0"/>
                <a:cs typeface="Times New Roman" pitchFamily="18" charset="0"/>
              </a:rPr>
              <a:t>medico-sanitare publice sau livrată acestora direct sau </a:t>
            </a:r>
            <a:endParaRPr lang="en-US" sz="3500" dirty="0">
              <a:latin typeface="Times New Roman" pitchFamily="18" charset="0"/>
              <a:cs typeface="Times New Roman" pitchFamily="18" charset="0"/>
            </a:endParaRPr>
          </a:p>
          <a:p>
            <a:pPr marL="360000" indent="0" algn="just">
              <a:spcBef>
                <a:spcPts val="600"/>
              </a:spcBef>
              <a:buNone/>
            </a:pPr>
            <a:r>
              <a:rPr lang="en-US" sz="3500" dirty="0">
                <a:latin typeface="Times New Roman" pitchFamily="18" charset="0"/>
                <a:cs typeface="Times New Roman" pitchFamily="18" charset="0"/>
              </a:rPr>
              <a:t>      </a:t>
            </a:r>
            <a:r>
              <a:rPr lang="ro-RO" sz="3500" dirty="0">
                <a:latin typeface="Times New Roman" pitchFamily="18" charset="0"/>
                <a:cs typeface="Times New Roman" pitchFamily="18" charset="0"/>
              </a:rPr>
              <a:t>prin intermediul </a:t>
            </a:r>
            <a:r>
              <a:rPr lang="en-US" sz="3500" dirty="0">
                <a:latin typeface="Times New Roman" pitchFamily="18" charset="0"/>
                <a:cs typeface="Times New Roman" pitchFamily="18" charset="0"/>
              </a:rPr>
              <a:t>u</a:t>
            </a:r>
            <a:r>
              <a:rPr lang="ro-RO" sz="3500" dirty="0">
                <a:latin typeface="Times New Roman" pitchFamily="18" charset="0"/>
                <a:cs typeface="Times New Roman" pitchFamily="18" charset="0"/>
              </a:rPr>
              <a:t>nor agenţi economici;</a:t>
            </a:r>
          </a:p>
          <a:p>
            <a:pPr marL="360000" indent="0" algn="just">
              <a:buNone/>
            </a:pPr>
            <a:r>
              <a:rPr lang="ro-RO" sz="3500" dirty="0">
                <a:latin typeface="Times New Roman" pitchFamily="18" charset="0"/>
                <a:cs typeface="Times New Roman" pitchFamily="18" charset="0"/>
              </a:rPr>
              <a:t>e) </a:t>
            </a:r>
            <a:r>
              <a:rPr lang="en-US" sz="3500" dirty="0">
                <a:latin typeface="Times New Roman" pitchFamily="18" charset="0"/>
                <a:cs typeface="Times New Roman" pitchFamily="18" charset="0"/>
              </a:rPr>
              <a:t> </a:t>
            </a:r>
            <a:r>
              <a:rPr lang="ro-RO" sz="3500" dirty="0">
                <a:latin typeface="Times New Roman" pitchFamily="18" charset="0"/>
                <a:cs typeface="Times New Roman" pitchFamily="18" charset="0"/>
              </a:rPr>
              <a:t>apa extrasă de întreprinderile din cadrul sistemului penitenciar sau </a:t>
            </a:r>
            <a:endParaRPr lang="en-US" sz="3500" dirty="0">
              <a:latin typeface="Times New Roman" pitchFamily="18" charset="0"/>
              <a:cs typeface="Times New Roman" pitchFamily="18" charset="0"/>
            </a:endParaRPr>
          </a:p>
          <a:p>
            <a:pPr marL="360000" indent="0" algn="just">
              <a:buNone/>
            </a:pPr>
            <a:r>
              <a:rPr lang="en-US" sz="3500" dirty="0">
                <a:latin typeface="Times New Roman" pitchFamily="18" charset="0"/>
                <a:cs typeface="Times New Roman" pitchFamily="18" charset="0"/>
              </a:rPr>
              <a:t>     </a:t>
            </a:r>
            <a:r>
              <a:rPr lang="ro-RO" sz="3500" dirty="0">
                <a:latin typeface="Times New Roman" pitchFamily="18" charset="0"/>
                <a:cs typeface="Times New Roman" pitchFamily="18" charset="0"/>
              </a:rPr>
              <a:t>livrată acestora direct sau prin intermediul unor agenţi economici.</a:t>
            </a:r>
          </a:p>
          <a:p>
            <a:pPr marL="0" indent="0" algn="just">
              <a:buNone/>
            </a:pPr>
            <a:endParaRPr lang="ro-RO" sz="2000" dirty="0">
              <a:latin typeface="Times New Roman" pitchFamily="18" charset="0"/>
              <a:cs typeface="Times New Roman" pitchFamily="18" charset="0"/>
            </a:endParaRPr>
          </a:p>
          <a:p>
            <a:pPr marL="0" lvl="0" indent="0" algn="just" defTabSz="901873">
              <a:lnSpc>
                <a:spcPct val="100000"/>
              </a:lnSpc>
              <a:spcBef>
                <a:spcPts val="0"/>
              </a:spcBef>
              <a:buNone/>
              <a:defRPr/>
            </a:pPr>
            <a:r>
              <a:rPr lang="ro-RO" sz="3200" dirty="0">
                <a:solidFill>
                  <a:prstClr val="black"/>
                </a:solidFill>
                <a:latin typeface="Times New Roman" pitchFamily="18" charset="0"/>
                <a:cs typeface="Times New Roman" pitchFamily="18" charset="0"/>
              </a:rPr>
              <a:t>       În cazul livrării apei în scopurile specificate la lit. </a:t>
            </a:r>
            <a:r>
              <a:rPr lang="ro-RO" sz="3200" dirty="0">
                <a:solidFill>
                  <a:schemeClr val="accent5">
                    <a:lumMod val="75000"/>
                  </a:schemeClr>
                </a:solidFill>
                <a:latin typeface="Times New Roman" pitchFamily="18" charset="0"/>
                <a:cs typeface="Times New Roman" pitchFamily="18" charset="0"/>
              </a:rPr>
              <a:t>b), c), d) şi e) </a:t>
            </a:r>
            <a:r>
              <a:rPr lang="ro-RO" sz="3200" dirty="0">
                <a:solidFill>
                  <a:prstClr val="black"/>
                </a:solidFill>
                <a:latin typeface="Times New Roman" pitchFamily="18" charset="0"/>
                <a:cs typeface="Times New Roman" pitchFamily="18" charset="0"/>
              </a:rPr>
              <a:t>prin intermediul unor agenţi economici, informaţia cu privire la volumul de apă livrată </a:t>
            </a:r>
            <a:r>
              <a:rPr lang="ro-RO" sz="3200" dirty="0">
                <a:latin typeface="Times New Roman" pitchFamily="18" charset="0"/>
                <a:cs typeface="Times New Roman" pitchFamily="18" charset="0"/>
              </a:rPr>
              <a:t>se prezintă subiectului impunerii de către agenţii economici respectivi </a:t>
            </a:r>
            <a:r>
              <a:rPr lang="ro-RO" sz="3200" dirty="0">
                <a:effectLst>
                  <a:outerShdw blurRad="38100" dist="38100" dir="2700000" algn="tl">
                    <a:srgbClr val="000000">
                      <a:alpha val="43137"/>
                    </a:srgbClr>
                  </a:outerShdw>
                </a:effectLst>
                <a:latin typeface="Times New Roman" pitchFamily="18" charset="0"/>
                <a:cs typeface="Times New Roman" pitchFamily="18" charset="0"/>
              </a:rPr>
              <a:t>trimestrial</a:t>
            </a:r>
            <a:r>
              <a:rPr lang="ro-RO" sz="3200" dirty="0">
                <a:latin typeface="Times New Roman" pitchFamily="18" charset="0"/>
                <a:cs typeface="Times New Roman" pitchFamily="18" charset="0"/>
              </a:rPr>
              <a:t>,</a:t>
            </a:r>
            <a:r>
              <a:rPr lang="ro-RO" sz="3200" dirty="0">
                <a:solidFill>
                  <a:prstClr val="black"/>
                </a:solidFill>
                <a:latin typeface="Times New Roman" pitchFamily="18" charset="0"/>
                <a:cs typeface="Times New Roman" pitchFamily="18" charset="0"/>
              </a:rPr>
              <a:t> pînă la data de 5 a lunii următoare trimestrului gestionar, în forma stabilită de Serviciul Fiscal de Stat.* </a:t>
            </a:r>
          </a:p>
          <a:p>
            <a:pPr marL="0" indent="0" algn="just">
              <a:buNone/>
            </a:pPr>
            <a:endParaRPr lang="ro-RO" dirty="0">
              <a:latin typeface="Times New Roman" pitchFamily="18" charset="0"/>
              <a:cs typeface="Times New Roman" pitchFamily="18" charset="0"/>
            </a:endParaRPr>
          </a:p>
          <a:p>
            <a:pPr marL="0" indent="0">
              <a:buNone/>
            </a:pPr>
            <a:endParaRPr lang="ro-RO" sz="11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7" name="Straight Connector 6"/>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348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0727"/>
            <a:ext cx="7886700" cy="864095"/>
          </a:xfrm>
        </p:spPr>
        <p:txBody>
          <a:bodyPr>
            <a:noAutofit/>
          </a:bodyPr>
          <a:lstStyle/>
          <a:p>
            <a:pPr algn="ctr"/>
            <a:r>
              <a:rPr lang="ro-RO" sz="3000" b="1" dirty="0">
                <a:effectLst>
                  <a:outerShdw blurRad="38100" dist="38100" dir="2700000" algn="tl">
                    <a:srgbClr val="000000">
                      <a:alpha val="43137"/>
                    </a:srgbClr>
                  </a:outerShdw>
                </a:effectLst>
                <a:latin typeface="Times New Roman" pitchFamily="18" charset="0"/>
                <a:cs typeface="Times New Roman" pitchFamily="18" charset="0"/>
              </a:rPr>
              <a:t>Taxa pentru extragerea mineralelor utile</a:t>
            </a:r>
            <a:br>
              <a:rPr lang="ro-RO" sz="3000" b="1" dirty="0">
                <a:effectLst>
                  <a:outerShdw blurRad="38100" dist="38100" dir="2700000" algn="tl">
                    <a:srgbClr val="000000">
                      <a:alpha val="43137"/>
                    </a:srgbClr>
                  </a:outerShdw>
                </a:effectLst>
                <a:latin typeface="Times New Roman" pitchFamily="18" charset="0"/>
                <a:cs typeface="Times New Roman" pitchFamily="18" charset="0"/>
              </a:rPr>
            </a:br>
            <a:endParaRPr lang="ro-RO" sz="3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2420889"/>
            <a:ext cx="8640960" cy="3983963"/>
          </a:xfrm>
        </p:spPr>
        <p:txBody>
          <a:bodyPr>
            <a:noAutofit/>
          </a:bodyPr>
          <a:lstStyle/>
          <a:p>
            <a:pPr marL="0" indent="457200" algn="ctr">
              <a:buNone/>
            </a:pPr>
            <a:r>
              <a:rPr lang="ro-RO" sz="2800" b="1" dirty="0">
                <a:latin typeface="Times New Roman" panose="02020603050405020304" pitchFamily="18" charset="0"/>
                <a:cs typeface="Times New Roman" panose="02020603050405020304" pitchFamily="18" charset="0"/>
              </a:rPr>
              <a:t>Subiecţi ai impunerii </a:t>
            </a:r>
            <a:r>
              <a:rPr lang="ro-RO" sz="2800" dirty="0">
                <a:latin typeface="Times New Roman" panose="02020603050405020304" pitchFamily="18" charset="0"/>
                <a:cs typeface="Times New Roman" panose="02020603050405020304" pitchFamily="18" charset="0"/>
              </a:rPr>
              <a:t>sunt beneficiarii subsolului – persoanele fizice care </a:t>
            </a:r>
            <a:r>
              <a:rPr lang="ro-RO" sz="2800" dirty="0" err="1">
                <a:latin typeface="Times New Roman" panose="02020603050405020304" pitchFamily="18" charset="0"/>
                <a:cs typeface="Times New Roman" panose="02020603050405020304" pitchFamily="18" charset="0"/>
              </a:rPr>
              <a:t>desfăşoară</a:t>
            </a:r>
            <a:r>
              <a:rPr lang="ro-RO" sz="2800" dirty="0">
                <a:latin typeface="Times New Roman" panose="02020603050405020304" pitchFamily="18" charset="0"/>
                <a:cs typeface="Times New Roman" panose="02020603050405020304" pitchFamily="18" charset="0"/>
              </a:rPr>
              <a:t> activitate de întreprinzător şi persoanele juridice care efectuează extragerea mineralelor utile.</a:t>
            </a:r>
          </a:p>
          <a:p>
            <a:pPr marL="0" indent="457200" algn="ctr">
              <a:buNone/>
            </a:pPr>
            <a:endParaRPr lang="ro-RO" sz="800" dirty="0">
              <a:latin typeface="Times New Roman" panose="02020603050405020304" pitchFamily="18" charset="0"/>
              <a:cs typeface="Times New Roman" panose="02020603050405020304" pitchFamily="18" charset="0"/>
            </a:endParaRPr>
          </a:p>
          <a:p>
            <a:pPr marL="0" indent="457200" algn="ctr">
              <a:spcBef>
                <a:spcPts val="600"/>
              </a:spcBef>
              <a:buNone/>
            </a:pPr>
            <a:r>
              <a:rPr lang="ro-RO" sz="2800" b="1" dirty="0">
                <a:latin typeface="Times New Roman" panose="02020603050405020304" pitchFamily="18" charset="0"/>
                <a:cs typeface="Times New Roman" panose="02020603050405020304" pitchFamily="18" charset="0"/>
              </a:rPr>
              <a:t>Obiect al impunerii şi baza impozabilă </a:t>
            </a:r>
            <a:r>
              <a:rPr lang="ro-RO" sz="2800" dirty="0">
                <a:latin typeface="Times New Roman" panose="02020603050405020304" pitchFamily="18" charset="0"/>
                <a:cs typeface="Times New Roman" panose="02020603050405020304" pitchFamily="18" charset="0"/>
              </a:rPr>
              <a:t>constituie volumul mineralelor utile extrase în perioada fiscală.</a:t>
            </a:r>
          </a:p>
          <a:p>
            <a:pPr marL="0" indent="457200" algn="ctr">
              <a:buNone/>
            </a:pPr>
            <a:endParaRPr lang="ro-RO" sz="2800" dirty="0">
              <a:latin typeface="Times New Roman" panose="02020603050405020304" pitchFamily="18" charset="0"/>
              <a:cs typeface="Times New Roman" panose="02020603050405020304" pitchFamily="18" charset="0"/>
            </a:endParaRPr>
          </a:p>
          <a:p>
            <a:pPr marL="0" indent="457200" algn="ctr">
              <a:spcBef>
                <a:spcPts val="600"/>
              </a:spcBef>
              <a:buNone/>
            </a:pPr>
            <a:endParaRPr lang="ro-RO" sz="2800" dirty="0">
              <a:latin typeface="Times New Roman" panose="02020603050405020304" pitchFamily="18" charset="0"/>
              <a:cs typeface="Times New Roman" panose="02020603050405020304" pitchFamily="18" charset="0"/>
            </a:endParaRPr>
          </a:p>
          <a:p>
            <a:pPr marL="0" indent="457200" algn="ctr">
              <a:spcBef>
                <a:spcPts val="600"/>
              </a:spcBef>
              <a:buNone/>
            </a:pPr>
            <a:endParaRPr lang="ro-RO" sz="2800" dirty="0">
              <a:latin typeface="Times New Roman" panose="02020603050405020304" pitchFamily="18" charset="0"/>
              <a:cs typeface="Times New Roman" panose="02020603050405020304" pitchFamily="18" charset="0"/>
            </a:endParaRPr>
          </a:p>
          <a:p>
            <a:pPr marL="0" indent="457200" algn="ctr">
              <a:spcBef>
                <a:spcPts val="600"/>
              </a:spcBef>
              <a:buNone/>
            </a:pPr>
            <a:endParaRPr lang="ro-RO"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4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05" y="985399"/>
            <a:ext cx="7859645" cy="806130"/>
          </a:xfrm>
        </p:spPr>
        <p:txBody>
          <a:bodyPr>
            <a:normAutofit fontScale="90000"/>
          </a:bodyPr>
          <a:lstStyle/>
          <a:p>
            <a:pPr algn="ctr">
              <a:tabLst>
                <a:tab pos="685800" algn="l"/>
              </a:tabLst>
            </a:pP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Informa</a:t>
            </a:r>
            <a:r>
              <a:rPr lang="ro-RO"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ț</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ia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o-RO"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o-RO"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privind</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valoarea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estimat</a:t>
            </a:r>
            <a:r>
              <a:rPr lang="ro-RO"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o-RO"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în scopul impozitării</a:t>
            </a:r>
          </a:p>
        </p:txBody>
      </p:sp>
      <p:sp>
        <p:nvSpPr>
          <p:cNvPr id="3" name="Content Placeholder 2"/>
          <p:cNvSpPr>
            <a:spLocks noGrp="1"/>
          </p:cNvSpPr>
          <p:nvPr>
            <p:ph idx="1"/>
          </p:nvPr>
        </p:nvSpPr>
        <p:spPr>
          <a:xfrm>
            <a:off x="629179" y="1974714"/>
            <a:ext cx="8191822" cy="4739293"/>
          </a:xfrm>
        </p:spPr>
        <p:txBody>
          <a:bodyPr>
            <a:noAutofit/>
          </a:bodyPr>
          <a:lstStyle/>
          <a:p>
            <a:pPr algn="just">
              <a:lnSpc>
                <a:spcPct val="100000"/>
              </a:lnSpc>
              <a:spcBef>
                <a:spcPts val="300"/>
              </a:spcBef>
              <a:buFontTx/>
              <a:buChar char="-"/>
            </a:pPr>
            <a:r>
              <a:rPr lang="en-US" sz="2200" dirty="0" err="1">
                <a:latin typeface="Times New Roman" pitchFamily="18" charset="0"/>
                <a:cs typeface="Times New Roman" pitchFamily="18" charset="0"/>
              </a:rPr>
              <a:t>Redirec</a:t>
            </a:r>
            <a:r>
              <a:rPr lang="ro-RO" sz="2200" dirty="0" err="1">
                <a:latin typeface="Times New Roman" pitchFamily="18" charset="0"/>
                <a:cs typeface="Times New Roman" pitchFamily="18" charset="0"/>
              </a:rPr>
              <a:t>ționarea</a:t>
            </a:r>
            <a:r>
              <a:rPr lang="ro-RO" sz="2200" dirty="0">
                <a:latin typeface="Times New Roman" pitchFamily="18" charset="0"/>
                <a:cs typeface="Times New Roman" pitchFamily="18" charset="0"/>
              </a:rPr>
              <a:t> la pagina </a:t>
            </a:r>
            <a:r>
              <a:rPr lang="ro-RO" sz="2200" dirty="0">
                <a:latin typeface="Times New Roman" pitchFamily="18" charset="0"/>
                <a:cs typeface="Times New Roman" pitchFamily="18" charset="0"/>
                <a:hlinkClick r:id="rId3"/>
              </a:rPr>
              <a:t>www.cadastru.md/ecadastru/webinfo</a:t>
            </a:r>
            <a:r>
              <a:rPr lang="ro-RO" sz="2200" dirty="0">
                <a:latin typeface="Times New Roman" pitchFamily="18" charset="0"/>
                <a:cs typeface="Times New Roman" pitchFamily="18" charset="0"/>
              </a:rPr>
              <a:t> </a:t>
            </a:r>
          </a:p>
          <a:p>
            <a:pPr algn="just">
              <a:lnSpc>
                <a:spcPct val="100000"/>
              </a:lnSpc>
              <a:spcBef>
                <a:spcPts val="300"/>
              </a:spcBef>
              <a:buFontTx/>
              <a:buChar char="-"/>
            </a:pPr>
            <a:r>
              <a:rPr lang="ro-RO" sz="2200" dirty="0">
                <a:latin typeface="Times New Roman" pitchFamily="18" charset="0"/>
                <a:cs typeface="Times New Roman" pitchFamily="18" charset="0"/>
              </a:rPr>
              <a:t>Datele deschise din Registrul Bunurilor Imobile</a:t>
            </a:r>
          </a:p>
          <a:p>
            <a:pPr algn="just">
              <a:lnSpc>
                <a:spcPct val="100000"/>
              </a:lnSpc>
              <a:spcBef>
                <a:spcPts val="300"/>
              </a:spcBef>
              <a:buFontTx/>
              <a:buChar char="-"/>
            </a:pPr>
            <a:r>
              <a:rPr lang="ro-RO" sz="2200" dirty="0">
                <a:latin typeface="Times New Roman" pitchFamily="18" charset="0"/>
                <a:cs typeface="Times New Roman" pitchFamily="18" charset="0"/>
              </a:rPr>
              <a:t>Căutare universală</a:t>
            </a:r>
          </a:p>
          <a:p>
            <a:pPr algn="just">
              <a:lnSpc>
                <a:spcPct val="100000"/>
              </a:lnSpc>
              <a:spcBef>
                <a:spcPts val="300"/>
              </a:spcBef>
              <a:buFontTx/>
              <a:buChar char="-"/>
            </a:pPr>
            <a:endParaRPr lang="ro-RO"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020272" y="6356351"/>
            <a:ext cx="1495078" cy="124225"/>
          </a:xfrm>
        </p:spPr>
        <p:txBody>
          <a:bodyPr/>
          <a:lstStyle/>
          <a:p>
            <a:fld id="{725C68B6-61C2-468F-89AB-4B9F7531AA68}" type="slidenum">
              <a:rPr lang="ru-RU" smtClean="0">
                <a:solidFill>
                  <a:prstClr val="black">
                    <a:tint val="75000"/>
                  </a:prstClr>
                </a:solidFill>
              </a:rPr>
              <a:pPr/>
              <a:t>7</a:t>
            </a:fld>
            <a:endParaRPr lang="ru-RU" dirty="0">
              <a:solidFill>
                <a:prstClr val="black">
                  <a:tint val="75000"/>
                </a:prstClr>
              </a:solidFill>
            </a:endParaRPr>
          </a:p>
        </p:txBody>
      </p:sp>
      <p:cxnSp>
        <p:nvCxnSpPr>
          <p:cNvPr id="8" name="Straight Connector 7"/>
          <p:cNvCxnSpPr/>
          <p:nvPr/>
        </p:nvCxnSpPr>
        <p:spPr>
          <a:xfrm>
            <a:off x="-5720" y="802213"/>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4"/>
          <a:stretch>
            <a:fillRect/>
          </a:stretch>
        </p:blipFill>
        <p:spPr>
          <a:xfrm>
            <a:off x="1331640" y="3284984"/>
            <a:ext cx="6552728" cy="2834886"/>
          </a:xfrm>
          <a:prstGeom prst="rect">
            <a:avLst/>
          </a:prstGeom>
        </p:spPr>
      </p:pic>
    </p:spTree>
    <p:extLst>
      <p:ext uri="{BB962C8B-B14F-4D97-AF65-F5344CB8AC3E}">
        <p14:creationId xmlns:p14="http://schemas.microsoft.com/office/powerpoint/2010/main" val="2173468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3630672379"/>
              </p:ext>
            </p:extLst>
          </p:nvPr>
        </p:nvGraphicFramePr>
        <p:xfrm>
          <a:off x="107950" y="1026734"/>
          <a:ext cx="4104010" cy="56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ext uri="{D42A27DB-BD31-4B8C-83A1-F6EECF244321}">
                <p14:modId xmlns:p14="http://schemas.microsoft.com/office/powerpoint/2010/main" val="279372562"/>
              </p:ext>
            </p:extLst>
          </p:nvPr>
        </p:nvGraphicFramePr>
        <p:xfrm>
          <a:off x="5034721" y="1026734"/>
          <a:ext cx="4109279" cy="5694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314641" y="15567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14641" y="33569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314641" y="5156285"/>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Таблица 1"/>
          <p:cNvGraphicFramePr>
            <a:graphicFrameLocks noGrp="1"/>
          </p:cNvGraphicFramePr>
          <p:nvPr>
            <p:extLst/>
          </p:nvPr>
        </p:nvGraphicFramePr>
        <p:xfrm>
          <a:off x="107950" y="2420887"/>
          <a:ext cx="4104010" cy="4323450"/>
        </p:xfrm>
        <a:graphic>
          <a:graphicData uri="http://schemas.openxmlformats.org/drawingml/2006/table">
            <a:tbl>
              <a:tblPr firstRow="1" bandRow="1">
                <a:tableStyleId>{5C22544A-7EE6-4342-B048-85BDC9FD1C3A}</a:tableStyleId>
              </a:tblPr>
              <a:tblGrid>
                <a:gridCol w="402469">
                  <a:extLst>
                    <a:ext uri="{9D8B030D-6E8A-4147-A177-3AD203B41FA5}">
                      <a16:colId xmlns:a16="http://schemas.microsoft.com/office/drawing/2014/main" val="794906588"/>
                    </a:ext>
                  </a:extLst>
                </a:gridCol>
                <a:gridCol w="2304256">
                  <a:extLst>
                    <a:ext uri="{9D8B030D-6E8A-4147-A177-3AD203B41FA5}">
                      <a16:colId xmlns:a16="http://schemas.microsoft.com/office/drawing/2014/main" val="1887003617"/>
                    </a:ext>
                  </a:extLst>
                </a:gridCol>
                <a:gridCol w="648072">
                  <a:extLst>
                    <a:ext uri="{9D8B030D-6E8A-4147-A177-3AD203B41FA5}">
                      <a16:colId xmlns:a16="http://schemas.microsoft.com/office/drawing/2014/main" val="1635774598"/>
                    </a:ext>
                  </a:extLst>
                </a:gridCol>
                <a:gridCol w="749213">
                  <a:extLst>
                    <a:ext uri="{9D8B030D-6E8A-4147-A177-3AD203B41FA5}">
                      <a16:colId xmlns:a16="http://schemas.microsoft.com/office/drawing/2014/main" val="1313012580"/>
                    </a:ext>
                  </a:extLst>
                </a:gridCol>
              </a:tblGrid>
              <a:tr h="388617">
                <a:tc>
                  <a:txBody>
                    <a:bodyPr/>
                    <a:lstStyle/>
                    <a:p>
                      <a:pPr algn="ctr"/>
                      <a:r>
                        <a:rPr lang="en-US" sz="700" dirty="0" err="1" smtClean="0"/>
                        <a:t>Nr</a:t>
                      </a:r>
                      <a:r>
                        <a:rPr lang="en-US" sz="700" dirty="0" smtClean="0"/>
                        <a:t>.</a:t>
                      </a:r>
                    </a:p>
                    <a:p>
                      <a:pPr algn="ctr"/>
                      <a:r>
                        <a:rPr lang="en-US" sz="700" dirty="0" err="1" smtClean="0"/>
                        <a:t>crt</a:t>
                      </a:r>
                      <a:r>
                        <a:rPr lang="en-US" sz="700" dirty="0" smtClean="0"/>
                        <a:t>.</a:t>
                      </a:r>
                      <a:endParaRPr lang="ru-RU" sz="700" dirty="0"/>
                    </a:p>
                  </a:txBody>
                  <a:tcPr/>
                </a:tc>
                <a:tc>
                  <a:txBody>
                    <a:bodyPr/>
                    <a:lstStyle/>
                    <a:p>
                      <a:pPr algn="ctr"/>
                      <a:r>
                        <a:rPr lang="it-IT" sz="700" dirty="0" smtClean="0"/>
                        <a:t>Categoria şi tipul mineralului util</a:t>
                      </a:r>
                      <a:endParaRPr lang="ru-RU" sz="700" dirty="0"/>
                    </a:p>
                  </a:txBody>
                  <a:tcPr/>
                </a:tc>
                <a:tc>
                  <a:txBody>
                    <a:bodyPr/>
                    <a:lstStyle/>
                    <a:p>
                      <a:pPr algn="ctr"/>
                      <a:r>
                        <a:rPr lang="en-US" sz="700" dirty="0" err="1" smtClean="0"/>
                        <a:t>Unitatea</a:t>
                      </a:r>
                      <a:endParaRPr lang="en-US" sz="700" dirty="0" smtClean="0"/>
                    </a:p>
                    <a:p>
                      <a:pPr algn="ctr"/>
                      <a:r>
                        <a:rPr lang="en-US" sz="700" dirty="0" smtClean="0"/>
                        <a:t>de </a:t>
                      </a:r>
                      <a:r>
                        <a:rPr lang="en-US" sz="700" dirty="0" err="1" smtClean="0"/>
                        <a:t>măsură</a:t>
                      </a:r>
                      <a:endParaRPr lang="ru-RU" sz="700" dirty="0"/>
                    </a:p>
                  </a:txBody>
                  <a:tcPr/>
                </a:tc>
                <a:tc>
                  <a:txBody>
                    <a:bodyPr/>
                    <a:lstStyle/>
                    <a:p>
                      <a:pPr algn="ctr"/>
                      <a:r>
                        <a:rPr lang="it-IT" sz="700" dirty="0" smtClean="0"/>
                        <a:t>Cota taxei per unitate</a:t>
                      </a:r>
                    </a:p>
                    <a:p>
                      <a:pPr algn="ctr"/>
                      <a:r>
                        <a:rPr lang="it-IT" sz="700" dirty="0" smtClean="0"/>
                        <a:t>de măsură, lei</a:t>
                      </a:r>
                      <a:endParaRPr lang="ru-RU" sz="700" dirty="0"/>
                    </a:p>
                  </a:txBody>
                  <a:tcPr/>
                </a:tc>
                <a:extLst>
                  <a:ext uri="{0D108BD9-81ED-4DB2-BD59-A6C34878D82A}">
                    <a16:rowId xmlns:a16="http://schemas.microsoft.com/office/drawing/2014/main" val="85006800"/>
                  </a:ext>
                </a:extLst>
              </a:tr>
              <a:tr h="180840">
                <a:tc>
                  <a:txBody>
                    <a:bodyPr/>
                    <a:lstStyle/>
                    <a:p>
                      <a:pPr algn="ctr"/>
                      <a:r>
                        <a:rPr lang="ro-RO" sz="700" dirty="0" smtClean="0"/>
                        <a:t>1</a:t>
                      </a:r>
                      <a:endParaRPr lang="ru-RU" sz="700" dirty="0"/>
                    </a:p>
                  </a:txBody>
                  <a:tcPr/>
                </a:tc>
                <a:tc>
                  <a:txBody>
                    <a:bodyPr/>
                    <a:lstStyle/>
                    <a:p>
                      <a:pPr algn="l"/>
                      <a:r>
                        <a:rPr lang="en-US" sz="700" dirty="0" err="1" smtClean="0"/>
                        <a:t>Argilă</a:t>
                      </a:r>
                      <a:r>
                        <a:rPr lang="en-US" sz="700" dirty="0" smtClean="0"/>
                        <a:t> </a:t>
                      </a:r>
                      <a:r>
                        <a:rPr lang="en-US" sz="700" dirty="0" err="1" smtClean="0"/>
                        <a:t>bentonitică</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dirty="0" smtClean="0"/>
                        <a:t>7</a:t>
                      </a:r>
                      <a:endParaRPr lang="ru-RU" sz="700" dirty="0"/>
                    </a:p>
                  </a:txBody>
                  <a:tcPr/>
                </a:tc>
                <a:extLst>
                  <a:ext uri="{0D108BD9-81ED-4DB2-BD59-A6C34878D82A}">
                    <a16:rowId xmlns:a16="http://schemas.microsoft.com/office/drawing/2014/main" val="1414428655"/>
                  </a:ext>
                </a:extLst>
              </a:tr>
              <a:tr h="180840">
                <a:tc>
                  <a:txBody>
                    <a:bodyPr/>
                    <a:lstStyle/>
                    <a:p>
                      <a:pPr algn="ctr"/>
                      <a:r>
                        <a:rPr lang="ro-RO" sz="700" dirty="0" smtClean="0"/>
                        <a:t>2</a:t>
                      </a:r>
                      <a:endParaRPr lang="ru-RU" sz="700" dirty="0"/>
                    </a:p>
                  </a:txBody>
                  <a:tcPr/>
                </a:tc>
                <a:tc>
                  <a:txBody>
                    <a:bodyPr/>
                    <a:lstStyle/>
                    <a:p>
                      <a:pPr algn="l"/>
                      <a:r>
                        <a:rPr lang="en-US" sz="700" dirty="0" smtClean="0"/>
                        <a:t>Calcar </a:t>
                      </a:r>
                      <a:r>
                        <a:rPr lang="en-US" sz="700" dirty="0" err="1" smtClean="0"/>
                        <a:t>pentru</a:t>
                      </a:r>
                      <a:r>
                        <a:rPr lang="en-US" sz="700" dirty="0" smtClean="0"/>
                        <a:t> </a:t>
                      </a:r>
                      <a:r>
                        <a:rPr lang="en-US" sz="700" dirty="0" err="1" smtClean="0"/>
                        <a:t>producerea</a:t>
                      </a:r>
                      <a:r>
                        <a:rPr lang="en-US" sz="700" dirty="0" smtClean="0"/>
                        <a:t> </a:t>
                      </a:r>
                      <a:r>
                        <a:rPr lang="en-US" sz="700" dirty="0" err="1" smtClean="0"/>
                        <a:t>varului</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dirty="0" smtClean="0"/>
                        <a:t>4</a:t>
                      </a:r>
                      <a:endParaRPr lang="ru-RU" sz="700" dirty="0"/>
                    </a:p>
                  </a:txBody>
                  <a:tcPr/>
                </a:tc>
                <a:extLst>
                  <a:ext uri="{0D108BD9-81ED-4DB2-BD59-A6C34878D82A}">
                    <a16:rowId xmlns:a16="http://schemas.microsoft.com/office/drawing/2014/main" val="4139854247"/>
                  </a:ext>
                </a:extLst>
              </a:tr>
              <a:tr h="180840">
                <a:tc>
                  <a:txBody>
                    <a:bodyPr/>
                    <a:lstStyle/>
                    <a:p>
                      <a:pPr algn="ctr"/>
                      <a:r>
                        <a:rPr lang="ro-RO" sz="700" dirty="0" smtClean="0"/>
                        <a:t>3</a:t>
                      </a:r>
                      <a:endParaRPr lang="ru-RU" sz="700" dirty="0"/>
                    </a:p>
                  </a:txBody>
                  <a:tcPr/>
                </a:tc>
                <a:tc>
                  <a:txBody>
                    <a:bodyPr/>
                    <a:lstStyle/>
                    <a:p>
                      <a:pPr algn="l"/>
                      <a:r>
                        <a:rPr lang="en-US" sz="700" dirty="0" smtClean="0"/>
                        <a:t>Calcar </a:t>
                      </a:r>
                      <a:r>
                        <a:rPr lang="en-US" sz="700" dirty="0" err="1" smtClean="0"/>
                        <a:t>silicios</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dirty="0" smtClean="0"/>
                        <a:t>4</a:t>
                      </a:r>
                      <a:endParaRPr lang="ru-RU" sz="700" dirty="0"/>
                    </a:p>
                  </a:txBody>
                  <a:tcPr/>
                </a:tc>
                <a:extLst>
                  <a:ext uri="{0D108BD9-81ED-4DB2-BD59-A6C34878D82A}">
                    <a16:rowId xmlns:a16="http://schemas.microsoft.com/office/drawing/2014/main" val="1566734297"/>
                  </a:ext>
                </a:extLst>
              </a:tr>
              <a:tr h="180840">
                <a:tc>
                  <a:txBody>
                    <a:bodyPr/>
                    <a:lstStyle/>
                    <a:p>
                      <a:pPr algn="ctr"/>
                      <a:r>
                        <a:rPr lang="ro-RO" sz="700" dirty="0" smtClean="0"/>
                        <a:t>4</a:t>
                      </a:r>
                      <a:endParaRPr lang="ru-RU" sz="700" dirty="0"/>
                    </a:p>
                  </a:txBody>
                  <a:tcPr/>
                </a:tc>
                <a:tc>
                  <a:txBody>
                    <a:bodyPr/>
                    <a:lstStyle/>
                    <a:p>
                      <a:pPr algn="l"/>
                      <a:r>
                        <a:rPr lang="en-US" sz="700" dirty="0" err="1" smtClean="0"/>
                        <a:t>Gaz</a:t>
                      </a:r>
                      <a:r>
                        <a:rPr lang="en-US" sz="700" dirty="0" smtClean="0"/>
                        <a:t> </a:t>
                      </a:r>
                      <a:r>
                        <a:rPr lang="en-US" sz="700" dirty="0" err="1" smtClean="0"/>
                        <a:t>combustibil</a:t>
                      </a:r>
                      <a:r>
                        <a:rPr lang="en-US" sz="700" dirty="0" smtClean="0"/>
                        <a:t> (liber, </a:t>
                      </a:r>
                      <a:r>
                        <a:rPr lang="en-US" sz="700" dirty="0" err="1" smtClean="0"/>
                        <a:t>dizolvat</a:t>
                      </a:r>
                      <a:r>
                        <a:rPr lang="en-US" sz="700" dirty="0" smtClean="0"/>
                        <a:t> </a:t>
                      </a:r>
                      <a:r>
                        <a:rPr lang="en-US" sz="700" dirty="0" err="1" smtClean="0"/>
                        <a:t>în</a:t>
                      </a:r>
                      <a:r>
                        <a:rPr lang="en-US" sz="700" dirty="0" smtClean="0"/>
                        <a:t> petrol)</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dirty="0" smtClean="0"/>
                        <a:t>50</a:t>
                      </a:r>
                      <a:endParaRPr lang="ru-RU" sz="700" dirty="0"/>
                    </a:p>
                  </a:txBody>
                  <a:tcPr/>
                </a:tc>
                <a:extLst>
                  <a:ext uri="{0D108BD9-81ED-4DB2-BD59-A6C34878D82A}">
                    <a16:rowId xmlns:a16="http://schemas.microsoft.com/office/drawing/2014/main" val="3650672440"/>
                  </a:ext>
                </a:extLst>
              </a:tr>
              <a:tr h="180840">
                <a:tc>
                  <a:txBody>
                    <a:bodyPr/>
                    <a:lstStyle/>
                    <a:p>
                      <a:pPr algn="ctr"/>
                      <a:r>
                        <a:rPr lang="ro-RO" sz="700" dirty="0" smtClean="0"/>
                        <a:t>5</a:t>
                      </a:r>
                      <a:endParaRPr lang="ru-RU" sz="700" dirty="0"/>
                    </a:p>
                  </a:txBody>
                  <a:tcPr/>
                </a:tc>
                <a:tc>
                  <a:txBody>
                    <a:bodyPr/>
                    <a:lstStyle/>
                    <a:p>
                      <a:pPr algn="l"/>
                      <a:r>
                        <a:rPr lang="en-US" sz="700" dirty="0" err="1" smtClean="0"/>
                        <a:t>Ghips</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dirty="0" smtClean="0"/>
                        <a:t>7</a:t>
                      </a:r>
                      <a:endParaRPr lang="ru-RU" sz="700" dirty="0"/>
                    </a:p>
                  </a:txBody>
                  <a:tcPr/>
                </a:tc>
                <a:extLst>
                  <a:ext uri="{0D108BD9-81ED-4DB2-BD59-A6C34878D82A}">
                    <a16:rowId xmlns:a16="http://schemas.microsoft.com/office/drawing/2014/main" val="874171765"/>
                  </a:ext>
                </a:extLst>
              </a:tr>
              <a:tr h="180840">
                <a:tc>
                  <a:txBody>
                    <a:bodyPr/>
                    <a:lstStyle/>
                    <a:p>
                      <a:pPr algn="ctr"/>
                      <a:r>
                        <a:rPr lang="ro-RO" sz="700" dirty="0" smtClean="0"/>
                        <a:t>6</a:t>
                      </a:r>
                      <a:endParaRPr lang="ru-RU" sz="700" dirty="0"/>
                    </a:p>
                  </a:txBody>
                  <a:tcPr/>
                </a:tc>
                <a:tc>
                  <a:txBody>
                    <a:bodyPr/>
                    <a:lstStyle/>
                    <a:p>
                      <a:pPr algn="l"/>
                      <a:r>
                        <a:rPr lang="en-US" sz="700" dirty="0" err="1" smtClean="0"/>
                        <a:t>Roci</a:t>
                      </a:r>
                      <a:r>
                        <a:rPr lang="en-US" sz="700" dirty="0" smtClean="0"/>
                        <a:t> de </a:t>
                      </a:r>
                      <a:r>
                        <a:rPr lang="en-US" sz="700" dirty="0" err="1" smtClean="0"/>
                        <a:t>nisip</a:t>
                      </a:r>
                      <a:r>
                        <a:rPr lang="en-US" sz="700" dirty="0" smtClean="0"/>
                        <a:t> </a:t>
                      </a:r>
                      <a:r>
                        <a:rPr lang="en-US" sz="700" dirty="0" err="1" smtClean="0"/>
                        <a:t>şi</a:t>
                      </a:r>
                      <a:r>
                        <a:rPr lang="en-US" sz="700" dirty="0" smtClean="0"/>
                        <a:t> </a:t>
                      </a:r>
                      <a:r>
                        <a:rPr lang="en-US" sz="700" dirty="0" err="1" smtClean="0"/>
                        <a:t>prundiş</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dirty="0" smtClean="0"/>
                        <a:t>4</a:t>
                      </a:r>
                      <a:endParaRPr lang="ru-RU" sz="700" dirty="0"/>
                    </a:p>
                  </a:txBody>
                  <a:tcPr/>
                </a:tc>
                <a:extLst>
                  <a:ext uri="{0D108BD9-81ED-4DB2-BD59-A6C34878D82A}">
                    <a16:rowId xmlns:a16="http://schemas.microsoft.com/office/drawing/2014/main" val="1890248556"/>
                  </a:ext>
                </a:extLst>
              </a:tr>
              <a:tr h="180840">
                <a:tc>
                  <a:txBody>
                    <a:bodyPr/>
                    <a:lstStyle/>
                    <a:p>
                      <a:pPr algn="ctr"/>
                      <a:r>
                        <a:rPr lang="ro-RO" sz="700" dirty="0" smtClean="0"/>
                        <a:t>7</a:t>
                      </a:r>
                      <a:endParaRPr lang="ru-RU" sz="700" dirty="0"/>
                    </a:p>
                  </a:txBody>
                  <a:tcPr/>
                </a:tc>
                <a:tc>
                  <a:txBody>
                    <a:bodyPr/>
                    <a:lstStyle/>
                    <a:p>
                      <a:pPr algn="l"/>
                      <a:r>
                        <a:rPr lang="en-US" sz="700" dirty="0" err="1" smtClean="0"/>
                        <a:t>Materiale</a:t>
                      </a:r>
                      <a:r>
                        <a:rPr lang="en-US" sz="700" dirty="0" smtClean="0"/>
                        <a:t> de </a:t>
                      </a:r>
                      <a:r>
                        <a:rPr lang="en-US" sz="700" dirty="0" err="1" smtClean="0"/>
                        <a:t>formare</a:t>
                      </a:r>
                      <a:r>
                        <a:rPr lang="en-US" sz="700" dirty="0" smtClean="0"/>
                        <a:t> (</a:t>
                      </a:r>
                      <a:r>
                        <a:rPr lang="en-US" sz="700" dirty="0" err="1" smtClean="0"/>
                        <a:t>nisip</a:t>
                      </a:r>
                      <a:r>
                        <a:rPr lang="en-US" sz="700" dirty="0" smtClean="0"/>
                        <a:t>, </a:t>
                      </a:r>
                      <a:r>
                        <a:rPr lang="en-US" sz="700" dirty="0" err="1" smtClean="0"/>
                        <a:t>argilă</a:t>
                      </a:r>
                      <a:r>
                        <a:rPr lang="en-US" sz="700" dirty="0" smtClean="0"/>
                        <a:t>)</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dirty="0" smtClean="0"/>
                        <a:t>6</a:t>
                      </a:r>
                      <a:endParaRPr lang="ru-RU" sz="700" dirty="0"/>
                    </a:p>
                  </a:txBody>
                  <a:tcPr/>
                </a:tc>
                <a:extLst>
                  <a:ext uri="{0D108BD9-81ED-4DB2-BD59-A6C34878D82A}">
                    <a16:rowId xmlns:a16="http://schemas.microsoft.com/office/drawing/2014/main" val="2777850439"/>
                  </a:ext>
                </a:extLst>
              </a:tr>
              <a:tr h="180840">
                <a:tc>
                  <a:txBody>
                    <a:bodyPr/>
                    <a:lstStyle/>
                    <a:p>
                      <a:pPr algn="ctr"/>
                      <a:r>
                        <a:rPr lang="ro-RO" sz="700" dirty="0" smtClean="0"/>
                        <a:t>8</a:t>
                      </a:r>
                      <a:endParaRPr lang="ru-RU" sz="700" dirty="0"/>
                    </a:p>
                  </a:txBody>
                  <a:tcPr/>
                </a:tc>
                <a:tc>
                  <a:txBody>
                    <a:bodyPr/>
                    <a:lstStyle/>
                    <a:p>
                      <a:pPr algn="l"/>
                      <a:r>
                        <a:rPr lang="en-US" sz="700" dirty="0" smtClean="0"/>
                        <a:t>Calcar </a:t>
                      </a:r>
                      <a:r>
                        <a:rPr lang="en-US" sz="700" dirty="0" err="1" smtClean="0"/>
                        <a:t>pentru</a:t>
                      </a:r>
                      <a:r>
                        <a:rPr lang="en-US" sz="700" dirty="0" smtClean="0"/>
                        <a:t> </a:t>
                      </a:r>
                      <a:r>
                        <a:rPr lang="en-US" sz="700" dirty="0" err="1" smtClean="0"/>
                        <a:t>industria</a:t>
                      </a:r>
                      <a:r>
                        <a:rPr lang="en-US" sz="700" dirty="0" smtClean="0"/>
                        <a:t> de </a:t>
                      </a:r>
                      <a:r>
                        <a:rPr lang="en-US" sz="700" dirty="0" err="1" smtClean="0"/>
                        <a:t>zahăr</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dirty="0" smtClean="0"/>
                        <a:t>4</a:t>
                      </a:r>
                      <a:endParaRPr lang="ru-RU" sz="700" dirty="0"/>
                    </a:p>
                  </a:txBody>
                  <a:tcPr/>
                </a:tc>
                <a:extLst>
                  <a:ext uri="{0D108BD9-81ED-4DB2-BD59-A6C34878D82A}">
                    <a16:rowId xmlns:a16="http://schemas.microsoft.com/office/drawing/2014/main" val="1398177310"/>
                  </a:ext>
                </a:extLst>
              </a:tr>
              <a:tr h="180840">
                <a:tc>
                  <a:txBody>
                    <a:bodyPr/>
                    <a:lstStyle/>
                    <a:p>
                      <a:pPr algn="ctr"/>
                      <a:r>
                        <a:rPr lang="ro-RO" sz="700" dirty="0" smtClean="0"/>
                        <a:t>9</a:t>
                      </a:r>
                      <a:endParaRPr lang="ru-RU" sz="700" dirty="0"/>
                    </a:p>
                  </a:txBody>
                  <a:tcPr/>
                </a:tc>
                <a:tc>
                  <a:txBody>
                    <a:bodyPr/>
                    <a:lstStyle/>
                    <a:p>
                      <a:pPr algn="l"/>
                      <a:r>
                        <a:rPr lang="it-IT" sz="700" dirty="0" smtClean="0"/>
                        <a:t>Materie primă silicioasă (diatomit, tripoli)</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dirty="0" smtClean="0"/>
                        <a:t>4</a:t>
                      </a:r>
                      <a:endParaRPr lang="ru-RU" sz="700" dirty="0"/>
                    </a:p>
                  </a:txBody>
                  <a:tcPr/>
                </a:tc>
                <a:extLst>
                  <a:ext uri="{0D108BD9-81ED-4DB2-BD59-A6C34878D82A}">
                    <a16:rowId xmlns:a16="http://schemas.microsoft.com/office/drawing/2014/main" val="4007099443"/>
                  </a:ext>
                </a:extLst>
              </a:tr>
              <a:tr h="233693">
                <a:tc>
                  <a:txBody>
                    <a:bodyPr/>
                    <a:lstStyle/>
                    <a:p>
                      <a:pPr algn="ctr"/>
                      <a:r>
                        <a:rPr lang="ro-RO" sz="700" dirty="0" smtClean="0"/>
                        <a:t>10</a:t>
                      </a:r>
                      <a:endParaRPr lang="ru-RU" sz="700" dirty="0"/>
                    </a:p>
                  </a:txBody>
                  <a:tcPr/>
                </a:tc>
                <a:tc>
                  <a:txBody>
                    <a:bodyPr/>
                    <a:lstStyle/>
                    <a:p>
                      <a:pPr algn="l"/>
                      <a:r>
                        <a:rPr lang="en-US" sz="700" dirty="0" err="1" smtClean="0"/>
                        <a:t>Materie</a:t>
                      </a:r>
                      <a:r>
                        <a:rPr lang="en-US" sz="700" dirty="0" smtClean="0"/>
                        <a:t> </a:t>
                      </a:r>
                      <a:r>
                        <a:rPr lang="en-US" sz="700" dirty="0" err="1" smtClean="0"/>
                        <a:t>primă</a:t>
                      </a:r>
                      <a:r>
                        <a:rPr lang="en-US" sz="700" dirty="0" smtClean="0"/>
                        <a:t> </a:t>
                      </a:r>
                      <a:r>
                        <a:rPr lang="en-US" sz="700" dirty="0" err="1" smtClean="0"/>
                        <a:t>pentru</a:t>
                      </a:r>
                      <a:r>
                        <a:rPr lang="en-US" sz="700" dirty="0" smtClean="0"/>
                        <a:t> </a:t>
                      </a:r>
                      <a:r>
                        <a:rPr lang="en-US" sz="700" dirty="0" err="1" smtClean="0"/>
                        <a:t>ceramică</a:t>
                      </a:r>
                      <a:r>
                        <a:rPr lang="en-US" sz="700" dirty="0" smtClean="0"/>
                        <a:t> (</a:t>
                      </a:r>
                      <a:r>
                        <a:rPr lang="en-US" sz="700" dirty="0" err="1" smtClean="0"/>
                        <a:t>argilă</a:t>
                      </a:r>
                      <a:r>
                        <a:rPr lang="en-US" sz="700" dirty="0" smtClean="0"/>
                        <a:t>, </a:t>
                      </a:r>
                      <a:r>
                        <a:rPr lang="en-US" sz="700" dirty="0" err="1" smtClean="0"/>
                        <a:t>argilă</a:t>
                      </a:r>
                      <a:r>
                        <a:rPr lang="en-US" sz="700" dirty="0" smtClean="0"/>
                        <a:t> </a:t>
                      </a:r>
                      <a:r>
                        <a:rPr lang="en-US" sz="700" dirty="0" err="1" smtClean="0"/>
                        <a:t>nisipoasă</a:t>
                      </a:r>
                      <a:r>
                        <a:rPr lang="en-US" sz="700" dirty="0" smtClean="0"/>
                        <a:t>)</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dirty="0" smtClean="0"/>
                        <a:t>6</a:t>
                      </a:r>
                      <a:endParaRPr lang="ru-RU" sz="700" dirty="0"/>
                    </a:p>
                  </a:txBody>
                  <a:tcPr/>
                </a:tc>
                <a:extLst>
                  <a:ext uri="{0D108BD9-81ED-4DB2-BD59-A6C34878D82A}">
                    <a16:rowId xmlns:a16="http://schemas.microsoft.com/office/drawing/2014/main" val="1633897299"/>
                  </a:ext>
                </a:extLst>
              </a:tr>
              <a:tr h="180840">
                <a:tc>
                  <a:txBody>
                    <a:bodyPr/>
                    <a:lstStyle/>
                    <a:p>
                      <a:pPr algn="ctr"/>
                      <a:r>
                        <a:rPr lang="ro-RO" sz="700" dirty="0" smtClean="0"/>
                        <a:t>11</a:t>
                      </a:r>
                      <a:endParaRPr lang="ru-RU" sz="700" dirty="0"/>
                    </a:p>
                  </a:txBody>
                  <a:tcPr/>
                </a:tc>
                <a:tc>
                  <a:txBody>
                    <a:bodyPr/>
                    <a:lstStyle/>
                    <a:p>
                      <a:pPr algn="l"/>
                      <a:r>
                        <a:rPr lang="en-US" sz="700" dirty="0" err="1" smtClean="0"/>
                        <a:t>Materie</a:t>
                      </a:r>
                      <a:r>
                        <a:rPr lang="en-US" sz="700" dirty="0" smtClean="0"/>
                        <a:t> </a:t>
                      </a:r>
                      <a:r>
                        <a:rPr lang="en-US" sz="700" dirty="0" err="1" smtClean="0"/>
                        <a:t>primă</a:t>
                      </a:r>
                      <a:r>
                        <a:rPr lang="en-US" sz="700" dirty="0" smtClean="0"/>
                        <a:t> </a:t>
                      </a:r>
                      <a:r>
                        <a:rPr lang="en-US" sz="700" dirty="0" err="1" smtClean="0"/>
                        <a:t>pentru</a:t>
                      </a:r>
                      <a:r>
                        <a:rPr lang="en-US" sz="700" dirty="0" smtClean="0"/>
                        <a:t> </a:t>
                      </a:r>
                      <a:r>
                        <a:rPr lang="en-US" sz="700" dirty="0" err="1" smtClean="0"/>
                        <a:t>ciment</a:t>
                      </a:r>
                      <a:r>
                        <a:rPr lang="en-US" sz="700" dirty="0" smtClean="0"/>
                        <a:t> (calcar, </a:t>
                      </a:r>
                      <a:r>
                        <a:rPr lang="en-US" sz="700" dirty="0" err="1" smtClean="0"/>
                        <a:t>argilă</a:t>
                      </a:r>
                      <a:r>
                        <a:rPr lang="en-US" sz="700" dirty="0" smtClean="0"/>
                        <a:t>)</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700" dirty="0" smtClean="0"/>
                        <a:t>t</a:t>
                      </a:r>
                      <a:r>
                        <a:rPr lang="en-US" sz="700" dirty="0" err="1" smtClean="0"/>
                        <a:t>onă</a:t>
                      </a:r>
                      <a:endParaRPr lang="ru-RU" sz="700" dirty="0" smtClean="0"/>
                    </a:p>
                  </a:txBody>
                  <a:tcPr/>
                </a:tc>
                <a:tc>
                  <a:txBody>
                    <a:bodyPr/>
                    <a:lstStyle/>
                    <a:p>
                      <a:pPr algn="ctr"/>
                      <a:r>
                        <a:rPr lang="ro-RO" sz="700" dirty="0" smtClean="0"/>
                        <a:t>4</a:t>
                      </a:r>
                      <a:endParaRPr lang="ru-RU" sz="700" dirty="0"/>
                    </a:p>
                  </a:txBody>
                  <a:tcPr/>
                </a:tc>
                <a:extLst>
                  <a:ext uri="{0D108BD9-81ED-4DB2-BD59-A6C34878D82A}">
                    <a16:rowId xmlns:a16="http://schemas.microsoft.com/office/drawing/2014/main" val="3663717360"/>
                  </a:ext>
                </a:extLst>
              </a:tr>
              <a:tr h="278215">
                <a:tc>
                  <a:txBody>
                    <a:bodyPr/>
                    <a:lstStyle/>
                    <a:p>
                      <a:pPr algn="ctr"/>
                      <a:r>
                        <a:rPr lang="ro-RO" sz="700" dirty="0" smtClean="0"/>
                        <a:t>12</a:t>
                      </a:r>
                      <a:endParaRPr lang="ru-RU" sz="700" dirty="0"/>
                    </a:p>
                  </a:txBody>
                  <a:tcPr/>
                </a:tc>
                <a:tc>
                  <a:txBody>
                    <a:bodyPr/>
                    <a:lstStyle/>
                    <a:p>
                      <a:pPr algn="l"/>
                      <a:r>
                        <a:rPr lang="en-US" sz="700" dirty="0" err="1" smtClean="0"/>
                        <a:t>Materie</a:t>
                      </a:r>
                      <a:r>
                        <a:rPr lang="en-US" sz="700" dirty="0" smtClean="0"/>
                        <a:t> </a:t>
                      </a:r>
                      <a:r>
                        <a:rPr lang="en-US" sz="700" dirty="0" err="1" smtClean="0"/>
                        <a:t>primă</a:t>
                      </a:r>
                      <a:r>
                        <a:rPr lang="en-US" sz="700" dirty="0" smtClean="0"/>
                        <a:t> </a:t>
                      </a:r>
                      <a:r>
                        <a:rPr lang="en-US" sz="700" dirty="0" err="1" smtClean="0"/>
                        <a:t>pentru</a:t>
                      </a:r>
                      <a:r>
                        <a:rPr lang="en-US" sz="700" dirty="0" smtClean="0"/>
                        <a:t> </a:t>
                      </a:r>
                      <a:r>
                        <a:rPr lang="en-US" sz="700" dirty="0" err="1" smtClean="0"/>
                        <a:t>producerea</a:t>
                      </a:r>
                      <a:r>
                        <a:rPr lang="en-US" sz="700" dirty="0" smtClean="0"/>
                        <a:t> </a:t>
                      </a:r>
                      <a:r>
                        <a:rPr lang="en-US" sz="700" dirty="0" err="1" smtClean="0"/>
                        <a:t>cărămizii</a:t>
                      </a:r>
                      <a:r>
                        <a:rPr lang="en-US" sz="700" dirty="0" smtClean="0"/>
                        <a:t> </a:t>
                      </a:r>
                      <a:r>
                        <a:rPr lang="en-US" sz="700" dirty="0" err="1" smtClean="0"/>
                        <a:t>şi</a:t>
                      </a:r>
                      <a:r>
                        <a:rPr lang="en-US" sz="700" dirty="0" smtClean="0"/>
                        <a:t> </a:t>
                      </a:r>
                      <a:r>
                        <a:rPr lang="en-US" sz="700" dirty="0" err="1" smtClean="0"/>
                        <a:t>ţiglei</a:t>
                      </a:r>
                      <a:r>
                        <a:rPr lang="en-US" sz="700" dirty="0" smtClean="0"/>
                        <a:t> (</a:t>
                      </a:r>
                      <a:r>
                        <a:rPr lang="en-US" sz="700" dirty="0" err="1" smtClean="0"/>
                        <a:t>argilă</a:t>
                      </a:r>
                      <a:r>
                        <a:rPr lang="en-US" sz="700" dirty="0" smtClean="0"/>
                        <a:t>, </a:t>
                      </a:r>
                      <a:r>
                        <a:rPr lang="en-US" sz="700" dirty="0" err="1" smtClean="0"/>
                        <a:t>argilă</a:t>
                      </a:r>
                      <a:r>
                        <a:rPr lang="en-US" sz="700" dirty="0" smtClean="0"/>
                        <a:t> </a:t>
                      </a:r>
                      <a:r>
                        <a:rPr lang="en-US" sz="700" dirty="0" err="1" smtClean="0"/>
                        <a:t>nisipoasă</a:t>
                      </a:r>
                      <a:r>
                        <a:rPr lang="en-US" sz="700" dirty="0" smtClean="0"/>
                        <a:t>, </a:t>
                      </a:r>
                      <a:r>
                        <a:rPr lang="en-US" sz="700" dirty="0" err="1" smtClean="0"/>
                        <a:t>nisip</a:t>
                      </a:r>
                      <a:r>
                        <a:rPr lang="en-US" sz="700" dirty="0" smtClean="0"/>
                        <a:t> </a:t>
                      </a:r>
                      <a:r>
                        <a:rPr lang="en-US" sz="700" dirty="0" err="1" smtClean="0"/>
                        <a:t>degresant</a:t>
                      </a:r>
                      <a:r>
                        <a:rPr lang="en-US" sz="700" dirty="0" smtClean="0"/>
                        <a:t>)</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dirty="0" smtClean="0"/>
                        <a:t>5</a:t>
                      </a:r>
                      <a:endParaRPr lang="ru-RU" sz="700" dirty="0"/>
                    </a:p>
                  </a:txBody>
                  <a:tcPr/>
                </a:tc>
                <a:extLst>
                  <a:ext uri="{0D108BD9-81ED-4DB2-BD59-A6C34878D82A}">
                    <a16:rowId xmlns:a16="http://schemas.microsoft.com/office/drawing/2014/main" val="3674601048"/>
                  </a:ext>
                </a:extLst>
              </a:tr>
              <a:tr h="203557">
                <a:tc>
                  <a:txBody>
                    <a:bodyPr/>
                    <a:lstStyle/>
                    <a:p>
                      <a:pPr algn="ctr"/>
                      <a:r>
                        <a:rPr lang="ro-RO" sz="700" dirty="0" smtClean="0"/>
                        <a:t>13</a:t>
                      </a:r>
                      <a:endParaRPr lang="ru-RU" sz="700" dirty="0"/>
                    </a:p>
                  </a:txBody>
                  <a:tcPr/>
                </a:tc>
                <a:tc>
                  <a:txBody>
                    <a:bodyPr/>
                    <a:lstStyle/>
                    <a:p>
                      <a:pPr algn="l"/>
                      <a:r>
                        <a:rPr lang="it-IT" sz="700" dirty="0" smtClean="0"/>
                        <a:t>Materie primă pentru producerea sticlei (nisip)</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700" dirty="0" smtClean="0"/>
                        <a:t>t</a:t>
                      </a:r>
                      <a:r>
                        <a:rPr lang="en-US" sz="700" dirty="0" err="1" smtClean="0"/>
                        <a:t>onă</a:t>
                      </a:r>
                      <a:endParaRPr lang="ru-RU" sz="700" dirty="0" smtClean="0"/>
                    </a:p>
                  </a:txBody>
                  <a:tcPr/>
                </a:tc>
                <a:tc>
                  <a:txBody>
                    <a:bodyPr/>
                    <a:lstStyle/>
                    <a:p>
                      <a:pPr algn="ctr"/>
                      <a:r>
                        <a:rPr lang="ro-RO" sz="700" dirty="0" smtClean="0"/>
                        <a:t>5</a:t>
                      </a:r>
                      <a:endParaRPr lang="ru-RU" sz="700" dirty="0"/>
                    </a:p>
                  </a:txBody>
                  <a:tcPr/>
                </a:tc>
                <a:extLst>
                  <a:ext uri="{0D108BD9-81ED-4DB2-BD59-A6C34878D82A}">
                    <a16:rowId xmlns:a16="http://schemas.microsoft.com/office/drawing/2014/main" val="2731829254"/>
                  </a:ext>
                </a:extLst>
              </a:tr>
              <a:tr h="180840">
                <a:tc>
                  <a:txBody>
                    <a:bodyPr/>
                    <a:lstStyle/>
                    <a:p>
                      <a:pPr algn="ctr"/>
                      <a:r>
                        <a:rPr lang="ro-RO" sz="700" dirty="0" smtClean="0"/>
                        <a:t>14</a:t>
                      </a:r>
                      <a:endParaRPr lang="ru-RU" sz="700" dirty="0"/>
                    </a:p>
                  </a:txBody>
                  <a:tcPr/>
                </a:tc>
                <a:tc>
                  <a:txBody>
                    <a:bodyPr/>
                    <a:lstStyle/>
                    <a:p>
                      <a:pPr algn="l"/>
                      <a:r>
                        <a:rPr lang="en-US" sz="700" dirty="0" err="1" smtClean="0"/>
                        <a:t>Materie</a:t>
                      </a:r>
                      <a:r>
                        <a:rPr lang="en-US" sz="700" dirty="0" smtClean="0"/>
                        <a:t> </a:t>
                      </a:r>
                      <a:r>
                        <a:rPr lang="en-US" sz="700" dirty="0" err="1" smtClean="0"/>
                        <a:t>primă</a:t>
                      </a:r>
                      <a:r>
                        <a:rPr lang="en-US" sz="700" dirty="0" smtClean="0"/>
                        <a:t> de </a:t>
                      </a:r>
                      <a:r>
                        <a:rPr lang="en-US" sz="700" dirty="0" err="1" smtClean="0"/>
                        <a:t>cheramzit</a:t>
                      </a:r>
                      <a:r>
                        <a:rPr lang="en-US" sz="700" dirty="0" smtClean="0"/>
                        <a:t> (</a:t>
                      </a:r>
                      <a:r>
                        <a:rPr lang="en-US" sz="700" dirty="0" err="1" smtClean="0"/>
                        <a:t>argilă</a:t>
                      </a:r>
                      <a:r>
                        <a:rPr lang="en-US" sz="700" dirty="0" smtClean="0"/>
                        <a:t>, </a:t>
                      </a:r>
                      <a:r>
                        <a:rPr lang="en-US" sz="700" dirty="0" err="1" smtClean="0"/>
                        <a:t>argilit</a:t>
                      </a:r>
                      <a:r>
                        <a:rPr lang="en-US" sz="700" dirty="0" smtClean="0"/>
                        <a:t>)</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dirty="0" smtClean="0"/>
                        <a:t>5</a:t>
                      </a:r>
                      <a:endParaRPr lang="ru-RU" sz="700" dirty="0"/>
                    </a:p>
                  </a:txBody>
                  <a:tcPr/>
                </a:tc>
                <a:extLst>
                  <a:ext uri="{0D108BD9-81ED-4DB2-BD59-A6C34878D82A}">
                    <a16:rowId xmlns:a16="http://schemas.microsoft.com/office/drawing/2014/main" val="3076000090"/>
                  </a:ext>
                </a:extLst>
              </a:tr>
              <a:tr h="180840">
                <a:tc>
                  <a:txBody>
                    <a:bodyPr/>
                    <a:lstStyle/>
                    <a:p>
                      <a:pPr algn="ctr"/>
                      <a:r>
                        <a:rPr lang="ro-RO" sz="700" dirty="0" smtClean="0"/>
                        <a:t>15</a:t>
                      </a:r>
                      <a:endParaRPr lang="ru-RU" sz="700" dirty="0"/>
                    </a:p>
                  </a:txBody>
                  <a:tcPr/>
                </a:tc>
                <a:tc>
                  <a:txBody>
                    <a:bodyPr/>
                    <a:lstStyle/>
                    <a:p>
                      <a:pPr algn="l"/>
                      <a:r>
                        <a:rPr lang="en-US" sz="700" dirty="0" err="1" smtClean="0"/>
                        <a:t>Nisip</a:t>
                      </a:r>
                      <a:r>
                        <a:rPr lang="en-US" sz="700" dirty="0" smtClean="0"/>
                        <a:t> </a:t>
                      </a:r>
                      <a:r>
                        <a:rPr lang="en-US" sz="700" dirty="0" err="1" smtClean="0"/>
                        <a:t>pentru</a:t>
                      </a:r>
                      <a:r>
                        <a:rPr lang="en-US" sz="700" dirty="0" smtClean="0"/>
                        <a:t> </a:t>
                      </a:r>
                      <a:r>
                        <a:rPr lang="en-US" sz="700" dirty="0" err="1" smtClean="0"/>
                        <a:t>produse</a:t>
                      </a:r>
                      <a:r>
                        <a:rPr lang="en-US" sz="700" dirty="0" smtClean="0"/>
                        <a:t> de </a:t>
                      </a:r>
                      <a:r>
                        <a:rPr lang="en-US" sz="700" dirty="0" err="1" smtClean="0"/>
                        <a:t>silicat</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dirty="0" smtClean="0"/>
                        <a:t>5</a:t>
                      </a:r>
                      <a:endParaRPr lang="ru-RU" sz="700" dirty="0"/>
                    </a:p>
                  </a:txBody>
                  <a:tcPr/>
                </a:tc>
                <a:extLst>
                  <a:ext uri="{0D108BD9-81ED-4DB2-BD59-A6C34878D82A}">
                    <a16:rowId xmlns:a16="http://schemas.microsoft.com/office/drawing/2014/main" val="2165336339"/>
                  </a:ext>
                </a:extLst>
              </a:tr>
              <a:tr h="180840">
                <a:tc>
                  <a:txBody>
                    <a:bodyPr/>
                    <a:lstStyle/>
                    <a:p>
                      <a:pPr algn="ctr"/>
                      <a:r>
                        <a:rPr lang="ro-RO" sz="700" dirty="0" smtClean="0"/>
                        <a:t>16</a:t>
                      </a:r>
                      <a:endParaRPr lang="ru-RU" sz="700" dirty="0"/>
                    </a:p>
                  </a:txBody>
                  <a:tcPr/>
                </a:tc>
                <a:tc>
                  <a:txBody>
                    <a:bodyPr/>
                    <a:lstStyle/>
                    <a:p>
                      <a:pPr algn="l"/>
                      <a:r>
                        <a:rPr lang="it-IT" sz="700" dirty="0" smtClean="0"/>
                        <a:t>Petrol (rezerve geologice şi extractibile)</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dirty="0" smtClean="0"/>
                        <a:t>50</a:t>
                      </a:r>
                      <a:endParaRPr lang="ru-RU" sz="700" dirty="0"/>
                    </a:p>
                  </a:txBody>
                  <a:tcPr/>
                </a:tc>
                <a:extLst>
                  <a:ext uri="{0D108BD9-81ED-4DB2-BD59-A6C34878D82A}">
                    <a16:rowId xmlns:a16="http://schemas.microsoft.com/office/drawing/2014/main" val="2238615267"/>
                  </a:ext>
                </a:extLst>
              </a:tr>
              <a:tr h="180840">
                <a:tc>
                  <a:txBody>
                    <a:bodyPr/>
                    <a:lstStyle/>
                    <a:p>
                      <a:pPr algn="ctr"/>
                      <a:r>
                        <a:rPr lang="ro-RO" sz="700" dirty="0" smtClean="0"/>
                        <a:t>17</a:t>
                      </a:r>
                      <a:endParaRPr lang="ru-RU" sz="700" dirty="0"/>
                    </a:p>
                  </a:txBody>
                  <a:tcPr/>
                </a:tc>
                <a:tc>
                  <a:txBody>
                    <a:bodyPr/>
                    <a:lstStyle/>
                    <a:p>
                      <a:pPr algn="l"/>
                      <a:r>
                        <a:rPr lang="en-US" sz="700" dirty="0" err="1" smtClean="0"/>
                        <a:t>Piatră</a:t>
                      </a:r>
                      <a:r>
                        <a:rPr lang="en-US" sz="700" dirty="0" smtClean="0"/>
                        <a:t> de </a:t>
                      </a:r>
                      <a:r>
                        <a:rPr lang="en-US" sz="700" dirty="0" err="1" smtClean="0"/>
                        <a:t>construcţie</a:t>
                      </a:r>
                      <a:r>
                        <a:rPr lang="en-US" sz="700" dirty="0" smtClean="0"/>
                        <a:t> (calcar, </a:t>
                      </a:r>
                      <a:r>
                        <a:rPr lang="en-US" sz="700" dirty="0" err="1" smtClean="0"/>
                        <a:t>gresie</a:t>
                      </a:r>
                      <a:r>
                        <a:rPr lang="en-US" sz="700" dirty="0" smtClean="0"/>
                        <a:t>, </a:t>
                      </a:r>
                      <a:r>
                        <a:rPr lang="en-US" sz="700" dirty="0" err="1" smtClean="0"/>
                        <a:t>granit</a:t>
                      </a:r>
                      <a:r>
                        <a:rPr lang="en-US" sz="700" dirty="0" smtClean="0"/>
                        <a:t>)</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smtClean="0"/>
                        <a:t>m</a:t>
                      </a:r>
                      <a:r>
                        <a:rPr lang="it-IT" sz="700" kern="1200" baseline="30000" dirty="0" smtClean="0">
                          <a:solidFill>
                            <a:schemeClr val="dk1"/>
                          </a:solidFill>
                          <a:effectLst/>
                          <a:latin typeface="+mn-lt"/>
                          <a:ea typeface="+mn-ea"/>
                          <a:cs typeface="+mn-cs"/>
                        </a:rPr>
                        <a:t>3</a:t>
                      </a:r>
                      <a:endParaRPr lang="ru-RU" sz="700" dirty="0" smtClean="0"/>
                    </a:p>
                  </a:txBody>
                  <a:tcPr/>
                </a:tc>
                <a:tc>
                  <a:txBody>
                    <a:bodyPr/>
                    <a:lstStyle/>
                    <a:p>
                      <a:pPr algn="ctr"/>
                      <a:r>
                        <a:rPr lang="ro-RO" sz="700" dirty="0" smtClean="0"/>
                        <a:t>5</a:t>
                      </a:r>
                      <a:endParaRPr lang="ru-RU" sz="700" dirty="0"/>
                    </a:p>
                  </a:txBody>
                  <a:tcPr/>
                </a:tc>
                <a:extLst>
                  <a:ext uri="{0D108BD9-81ED-4DB2-BD59-A6C34878D82A}">
                    <a16:rowId xmlns:a16="http://schemas.microsoft.com/office/drawing/2014/main" val="4096807280"/>
                  </a:ext>
                </a:extLst>
              </a:tr>
              <a:tr h="180840">
                <a:tc>
                  <a:txBody>
                    <a:bodyPr/>
                    <a:lstStyle/>
                    <a:p>
                      <a:pPr algn="ctr"/>
                      <a:r>
                        <a:rPr lang="ro-RO" sz="700" dirty="0" smtClean="0"/>
                        <a:t>18</a:t>
                      </a:r>
                      <a:endParaRPr lang="ru-RU" sz="700" dirty="0"/>
                    </a:p>
                  </a:txBody>
                  <a:tcPr/>
                </a:tc>
                <a:tc>
                  <a:txBody>
                    <a:bodyPr/>
                    <a:lstStyle/>
                    <a:p>
                      <a:pPr algn="l"/>
                      <a:r>
                        <a:rPr lang="pt-BR" sz="700" dirty="0" smtClean="0"/>
                        <a:t>Piatră naturală de faţadă (calcar, gresie)</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700" kern="1200" baseline="0" dirty="0" smtClean="0">
                          <a:solidFill>
                            <a:schemeClr val="dk1"/>
                          </a:solidFill>
                          <a:effectLst/>
                          <a:latin typeface="+mn-lt"/>
                          <a:ea typeface="+mn-ea"/>
                          <a:cs typeface="+mn-cs"/>
                        </a:rPr>
                        <a:t>m</a:t>
                      </a:r>
                      <a:r>
                        <a:rPr lang="it-IT" sz="700" kern="1200" baseline="30000" dirty="0" smtClean="0">
                          <a:solidFill>
                            <a:schemeClr val="dk1"/>
                          </a:solidFill>
                          <a:effectLst/>
                          <a:latin typeface="+mn-lt"/>
                          <a:ea typeface="+mn-ea"/>
                          <a:cs typeface="+mn-cs"/>
                        </a:rPr>
                        <a:t>3</a:t>
                      </a:r>
                      <a:endParaRPr lang="ru-RU" sz="700" dirty="0" smtClean="0"/>
                    </a:p>
                  </a:txBody>
                  <a:tcPr/>
                </a:tc>
                <a:tc>
                  <a:txBody>
                    <a:bodyPr/>
                    <a:lstStyle/>
                    <a:p>
                      <a:pPr algn="ctr"/>
                      <a:r>
                        <a:rPr lang="ro-RO" sz="700" dirty="0" smtClean="0"/>
                        <a:t>16</a:t>
                      </a:r>
                      <a:endParaRPr lang="ru-RU" sz="700" dirty="0"/>
                    </a:p>
                  </a:txBody>
                  <a:tcPr/>
                </a:tc>
                <a:extLst>
                  <a:ext uri="{0D108BD9-81ED-4DB2-BD59-A6C34878D82A}">
                    <a16:rowId xmlns:a16="http://schemas.microsoft.com/office/drawing/2014/main" val="926505165"/>
                  </a:ext>
                </a:extLst>
              </a:tr>
              <a:tr h="180840">
                <a:tc>
                  <a:txBody>
                    <a:bodyPr/>
                    <a:lstStyle/>
                    <a:p>
                      <a:pPr algn="ctr"/>
                      <a:r>
                        <a:rPr lang="ro-RO" sz="700" dirty="0" smtClean="0"/>
                        <a:t>19</a:t>
                      </a:r>
                      <a:endParaRPr lang="ru-RU" sz="700" dirty="0"/>
                    </a:p>
                  </a:txBody>
                  <a:tcPr/>
                </a:tc>
                <a:tc>
                  <a:txBody>
                    <a:bodyPr/>
                    <a:lstStyle/>
                    <a:p>
                      <a:pPr algn="l"/>
                      <a:r>
                        <a:rPr lang="en-US" sz="700" dirty="0" smtClean="0"/>
                        <a:t>Calcar </a:t>
                      </a:r>
                      <a:r>
                        <a:rPr lang="en-US" sz="700" dirty="0" err="1" smtClean="0"/>
                        <a:t>pentru</a:t>
                      </a:r>
                      <a:r>
                        <a:rPr lang="en-US" sz="700" dirty="0" smtClean="0"/>
                        <a:t> </a:t>
                      </a:r>
                      <a:r>
                        <a:rPr lang="en-US" sz="700" dirty="0" err="1" smtClean="0"/>
                        <a:t>tăierea</a:t>
                      </a:r>
                      <a:r>
                        <a:rPr lang="en-US" sz="700" dirty="0" smtClean="0"/>
                        <a:t> </a:t>
                      </a:r>
                      <a:r>
                        <a:rPr lang="en-US" sz="700" dirty="0" err="1" smtClean="0"/>
                        <a:t>blocurilor</a:t>
                      </a:r>
                      <a:r>
                        <a:rPr lang="en-US" sz="700" dirty="0" smtClean="0"/>
                        <a:t> </a:t>
                      </a:r>
                      <a:r>
                        <a:rPr lang="en-US" sz="700" dirty="0" err="1" smtClean="0"/>
                        <a:t>pentru</a:t>
                      </a:r>
                      <a:r>
                        <a:rPr lang="en-US" sz="700" dirty="0" smtClean="0"/>
                        <a:t> </a:t>
                      </a:r>
                      <a:r>
                        <a:rPr lang="en-US" sz="700" dirty="0" err="1" smtClean="0"/>
                        <a:t>pereţi</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smtClean="0"/>
                        <a:t>m</a:t>
                      </a:r>
                      <a:r>
                        <a:rPr lang="it-IT" sz="700" kern="1200" baseline="30000" dirty="0" smtClean="0">
                          <a:solidFill>
                            <a:schemeClr val="dk1"/>
                          </a:solidFill>
                          <a:effectLst/>
                          <a:latin typeface="+mn-lt"/>
                          <a:ea typeface="+mn-ea"/>
                          <a:cs typeface="+mn-cs"/>
                        </a:rPr>
                        <a:t>3</a:t>
                      </a:r>
                      <a:endParaRPr lang="ru-RU" sz="700" dirty="0" smtClean="0"/>
                    </a:p>
                  </a:txBody>
                  <a:tcPr/>
                </a:tc>
                <a:tc>
                  <a:txBody>
                    <a:bodyPr/>
                    <a:lstStyle/>
                    <a:p>
                      <a:pPr algn="ctr"/>
                      <a:r>
                        <a:rPr lang="ro-RO" sz="700" dirty="0" smtClean="0"/>
                        <a:t>7</a:t>
                      </a:r>
                      <a:endParaRPr lang="ru-RU" sz="700" dirty="0"/>
                    </a:p>
                  </a:txBody>
                  <a:tcPr/>
                </a:tc>
                <a:extLst>
                  <a:ext uri="{0D108BD9-81ED-4DB2-BD59-A6C34878D82A}">
                    <a16:rowId xmlns:a16="http://schemas.microsoft.com/office/drawing/2014/main" val="3912484205"/>
                  </a:ext>
                </a:extLst>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1598558341"/>
              </p:ext>
            </p:extLst>
          </p:nvPr>
        </p:nvGraphicFramePr>
        <p:xfrm>
          <a:off x="5076056" y="2420887"/>
          <a:ext cx="4068958" cy="4323450"/>
        </p:xfrm>
        <a:graphic>
          <a:graphicData uri="http://schemas.openxmlformats.org/drawingml/2006/table">
            <a:tbl>
              <a:tblPr firstRow="1" bandRow="1">
                <a:tableStyleId>{5C22544A-7EE6-4342-B048-85BDC9FD1C3A}</a:tableStyleId>
              </a:tblPr>
              <a:tblGrid>
                <a:gridCol w="367417">
                  <a:extLst>
                    <a:ext uri="{9D8B030D-6E8A-4147-A177-3AD203B41FA5}">
                      <a16:colId xmlns:a16="http://schemas.microsoft.com/office/drawing/2014/main" val="794906588"/>
                    </a:ext>
                  </a:extLst>
                </a:gridCol>
                <a:gridCol w="2304256">
                  <a:extLst>
                    <a:ext uri="{9D8B030D-6E8A-4147-A177-3AD203B41FA5}">
                      <a16:colId xmlns:a16="http://schemas.microsoft.com/office/drawing/2014/main" val="1887003617"/>
                    </a:ext>
                  </a:extLst>
                </a:gridCol>
                <a:gridCol w="648072">
                  <a:extLst>
                    <a:ext uri="{9D8B030D-6E8A-4147-A177-3AD203B41FA5}">
                      <a16:colId xmlns:a16="http://schemas.microsoft.com/office/drawing/2014/main" val="1635774598"/>
                    </a:ext>
                  </a:extLst>
                </a:gridCol>
                <a:gridCol w="749213">
                  <a:extLst>
                    <a:ext uri="{9D8B030D-6E8A-4147-A177-3AD203B41FA5}">
                      <a16:colId xmlns:a16="http://schemas.microsoft.com/office/drawing/2014/main" val="1313012580"/>
                    </a:ext>
                  </a:extLst>
                </a:gridCol>
              </a:tblGrid>
              <a:tr h="388617">
                <a:tc>
                  <a:txBody>
                    <a:bodyPr/>
                    <a:lstStyle/>
                    <a:p>
                      <a:pPr algn="ctr"/>
                      <a:r>
                        <a:rPr lang="en-US" sz="700" dirty="0" err="1" smtClean="0"/>
                        <a:t>Nr</a:t>
                      </a:r>
                      <a:r>
                        <a:rPr lang="en-US" sz="700" dirty="0" smtClean="0"/>
                        <a:t>.</a:t>
                      </a:r>
                    </a:p>
                    <a:p>
                      <a:pPr algn="ctr"/>
                      <a:r>
                        <a:rPr lang="en-US" sz="700" dirty="0" err="1" smtClean="0"/>
                        <a:t>crt</a:t>
                      </a:r>
                      <a:r>
                        <a:rPr lang="en-US" sz="700" dirty="0" smtClean="0"/>
                        <a:t>.</a:t>
                      </a:r>
                      <a:endParaRPr lang="ru-RU" sz="700" dirty="0"/>
                    </a:p>
                  </a:txBody>
                  <a:tcPr/>
                </a:tc>
                <a:tc>
                  <a:txBody>
                    <a:bodyPr/>
                    <a:lstStyle/>
                    <a:p>
                      <a:pPr algn="ctr"/>
                      <a:r>
                        <a:rPr lang="it-IT" sz="700" dirty="0" smtClean="0"/>
                        <a:t>Categoria şi tipul mineralului util</a:t>
                      </a:r>
                      <a:endParaRPr lang="ru-RU" sz="700" dirty="0"/>
                    </a:p>
                  </a:txBody>
                  <a:tcPr/>
                </a:tc>
                <a:tc>
                  <a:txBody>
                    <a:bodyPr/>
                    <a:lstStyle/>
                    <a:p>
                      <a:pPr algn="ctr"/>
                      <a:r>
                        <a:rPr lang="en-US" sz="700" dirty="0" err="1" smtClean="0"/>
                        <a:t>Unitatea</a:t>
                      </a:r>
                      <a:endParaRPr lang="en-US" sz="700" dirty="0" smtClean="0"/>
                    </a:p>
                    <a:p>
                      <a:pPr algn="ctr"/>
                      <a:r>
                        <a:rPr lang="en-US" sz="700" dirty="0" smtClean="0"/>
                        <a:t>de </a:t>
                      </a:r>
                      <a:r>
                        <a:rPr lang="en-US" sz="700" dirty="0" err="1" smtClean="0"/>
                        <a:t>măsură</a:t>
                      </a:r>
                      <a:endParaRPr lang="ru-RU" sz="700" dirty="0"/>
                    </a:p>
                  </a:txBody>
                  <a:tcPr/>
                </a:tc>
                <a:tc>
                  <a:txBody>
                    <a:bodyPr/>
                    <a:lstStyle/>
                    <a:p>
                      <a:pPr algn="ctr"/>
                      <a:r>
                        <a:rPr lang="it-IT" sz="700" dirty="0" smtClean="0"/>
                        <a:t>Cota taxei per unitate</a:t>
                      </a:r>
                    </a:p>
                    <a:p>
                      <a:pPr algn="ctr"/>
                      <a:r>
                        <a:rPr lang="it-IT" sz="700" dirty="0" smtClean="0"/>
                        <a:t>de măsură, lei</a:t>
                      </a:r>
                      <a:endParaRPr lang="ru-RU" sz="700" dirty="0"/>
                    </a:p>
                  </a:txBody>
                  <a:tcPr/>
                </a:tc>
                <a:extLst>
                  <a:ext uri="{0D108BD9-81ED-4DB2-BD59-A6C34878D82A}">
                    <a16:rowId xmlns:a16="http://schemas.microsoft.com/office/drawing/2014/main" val="85006800"/>
                  </a:ext>
                </a:extLst>
              </a:tr>
              <a:tr h="180840">
                <a:tc>
                  <a:txBody>
                    <a:bodyPr/>
                    <a:lstStyle/>
                    <a:p>
                      <a:pPr algn="ctr"/>
                      <a:r>
                        <a:rPr lang="ro-RO" sz="700" dirty="0" smtClean="0"/>
                        <a:t>1</a:t>
                      </a:r>
                      <a:endParaRPr lang="ru-RU" sz="700" dirty="0"/>
                    </a:p>
                  </a:txBody>
                  <a:tcPr/>
                </a:tc>
                <a:tc>
                  <a:txBody>
                    <a:bodyPr/>
                    <a:lstStyle/>
                    <a:p>
                      <a:pPr algn="l"/>
                      <a:r>
                        <a:rPr lang="en-US" sz="700" dirty="0" err="1" smtClean="0"/>
                        <a:t>Argilă</a:t>
                      </a:r>
                      <a:r>
                        <a:rPr lang="en-US" sz="700" dirty="0" smtClean="0"/>
                        <a:t> </a:t>
                      </a:r>
                      <a:r>
                        <a:rPr lang="en-US" sz="700" dirty="0" err="1" smtClean="0"/>
                        <a:t>bentonitică</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b="1" dirty="0" smtClean="0"/>
                        <a:t>21</a:t>
                      </a:r>
                      <a:endParaRPr lang="ru-RU" sz="700" b="1" dirty="0"/>
                    </a:p>
                  </a:txBody>
                  <a:tcPr/>
                </a:tc>
                <a:extLst>
                  <a:ext uri="{0D108BD9-81ED-4DB2-BD59-A6C34878D82A}">
                    <a16:rowId xmlns:a16="http://schemas.microsoft.com/office/drawing/2014/main" val="1414428655"/>
                  </a:ext>
                </a:extLst>
              </a:tr>
              <a:tr h="180840">
                <a:tc>
                  <a:txBody>
                    <a:bodyPr/>
                    <a:lstStyle/>
                    <a:p>
                      <a:pPr algn="ctr"/>
                      <a:r>
                        <a:rPr lang="ro-RO" sz="700" dirty="0" smtClean="0"/>
                        <a:t>2</a:t>
                      </a:r>
                      <a:endParaRPr lang="ru-RU" sz="700" dirty="0"/>
                    </a:p>
                  </a:txBody>
                  <a:tcPr/>
                </a:tc>
                <a:tc>
                  <a:txBody>
                    <a:bodyPr/>
                    <a:lstStyle/>
                    <a:p>
                      <a:pPr algn="l"/>
                      <a:r>
                        <a:rPr lang="en-US" sz="700" dirty="0" smtClean="0"/>
                        <a:t>Calcar </a:t>
                      </a:r>
                      <a:r>
                        <a:rPr lang="en-US" sz="700" dirty="0" err="1" smtClean="0"/>
                        <a:t>pentru</a:t>
                      </a:r>
                      <a:r>
                        <a:rPr lang="en-US" sz="700" dirty="0" smtClean="0"/>
                        <a:t> </a:t>
                      </a:r>
                      <a:r>
                        <a:rPr lang="en-US" sz="700" dirty="0" err="1" smtClean="0"/>
                        <a:t>producerea</a:t>
                      </a:r>
                      <a:r>
                        <a:rPr lang="en-US" sz="700" dirty="0" smtClean="0"/>
                        <a:t> </a:t>
                      </a:r>
                      <a:r>
                        <a:rPr lang="en-US" sz="700" dirty="0" err="1" smtClean="0"/>
                        <a:t>varului</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b="1" dirty="0" smtClean="0"/>
                        <a:t>12</a:t>
                      </a:r>
                      <a:endParaRPr lang="ru-RU" sz="700" b="1" dirty="0"/>
                    </a:p>
                  </a:txBody>
                  <a:tcPr/>
                </a:tc>
                <a:extLst>
                  <a:ext uri="{0D108BD9-81ED-4DB2-BD59-A6C34878D82A}">
                    <a16:rowId xmlns:a16="http://schemas.microsoft.com/office/drawing/2014/main" val="4139854247"/>
                  </a:ext>
                </a:extLst>
              </a:tr>
              <a:tr h="180840">
                <a:tc>
                  <a:txBody>
                    <a:bodyPr/>
                    <a:lstStyle/>
                    <a:p>
                      <a:pPr algn="ctr"/>
                      <a:r>
                        <a:rPr lang="ro-RO" sz="700" dirty="0" smtClean="0"/>
                        <a:t>3</a:t>
                      </a:r>
                      <a:endParaRPr lang="ru-RU" sz="700" dirty="0"/>
                    </a:p>
                  </a:txBody>
                  <a:tcPr/>
                </a:tc>
                <a:tc>
                  <a:txBody>
                    <a:bodyPr/>
                    <a:lstStyle/>
                    <a:p>
                      <a:pPr algn="l"/>
                      <a:r>
                        <a:rPr lang="en-US" sz="700" dirty="0" smtClean="0"/>
                        <a:t>Calcar </a:t>
                      </a:r>
                      <a:r>
                        <a:rPr lang="en-US" sz="700" dirty="0" err="1" smtClean="0"/>
                        <a:t>silicios</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b="1" dirty="0" smtClean="0"/>
                        <a:t>12</a:t>
                      </a:r>
                      <a:endParaRPr lang="ru-RU" sz="700" b="1" dirty="0"/>
                    </a:p>
                  </a:txBody>
                  <a:tcPr/>
                </a:tc>
                <a:extLst>
                  <a:ext uri="{0D108BD9-81ED-4DB2-BD59-A6C34878D82A}">
                    <a16:rowId xmlns:a16="http://schemas.microsoft.com/office/drawing/2014/main" val="1566734297"/>
                  </a:ext>
                </a:extLst>
              </a:tr>
              <a:tr h="180840">
                <a:tc>
                  <a:txBody>
                    <a:bodyPr/>
                    <a:lstStyle/>
                    <a:p>
                      <a:pPr algn="ctr"/>
                      <a:r>
                        <a:rPr lang="ro-RO" sz="700" dirty="0" smtClean="0"/>
                        <a:t>4</a:t>
                      </a:r>
                      <a:endParaRPr lang="ru-RU" sz="700" dirty="0"/>
                    </a:p>
                  </a:txBody>
                  <a:tcPr/>
                </a:tc>
                <a:tc>
                  <a:txBody>
                    <a:bodyPr/>
                    <a:lstStyle/>
                    <a:p>
                      <a:pPr algn="l"/>
                      <a:r>
                        <a:rPr lang="en-US" sz="700" dirty="0" err="1" smtClean="0"/>
                        <a:t>Gaz</a:t>
                      </a:r>
                      <a:r>
                        <a:rPr lang="en-US" sz="700" dirty="0" smtClean="0"/>
                        <a:t> </a:t>
                      </a:r>
                      <a:r>
                        <a:rPr lang="en-US" sz="700" dirty="0" err="1" smtClean="0"/>
                        <a:t>combustibil</a:t>
                      </a:r>
                      <a:r>
                        <a:rPr lang="en-US" sz="700" dirty="0" smtClean="0"/>
                        <a:t> (liber, </a:t>
                      </a:r>
                      <a:r>
                        <a:rPr lang="en-US" sz="700" dirty="0" err="1" smtClean="0"/>
                        <a:t>dizolvat</a:t>
                      </a:r>
                      <a:r>
                        <a:rPr lang="en-US" sz="700" dirty="0" smtClean="0"/>
                        <a:t> </a:t>
                      </a:r>
                      <a:r>
                        <a:rPr lang="en-US" sz="700" dirty="0" err="1" smtClean="0"/>
                        <a:t>în</a:t>
                      </a:r>
                      <a:r>
                        <a:rPr lang="en-US" sz="700" dirty="0" smtClean="0"/>
                        <a:t> petrol)</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b="1" dirty="0" smtClean="0"/>
                        <a:t>150</a:t>
                      </a:r>
                      <a:endParaRPr lang="ru-RU" sz="700" b="1" dirty="0"/>
                    </a:p>
                  </a:txBody>
                  <a:tcPr/>
                </a:tc>
                <a:extLst>
                  <a:ext uri="{0D108BD9-81ED-4DB2-BD59-A6C34878D82A}">
                    <a16:rowId xmlns:a16="http://schemas.microsoft.com/office/drawing/2014/main" val="3650672440"/>
                  </a:ext>
                </a:extLst>
              </a:tr>
              <a:tr h="180840">
                <a:tc>
                  <a:txBody>
                    <a:bodyPr/>
                    <a:lstStyle/>
                    <a:p>
                      <a:pPr algn="ctr"/>
                      <a:r>
                        <a:rPr lang="ro-RO" sz="700" dirty="0" smtClean="0"/>
                        <a:t>5</a:t>
                      </a:r>
                      <a:endParaRPr lang="ru-RU" sz="700" dirty="0"/>
                    </a:p>
                  </a:txBody>
                  <a:tcPr/>
                </a:tc>
                <a:tc>
                  <a:txBody>
                    <a:bodyPr/>
                    <a:lstStyle/>
                    <a:p>
                      <a:pPr algn="l"/>
                      <a:r>
                        <a:rPr lang="en-US" sz="700" dirty="0" err="1" smtClean="0"/>
                        <a:t>Ghips</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b="1" dirty="0" smtClean="0"/>
                        <a:t>21</a:t>
                      </a:r>
                      <a:endParaRPr lang="ru-RU" sz="700" b="1" dirty="0"/>
                    </a:p>
                  </a:txBody>
                  <a:tcPr/>
                </a:tc>
                <a:extLst>
                  <a:ext uri="{0D108BD9-81ED-4DB2-BD59-A6C34878D82A}">
                    <a16:rowId xmlns:a16="http://schemas.microsoft.com/office/drawing/2014/main" val="874171765"/>
                  </a:ext>
                </a:extLst>
              </a:tr>
              <a:tr h="180840">
                <a:tc>
                  <a:txBody>
                    <a:bodyPr/>
                    <a:lstStyle/>
                    <a:p>
                      <a:pPr algn="ctr"/>
                      <a:r>
                        <a:rPr lang="ro-RO" sz="700" dirty="0" smtClean="0"/>
                        <a:t>6</a:t>
                      </a:r>
                      <a:endParaRPr lang="ru-RU" sz="700" dirty="0"/>
                    </a:p>
                  </a:txBody>
                  <a:tcPr/>
                </a:tc>
                <a:tc>
                  <a:txBody>
                    <a:bodyPr/>
                    <a:lstStyle/>
                    <a:p>
                      <a:pPr algn="l"/>
                      <a:r>
                        <a:rPr lang="en-US" sz="700" dirty="0" err="1" smtClean="0"/>
                        <a:t>Roci</a:t>
                      </a:r>
                      <a:r>
                        <a:rPr lang="en-US" sz="700" dirty="0" smtClean="0"/>
                        <a:t> de </a:t>
                      </a:r>
                      <a:r>
                        <a:rPr lang="en-US" sz="700" dirty="0" err="1" smtClean="0"/>
                        <a:t>nisip</a:t>
                      </a:r>
                      <a:r>
                        <a:rPr lang="en-US" sz="700" dirty="0" smtClean="0"/>
                        <a:t> </a:t>
                      </a:r>
                      <a:r>
                        <a:rPr lang="en-US" sz="700" dirty="0" err="1" smtClean="0"/>
                        <a:t>şi</a:t>
                      </a:r>
                      <a:r>
                        <a:rPr lang="en-US" sz="700" dirty="0" smtClean="0"/>
                        <a:t> </a:t>
                      </a:r>
                      <a:r>
                        <a:rPr lang="en-US" sz="700" dirty="0" err="1" smtClean="0"/>
                        <a:t>prundiş</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b="1" dirty="0" smtClean="0"/>
                        <a:t>12</a:t>
                      </a:r>
                      <a:endParaRPr lang="ru-RU" sz="700" b="1" dirty="0"/>
                    </a:p>
                  </a:txBody>
                  <a:tcPr/>
                </a:tc>
                <a:extLst>
                  <a:ext uri="{0D108BD9-81ED-4DB2-BD59-A6C34878D82A}">
                    <a16:rowId xmlns:a16="http://schemas.microsoft.com/office/drawing/2014/main" val="1890248556"/>
                  </a:ext>
                </a:extLst>
              </a:tr>
              <a:tr h="180840">
                <a:tc>
                  <a:txBody>
                    <a:bodyPr/>
                    <a:lstStyle/>
                    <a:p>
                      <a:pPr algn="ctr"/>
                      <a:r>
                        <a:rPr lang="ro-RO" sz="700" dirty="0" smtClean="0"/>
                        <a:t>7</a:t>
                      </a:r>
                      <a:endParaRPr lang="ru-RU" sz="700" dirty="0"/>
                    </a:p>
                  </a:txBody>
                  <a:tcPr/>
                </a:tc>
                <a:tc>
                  <a:txBody>
                    <a:bodyPr/>
                    <a:lstStyle/>
                    <a:p>
                      <a:pPr algn="l"/>
                      <a:r>
                        <a:rPr lang="en-US" sz="700" dirty="0" err="1" smtClean="0"/>
                        <a:t>Materiale</a:t>
                      </a:r>
                      <a:r>
                        <a:rPr lang="en-US" sz="700" dirty="0" smtClean="0"/>
                        <a:t> de </a:t>
                      </a:r>
                      <a:r>
                        <a:rPr lang="en-US" sz="700" dirty="0" err="1" smtClean="0"/>
                        <a:t>formare</a:t>
                      </a:r>
                      <a:r>
                        <a:rPr lang="en-US" sz="700" dirty="0" smtClean="0"/>
                        <a:t> (</a:t>
                      </a:r>
                      <a:r>
                        <a:rPr lang="en-US" sz="700" dirty="0" err="1" smtClean="0"/>
                        <a:t>nisip</a:t>
                      </a:r>
                      <a:r>
                        <a:rPr lang="en-US" sz="700" dirty="0" smtClean="0"/>
                        <a:t>, </a:t>
                      </a:r>
                      <a:r>
                        <a:rPr lang="en-US" sz="700" dirty="0" err="1" smtClean="0"/>
                        <a:t>argilă</a:t>
                      </a:r>
                      <a:r>
                        <a:rPr lang="en-US" sz="700" dirty="0" smtClean="0"/>
                        <a:t>)</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b="1" dirty="0" smtClean="0"/>
                        <a:t>18</a:t>
                      </a:r>
                      <a:endParaRPr lang="ru-RU" sz="700" b="1" dirty="0"/>
                    </a:p>
                  </a:txBody>
                  <a:tcPr/>
                </a:tc>
                <a:extLst>
                  <a:ext uri="{0D108BD9-81ED-4DB2-BD59-A6C34878D82A}">
                    <a16:rowId xmlns:a16="http://schemas.microsoft.com/office/drawing/2014/main" val="2777850439"/>
                  </a:ext>
                </a:extLst>
              </a:tr>
              <a:tr h="180840">
                <a:tc>
                  <a:txBody>
                    <a:bodyPr/>
                    <a:lstStyle/>
                    <a:p>
                      <a:pPr algn="ctr"/>
                      <a:r>
                        <a:rPr lang="ro-RO" sz="700" dirty="0" smtClean="0"/>
                        <a:t>8</a:t>
                      </a:r>
                      <a:endParaRPr lang="ru-RU" sz="700" dirty="0"/>
                    </a:p>
                  </a:txBody>
                  <a:tcPr/>
                </a:tc>
                <a:tc>
                  <a:txBody>
                    <a:bodyPr/>
                    <a:lstStyle/>
                    <a:p>
                      <a:pPr algn="l"/>
                      <a:r>
                        <a:rPr lang="en-US" sz="700" dirty="0" smtClean="0"/>
                        <a:t>Calcar </a:t>
                      </a:r>
                      <a:r>
                        <a:rPr lang="en-US" sz="700" dirty="0" err="1" smtClean="0"/>
                        <a:t>pentru</a:t>
                      </a:r>
                      <a:r>
                        <a:rPr lang="en-US" sz="700" dirty="0" smtClean="0"/>
                        <a:t> </a:t>
                      </a:r>
                      <a:r>
                        <a:rPr lang="en-US" sz="700" dirty="0" err="1" smtClean="0"/>
                        <a:t>industria</a:t>
                      </a:r>
                      <a:r>
                        <a:rPr lang="en-US" sz="700" dirty="0" smtClean="0"/>
                        <a:t> de </a:t>
                      </a:r>
                      <a:r>
                        <a:rPr lang="en-US" sz="700" dirty="0" err="1" smtClean="0"/>
                        <a:t>zahăr</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b="1" dirty="0" smtClean="0"/>
                        <a:t>12</a:t>
                      </a:r>
                      <a:endParaRPr lang="ru-RU" sz="700" b="1" dirty="0"/>
                    </a:p>
                  </a:txBody>
                  <a:tcPr/>
                </a:tc>
                <a:extLst>
                  <a:ext uri="{0D108BD9-81ED-4DB2-BD59-A6C34878D82A}">
                    <a16:rowId xmlns:a16="http://schemas.microsoft.com/office/drawing/2014/main" val="1398177310"/>
                  </a:ext>
                </a:extLst>
              </a:tr>
              <a:tr h="180840">
                <a:tc>
                  <a:txBody>
                    <a:bodyPr/>
                    <a:lstStyle/>
                    <a:p>
                      <a:pPr algn="ctr"/>
                      <a:r>
                        <a:rPr lang="ro-RO" sz="700" dirty="0" smtClean="0"/>
                        <a:t>9</a:t>
                      </a:r>
                      <a:endParaRPr lang="ru-RU" sz="700" dirty="0"/>
                    </a:p>
                  </a:txBody>
                  <a:tcPr/>
                </a:tc>
                <a:tc>
                  <a:txBody>
                    <a:bodyPr/>
                    <a:lstStyle/>
                    <a:p>
                      <a:pPr algn="l"/>
                      <a:r>
                        <a:rPr lang="it-IT" sz="700" dirty="0" smtClean="0"/>
                        <a:t>Materie primă silicioasă (diatomit, tripoli)</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b="1" dirty="0" smtClean="0"/>
                        <a:t>12</a:t>
                      </a:r>
                      <a:endParaRPr lang="ru-RU" sz="700" b="1" dirty="0"/>
                    </a:p>
                  </a:txBody>
                  <a:tcPr/>
                </a:tc>
                <a:extLst>
                  <a:ext uri="{0D108BD9-81ED-4DB2-BD59-A6C34878D82A}">
                    <a16:rowId xmlns:a16="http://schemas.microsoft.com/office/drawing/2014/main" val="4007099443"/>
                  </a:ext>
                </a:extLst>
              </a:tr>
              <a:tr h="233693">
                <a:tc>
                  <a:txBody>
                    <a:bodyPr/>
                    <a:lstStyle/>
                    <a:p>
                      <a:pPr algn="ctr"/>
                      <a:r>
                        <a:rPr lang="ro-RO" sz="700" dirty="0" smtClean="0"/>
                        <a:t>10</a:t>
                      </a:r>
                      <a:endParaRPr lang="ru-RU" sz="700" dirty="0"/>
                    </a:p>
                  </a:txBody>
                  <a:tcPr/>
                </a:tc>
                <a:tc>
                  <a:txBody>
                    <a:bodyPr/>
                    <a:lstStyle/>
                    <a:p>
                      <a:pPr algn="l"/>
                      <a:r>
                        <a:rPr lang="en-US" sz="700" dirty="0" err="1" smtClean="0"/>
                        <a:t>Materie</a:t>
                      </a:r>
                      <a:r>
                        <a:rPr lang="en-US" sz="700" dirty="0" smtClean="0"/>
                        <a:t> </a:t>
                      </a:r>
                      <a:r>
                        <a:rPr lang="en-US" sz="700" dirty="0" err="1" smtClean="0"/>
                        <a:t>primă</a:t>
                      </a:r>
                      <a:r>
                        <a:rPr lang="en-US" sz="700" dirty="0" smtClean="0"/>
                        <a:t> </a:t>
                      </a:r>
                      <a:r>
                        <a:rPr lang="en-US" sz="700" dirty="0" err="1" smtClean="0"/>
                        <a:t>pentru</a:t>
                      </a:r>
                      <a:r>
                        <a:rPr lang="en-US" sz="700" dirty="0" smtClean="0"/>
                        <a:t> </a:t>
                      </a:r>
                      <a:r>
                        <a:rPr lang="en-US" sz="700" dirty="0" err="1" smtClean="0"/>
                        <a:t>ceramică</a:t>
                      </a:r>
                      <a:r>
                        <a:rPr lang="en-US" sz="700" dirty="0" smtClean="0"/>
                        <a:t> (</a:t>
                      </a:r>
                      <a:r>
                        <a:rPr lang="en-US" sz="700" dirty="0" err="1" smtClean="0"/>
                        <a:t>argilă</a:t>
                      </a:r>
                      <a:r>
                        <a:rPr lang="en-US" sz="700" dirty="0" smtClean="0"/>
                        <a:t>, </a:t>
                      </a:r>
                      <a:r>
                        <a:rPr lang="en-US" sz="700" dirty="0" err="1" smtClean="0"/>
                        <a:t>argilă</a:t>
                      </a:r>
                      <a:r>
                        <a:rPr lang="en-US" sz="700" dirty="0" smtClean="0"/>
                        <a:t> </a:t>
                      </a:r>
                      <a:r>
                        <a:rPr lang="en-US" sz="700" dirty="0" err="1" smtClean="0"/>
                        <a:t>nisipoasă</a:t>
                      </a:r>
                      <a:r>
                        <a:rPr lang="en-US" sz="700" dirty="0" smtClean="0"/>
                        <a:t>)</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b="1" dirty="0" smtClean="0"/>
                        <a:t>18</a:t>
                      </a:r>
                      <a:endParaRPr lang="ru-RU" sz="700" b="1" dirty="0"/>
                    </a:p>
                  </a:txBody>
                  <a:tcPr/>
                </a:tc>
                <a:extLst>
                  <a:ext uri="{0D108BD9-81ED-4DB2-BD59-A6C34878D82A}">
                    <a16:rowId xmlns:a16="http://schemas.microsoft.com/office/drawing/2014/main" val="1633897299"/>
                  </a:ext>
                </a:extLst>
              </a:tr>
              <a:tr h="180840">
                <a:tc>
                  <a:txBody>
                    <a:bodyPr/>
                    <a:lstStyle/>
                    <a:p>
                      <a:pPr algn="ctr"/>
                      <a:r>
                        <a:rPr lang="ro-RO" sz="700" dirty="0" smtClean="0"/>
                        <a:t>11</a:t>
                      </a:r>
                      <a:endParaRPr lang="ru-RU" sz="700" dirty="0"/>
                    </a:p>
                  </a:txBody>
                  <a:tcPr/>
                </a:tc>
                <a:tc>
                  <a:txBody>
                    <a:bodyPr/>
                    <a:lstStyle/>
                    <a:p>
                      <a:pPr algn="l"/>
                      <a:r>
                        <a:rPr lang="en-US" sz="700" dirty="0" err="1" smtClean="0"/>
                        <a:t>Materie</a:t>
                      </a:r>
                      <a:r>
                        <a:rPr lang="en-US" sz="700" dirty="0" smtClean="0"/>
                        <a:t> </a:t>
                      </a:r>
                      <a:r>
                        <a:rPr lang="en-US" sz="700" dirty="0" err="1" smtClean="0"/>
                        <a:t>primă</a:t>
                      </a:r>
                      <a:r>
                        <a:rPr lang="en-US" sz="700" dirty="0" smtClean="0"/>
                        <a:t> </a:t>
                      </a:r>
                      <a:r>
                        <a:rPr lang="en-US" sz="700" dirty="0" err="1" smtClean="0"/>
                        <a:t>pentru</a:t>
                      </a:r>
                      <a:r>
                        <a:rPr lang="en-US" sz="700" dirty="0" smtClean="0"/>
                        <a:t> </a:t>
                      </a:r>
                      <a:r>
                        <a:rPr lang="en-US" sz="700" dirty="0" err="1" smtClean="0"/>
                        <a:t>ciment</a:t>
                      </a:r>
                      <a:r>
                        <a:rPr lang="en-US" sz="700" dirty="0" smtClean="0"/>
                        <a:t> (calcar, </a:t>
                      </a:r>
                      <a:r>
                        <a:rPr lang="en-US" sz="700" dirty="0" err="1" smtClean="0"/>
                        <a:t>argilă</a:t>
                      </a:r>
                      <a:r>
                        <a:rPr lang="en-US" sz="700" dirty="0" smtClean="0"/>
                        <a:t>)</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700" dirty="0" smtClean="0"/>
                        <a:t>t</a:t>
                      </a:r>
                      <a:r>
                        <a:rPr lang="en-US" sz="700" dirty="0" err="1" smtClean="0"/>
                        <a:t>onă</a:t>
                      </a:r>
                      <a:endParaRPr lang="ru-RU" sz="700" dirty="0" smtClean="0"/>
                    </a:p>
                  </a:txBody>
                  <a:tcPr/>
                </a:tc>
                <a:tc>
                  <a:txBody>
                    <a:bodyPr/>
                    <a:lstStyle/>
                    <a:p>
                      <a:pPr algn="ctr"/>
                      <a:r>
                        <a:rPr lang="ro-RO" sz="700" b="1" dirty="0" smtClean="0"/>
                        <a:t>12</a:t>
                      </a:r>
                      <a:endParaRPr lang="ru-RU" sz="700" b="1" dirty="0"/>
                    </a:p>
                  </a:txBody>
                  <a:tcPr/>
                </a:tc>
                <a:extLst>
                  <a:ext uri="{0D108BD9-81ED-4DB2-BD59-A6C34878D82A}">
                    <a16:rowId xmlns:a16="http://schemas.microsoft.com/office/drawing/2014/main" val="3663717360"/>
                  </a:ext>
                </a:extLst>
              </a:tr>
              <a:tr h="278215">
                <a:tc>
                  <a:txBody>
                    <a:bodyPr/>
                    <a:lstStyle/>
                    <a:p>
                      <a:pPr algn="ctr"/>
                      <a:r>
                        <a:rPr lang="ro-RO" sz="700" dirty="0" smtClean="0"/>
                        <a:t>12</a:t>
                      </a:r>
                      <a:endParaRPr lang="ru-RU" sz="700" dirty="0"/>
                    </a:p>
                  </a:txBody>
                  <a:tcPr/>
                </a:tc>
                <a:tc>
                  <a:txBody>
                    <a:bodyPr/>
                    <a:lstStyle/>
                    <a:p>
                      <a:pPr algn="l"/>
                      <a:r>
                        <a:rPr lang="en-US" sz="700" dirty="0" err="1" smtClean="0"/>
                        <a:t>Materie</a:t>
                      </a:r>
                      <a:r>
                        <a:rPr lang="en-US" sz="700" dirty="0" smtClean="0"/>
                        <a:t> </a:t>
                      </a:r>
                      <a:r>
                        <a:rPr lang="en-US" sz="700" dirty="0" err="1" smtClean="0"/>
                        <a:t>primă</a:t>
                      </a:r>
                      <a:r>
                        <a:rPr lang="en-US" sz="700" dirty="0" smtClean="0"/>
                        <a:t> </a:t>
                      </a:r>
                      <a:r>
                        <a:rPr lang="en-US" sz="700" dirty="0" err="1" smtClean="0"/>
                        <a:t>pentru</a:t>
                      </a:r>
                      <a:r>
                        <a:rPr lang="en-US" sz="700" dirty="0" smtClean="0"/>
                        <a:t> </a:t>
                      </a:r>
                      <a:r>
                        <a:rPr lang="en-US" sz="700" dirty="0" err="1" smtClean="0"/>
                        <a:t>producerea</a:t>
                      </a:r>
                      <a:r>
                        <a:rPr lang="en-US" sz="700" dirty="0" smtClean="0"/>
                        <a:t> </a:t>
                      </a:r>
                      <a:r>
                        <a:rPr lang="en-US" sz="700" dirty="0" err="1" smtClean="0"/>
                        <a:t>cărămizii</a:t>
                      </a:r>
                      <a:r>
                        <a:rPr lang="en-US" sz="700" dirty="0" smtClean="0"/>
                        <a:t> </a:t>
                      </a:r>
                      <a:r>
                        <a:rPr lang="en-US" sz="700" dirty="0" err="1" smtClean="0"/>
                        <a:t>şi</a:t>
                      </a:r>
                      <a:r>
                        <a:rPr lang="en-US" sz="700" dirty="0" smtClean="0"/>
                        <a:t> </a:t>
                      </a:r>
                      <a:r>
                        <a:rPr lang="en-US" sz="700" dirty="0" err="1" smtClean="0"/>
                        <a:t>ţiglei</a:t>
                      </a:r>
                      <a:r>
                        <a:rPr lang="en-US" sz="700" dirty="0" smtClean="0"/>
                        <a:t> (</a:t>
                      </a:r>
                      <a:r>
                        <a:rPr lang="en-US" sz="700" dirty="0" err="1" smtClean="0"/>
                        <a:t>argilă</a:t>
                      </a:r>
                      <a:r>
                        <a:rPr lang="en-US" sz="700" dirty="0" smtClean="0"/>
                        <a:t>, </a:t>
                      </a:r>
                      <a:r>
                        <a:rPr lang="en-US" sz="700" dirty="0" err="1" smtClean="0"/>
                        <a:t>argilă</a:t>
                      </a:r>
                      <a:r>
                        <a:rPr lang="en-US" sz="700" dirty="0" smtClean="0"/>
                        <a:t> </a:t>
                      </a:r>
                      <a:r>
                        <a:rPr lang="en-US" sz="700" dirty="0" err="1" smtClean="0"/>
                        <a:t>nisipoasă</a:t>
                      </a:r>
                      <a:r>
                        <a:rPr lang="en-US" sz="700" dirty="0" smtClean="0"/>
                        <a:t>, </a:t>
                      </a:r>
                      <a:r>
                        <a:rPr lang="en-US" sz="700" dirty="0" err="1" smtClean="0"/>
                        <a:t>nisip</a:t>
                      </a:r>
                      <a:r>
                        <a:rPr lang="en-US" sz="700" dirty="0" smtClean="0"/>
                        <a:t> </a:t>
                      </a:r>
                      <a:r>
                        <a:rPr lang="en-US" sz="700" dirty="0" err="1" smtClean="0"/>
                        <a:t>degresant</a:t>
                      </a:r>
                      <a:r>
                        <a:rPr lang="en-US" sz="700" dirty="0" smtClean="0"/>
                        <a:t>)</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b="1" dirty="0" smtClean="0"/>
                        <a:t>15</a:t>
                      </a:r>
                      <a:endParaRPr lang="ru-RU" sz="700" b="1" dirty="0"/>
                    </a:p>
                  </a:txBody>
                  <a:tcPr/>
                </a:tc>
                <a:extLst>
                  <a:ext uri="{0D108BD9-81ED-4DB2-BD59-A6C34878D82A}">
                    <a16:rowId xmlns:a16="http://schemas.microsoft.com/office/drawing/2014/main" val="3674601048"/>
                  </a:ext>
                </a:extLst>
              </a:tr>
              <a:tr h="203557">
                <a:tc>
                  <a:txBody>
                    <a:bodyPr/>
                    <a:lstStyle/>
                    <a:p>
                      <a:pPr algn="ctr"/>
                      <a:r>
                        <a:rPr lang="ro-RO" sz="700" dirty="0" smtClean="0"/>
                        <a:t>13</a:t>
                      </a:r>
                      <a:endParaRPr lang="ru-RU" sz="700" dirty="0"/>
                    </a:p>
                  </a:txBody>
                  <a:tcPr/>
                </a:tc>
                <a:tc>
                  <a:txBody>
                    <a:bodyPr/>
                    <a:lstStyle/>
                    <a:p>
                      <a:pPr algn="l"/>
                      <a:r>
                        <a:rPr lang="it-IT" sz="700" dirty="0" smtClean="0"/>
                        <a:t>Materie primă pentru producerea sticlei (nisip)</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700" dirty="0" smtClean="0"/>
                        <a:t>t</a:t>
                      </a:r>
                      <a:r>
                        <a:rPr lang="en-US" sz="700" dirty="0" err="1" smtClean="0"/>
                        <a:t>onă</a:t>
                      </a:r>
                      <a:endParaRPr lang="ru-RU" sz="700" dirty="0" smtClean="0"/>
                    </a:p>
                  </a:txBody>
                  <a:tcPr/>
                </a:tc>
                <a:tc>
                  <a:txBody>
                    <a:bodyPr/>
                    <a:lstStyle/>
                    <a:p>
                      <a:pPr algn="ctr"/>
                      <a:r>
                        <a:rPr lang="ro-RO" sz="700" b="1" dirty="0" smtClean="0"/>
                        <a:t>15</a:t>
                      </a:r>
                      <a:endParaRPr lang="ru-RU" sz="700" b="1" dirty="0"/>
                    </a:p>
                  </a:txBody>
                  <a:tcPr/>
                </a:tc>
                <a:extLst>
                  <a:ext uri="{0D108BD9-81ED-4DB2-BD59-A6C34878D82A}">
                    <a16:rowId xmlns:a16="http://schemas.microsoft.com/office/drawing/2014/main" val="2731829254"/>
                  </a:ext>
                </a:extLst>
              </a:tr>
              <a:tr h="180840">
                <a:tc>
                  <a:txBody>
                    <a:bodyPr/>
                    <a:lstStyle/>
                    <a:p>
                      <a:pPr algn="ctr"/>
                      <a:r>
                        <a:rPr lang="ro-RO" sz="700" dirty="0" smtClean="0"/>
                        <a:t>14</a:t>
                      </a:r>
                      <a:endParaRPr lang="ru-RU" sz="700" dirty="0"/>
                    </a:p>
                  </a:txBody>
                  <a:tcPr/>
                </a:tc>
                <a:tc>
                  <a:txBody>
                    <a:bodyPr/>
                    <a:lstStyle/>
                    <a:p>
                      <a:pPr algn="l"/>
                      <a:r>
                        <a:rPr lang="en-US" sz="700" dirty="0" err="1" smtClean="0"/>
                        <a:t>Materie</a:t>
                      </a:r>
                      <a:r>
                        <a:rPr lang="en-US" sz="700" dirty="0" smtClean="0"/>
                        <a:t> </a:t>
                      </a:r>
                      <a:r>
                        <a:rPr lang="en-US" sz="700" dirty="0" err="1" smtClean="0"/>
                        <a:t>primă</a:t>
                      </a:r>
                      <a:r>
                        <a:rPr lang="en-US" sz="700" dirty="0" smtClean="0"/>
                        <a:t> de </a:t>
                      </a:r>
                      <a:r>
                        <a:rPr lang="en-US" sz="700" dirty="0" err="1" smtClean="0"/>
                        <a:t>cheramzit</a:t>
                      </a:r>
                      <a:r>
                        <a:rPr lang="en-US" sz="700" dirty="0" smtClean="0"/>
                        <a:t> (</a:t>
                      </a:r>
                      <a:r>
                        <a:rPr lang="en-US" sz="700" dirty="0" err="1" smtClean="0"/>
                        <a:t>argilă</a:t>
                      </a:r>
                      <a:r>
                        <a:rPr lang="en-US" sz="700" dirty="0" smtClean="0"/>
                        <a:t>, </a:t>
                      </a:r>
                      <a:r>
                        <a:rPr lang="en-US" sz="700" dirty="0" err="1" smtClean="0"/>
                        <a:t>argilit</a:t>
                      </a:r>
                      <a:r>
                        <a:rPr lang="en-US" sz="700" dirty="0" smtClean="0"/>
                        <a:t>)</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b="1" dirty="0" smtClean="0"/>
                        <a:t>15</a:t>
                      </a:r>
                      <a:endParaRPr lang="ru-RU" sz="700" b="1" dirty="0"/>
                    </a:p>
                  </a:txBody>
                  <a:tcPr/>
                </a:tc>
                <a:extLst>
                  <a:ext uri="{0D108BD9-81ED-4DB2-BD59-A6C34878D82A}">
                    <a16:rowId xmlns:a16="http://schemas.microsoft.com/office/drawing/2014/main" val="3076000090"/>
                  </a:ext>
                </a:extLst>
              </a:tr>
              <a:tr h="180840">
                <a:tc>
                  <a:txBody>
                    <a:bodyPr/>
                    <a:lstStyle/>
                    <a:p>
                      <a:pPr algn="ctr"/>
                      <a:r>
                        <a:rPr lang="ro-RO" sz="700" dirty="0" smtClean="0"/>
                        <a:t>15</a:t>
                      </a:r>
                      <a:endParaRPr lang="ru-RU" sz="700" dirty="0"/>
                    </a:p>
                  </a:txBody>
                  <a:tcPr/>
                </a:tc>
                <a:tc>
                  <a:txBody>
                    <a:bodyPr/>
                    <a:lstStyle/>
                    <a:p>
                      <a:pPr algn="l"/>
                      <a:r>
                        <a:rPr lang="en-US" sz="700" dirty="0" err="1" smtClean="0"/>
                        <a:t>Nisip</a:t>
                      </a:r>
                      <a:r>
                        <a:rPr lang="en-US" sz="700" dirty="0" smtClean="0"/>
                        <a:t> </a:t>
                      </a:r>
                      <a:r>
                        <a:rPr lang="en-US" sz="700" dirty="0" err="1" smtClean="0"/>
                        <a:t>pentru</a:t>
                      </a:r>
                      <a:r>
                        <a:rPr lang="en-US" sz="700" dirty="0" smtClean="0"/>
                        <a:t> </a:t>
                      </a:r>
                      <a:r>
                        <a:rPr lang="en-US" sz="700" dirty="0" err="1" smtClean="0"/>
                        <a:t>produse</a:t>
                      </a:r>
                      <a:r>
                        <a:rPr lang="en-US" sz="700" dirty="0" smtClean="0"/>
                        <a:t> de </a:t>
                      </a:r>
                      <a:r>
                        <a:rPr lang="en-US" sz="700" dirty="0" err="1" smtClean="0"/>
                        <a:t>silicat</a:t>
                      </a:r>
                      <a:endParaRPr lang="ru-RU" sz="700" dirty="0"/>
                    </a:p>
                  </a:txBody>
                  <a:tcPr/>
                </a:tc>
                <a:tc>
                  <a:txBody>
                    <a:bodyPr/>
                    <a:lstStyle/>
                    <a:p>
                      <a:pPr algn="ctr"/>
                      <a:r>
                        <a:rPr lang="en-US" sz="700" dirty="0" smtClean="0"/>
                        <a:t>m</a:t>
                      </a:r>
                      <a:r>
                        <a:rPr lang="it-IT" sz="700" kern="1200" baseline="30000" dirty="0" smtClean="0">
                          <a:solidFill>
                            <a:schemeClr val="dk1"/>
                          </a:solidFill>
                          <a:effectLst/>
                          <a:latin typeface="+mn-lt"/>
                          <a:ea typeface="+mn-ea"/>
                          <a:cs typeface="+mn-cs"/>
                        </a:rPr>
                        <a:t>3</a:t>
                      </a:r>
                      <a:endParaRPr lang="ru-RU" sz="700" dirty="0"/>
                    </a:p>
                  </a:txBody>
                  <a:tcPr/>
                </a:tc>
                <a:tc>
                  <a:txBody>
                    <a:bodyPr/>
                    <a:lstStyle/>
                    <a:p>
                      <a:pPr algn="ctr"/>
                      <a:r>
                        <a:rPr lang="ro-RO" sz="700" b="1" dirty="0" smtClean="0"/>
                        <a:t>15</a:t>
                      </a:r>
                      <a:endParaRPr lang="ru-RU" sz="700" b="1" dirty="0"/>
                    </a:p>
                  </a:txBody>
                  <a:tcPr/>
                </a:tc>
                <a:extLst>
                  <a:ext uri="{0D108BD9-81ED-4DB2-BD59-A6C34878D82A}">
                    <a16:rowId xmlns:a16="http://schemas.microsoft.com/office/drawing/2014/main" val="2165336339"/>
                  </a:ext>
                </a:extLst>
              </a:tr>
              <a:tr h="180840">
                <a:tc>
                  <a:txBody>
                    <a:bodyPr/>
                    <a:lstStyle/>
                    <a:p>
                      <a:pPr algn="ctr"/>
                      <a:r>
                        <a:rPr lang="ro-RO" sz="700" dirty="0" smtClean="0"/>
                        <a:t>16</a:t>
                      </a:r>
                      <a:endParaRPr lang="ru-RU" sz="700" dirty="0"/>
                    </a:p>
                  </a:txBody>
                  <a:tcPr/>
                </a:tc>
                <a:tc>
                  <a:txBody>
                    <a:bodyPr/>
                    <a:lstStyle/>
                    <a:p>
                      <a:pPr algn="l"/>
                      <a:r>
                        <a:rPr lang="it-IT" sz="700" dirty="0" smtClean="0"/>
                        <a:t>Petrol (rezerve geologice şi extractibile)</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err="1" smtClean="0"/>
                        <a:t>tonă</a:t>
                      </a:r>
                      <a:endParaRPr lang="ru-RU" sz="700" dirty="0" smtClean="0"/>
                    </a:p>
                  </a:txBody>
                  <a:tcPr/>
                </a:tc>
                <a:tc>
                  <a:txBody>
                    <a:bodyPr/>
                    <a:lstStyle/>
                    <a:p>
                      <a:pPr algn="ctr"/>
                      <a:r>
                        <a:rPr lang="ro-RO" sz="700" b="1" dirty="0" smtClean="0"/>
                        <a:t>150</a:t>
                      </a:r>
                      <a:endParaRPr lang="ru-RU" sz="700" b="1" dirty="0"/>
                    </a:p>
                  </a:txBody>
                  <a:tcPr/>
                </a:tc>
                <a:extLst>
                  <a:ext uri="{0D108BD9-81ED-4DB2-BD59-A6C34878D82A}">
                    <a16:rowId xmlns:a16="http://schemas.microsoft.com/office/drawing/2014/main" val="2238615267"/>
                  </a:ext>
                </a:extLst>
              </a:tr>
              <a:tr h="180840">
                <a:tc>
                  <a:txBody>
                    <a:bodyPr/>
                    <a:lstStyle/>
                    <a:p>
                      <a:pPr algn="ctr"/>
                      <a:r>
                        <a:rPr lang="ro-RO" sz="700" dirty="0" smtClean="0"/>
                        <a:t>17</a:t>
                      </a:r>
                      <a:endParaRPr lang="ru-RU" sz="700" dirty="0"/>
                    </a:p>
                  </a:txBody>
                  <a:tcPr/>
                </a:tc>
                <a:tc>
                  <a:txBody>
                    <a:bodyPr/>
                    <a:lstStyle/>
                    <a:p>
                      <a:pPr algn="l"/>
                      <a:r>
                        <a:rPr lang="en-US" sz="700" dirty="0" err="1" smtClean="0"/>
                        <a:t>Piatră</a:t>
                      </a:r>
                      <a:r>
                        <a:rPr lang="en-US" sz="700" dirty="0" smtClean="0"/>
                        <a:t> de </a:t>
                      </a:r>
                      <a:r>
                        <a:rPr lang="en-US" sz="700" dirty="0" err="1" smtClean="0"/>
                        <a:t>construcţie</a:t>
                      </a:r>
                      <a:r>
                        <a:rPr lang="en-US" sz="700" dirty="0" smtClean="0"/>
                        <a:t> (calcar, </a:t>
                      </a:r>
                      <a:r>
                        <a:rPr lang="en-US" sz="700" dirty="0" err="1" smtClean="0"/>
                        <a:t>gresie</a:t>
                      </a:r>
                      <a:r>
                        <a:rPr lang="en-US" sz="700" dirty="0" smtClean="0"/>
                        <a:t>, </a:t>
                      </a:r>
                      <a:r>
                        <a:rPr lang="en-US" sz="700" dirty="0" err="1" smtClean="0"/>
                        <a:t>granit</a:t>
                      </a:r>
                      <a:r>
                        <a:rPr lang="en-US" sz="700" dirty="0" smtClean="0"/>
                        <a:t>)</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smtClean="0"/>
                        <a:t>m</a:t>
                      </a:r>
                      <a:r>
                        <a:rPr lang="it-IT" sz="700" kern="1200" baseline="30000" dirty="0" smtClean="0">
                          <a:solidFill>
                            <a:schemeClr val="dk1"/>
                          </a:solidFill>
                          <a:effectLst/>
                          <a:latin typeface="+mn-lt"/>
                          <a:ea typeface="+mn-ea"/>
                          <a:cs typeface="+mn-cs"/>
                        </a:rPr>
                        <a:t>3</a:t>
                      </a:r>
                      <a:endParaRPr lang="ru-RU" sz="700" dirty="0" smtClean="0"/>
                    </a:p>
                  </a:txBody>
                  <a:tcPr/>
                </a:tc>
                <a:tc>
                  <a:txBody>
                    <a:bodyPr/>
                    <a:lstStyle/>
                    <a:p>
                      <a:pPr algn="ctr"/>
                      <a:r>
                        <a:rPr lang="ro-RO" sz="700" b="1" dirty="0" smtClean="0"/>
                        <a:t>15</a:t>
                      </a:r>
                      <a:endParaRPr lang="ru-RU" sz="700" b="1" dirty="0"/>
                    </a:p>
                  </a:txBody>
                  <a:tcPr/>
                </a:tc>
                <a:extLst>
                  <a:ext uri="{0D108BD9-81ED-4DB2-BD59-A6C34878D82A}">
                    <a16:rowId xmlns:a16="http://schemas.microsoft.com/office/drawing/2014/main" val="4096807280"/>
                  </a:ext>
                </a:extLst>
              </a:tr>
              <a:tr h="180840">
                <a:tc>
                  <a:txBody>
                    <a:bodyPr/>
                    <a:lstStyle/>
                    <a:p>
                      <a:pPr algn="ctr"/>
                      <a:r>
                        <a:rPr lang="ro-RO" sz="700" dirty="0" smtClean="0"/>
                        <a:t>18</a:t>
                      </a:r>
                      <a:endParaRPr lang="ru-RU" sz="700" dirty="0"/>
                    </a:p>
                  </a:txBody>
                  <a:tcPr/>
                </a:tc>
                <a:tc>
                  <a:txBody>
                    <a:bodyPr/>
                    <a:lstStyle/>
                    <a:p>
                      <a:pPr algn="l"/>
                      <a:r>
                        <a:rPr lang="pt-BR" sz="700" dirty="0" smtClean="0"/>
                        <a:t>Piatră naturală de faţadă (calcar, gresie)</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700" kern="1200" baseline="0" dirty="0" smtClean="0">
                          <a:solidFill>
                            <a:schemeClr val="dk1"/>
                          </a:solidFill>
                          <a:effectLst/>
                          <a:latin typeface="+mn-lt"/>
                          <a:ea typeface="+mn-ea"/>
                          <a:cs typeface="+mn-cs"/>
                        </a:rPr>
                        <a:t>m</a:t>
                      </a:r>
                      <a:r>
                        <a:rPr lang="it-IT" sz="700" kern="1200" baseline="30000" dirty="0" smtClean="0">
                          <a:solidFill>
                            <a:schemeClr val="dk1"/>
                          </a:solidFill>
                          <a:effectLst/>
                          <a:latin typeface="+mn-lt"/>
                          <a:ea typeface="+mn-ea"/>
                          <a:cs typeface="+mn-cs"/>
                        </a:rPr>
                        <a:t>3</a:t>
                      </a:r>
                      <a:endParaRPr lang="ru-RU" sz="700" dirty="0" smtClean="0"/>
                    </a:p>
                  </a:txBody>
                  <a:tcPr/>
                </a:tc>
                <a:tc>
                  <a:txBody>
                    <a:bodyPr/>
                    <a:lstStyle/>
                    <a:p>
                      <a:pPr algn="ctr"/>
                      <a:r>
                        <a:rPr lang="ro-RO" sz="700" b="1" dirty="0" smtClean="0"/>
                        <a:t>48</a:t>
                      </a:r>
                      <a:endParaRPr lang="ru-RU" sz="700" b="1" dirty="0"/>
                    </a:p>
                  </a:txBody>
                  <a:tcPr/>
                </a:tc>
                <a:extLst>
                  <a:ext uri="{0D108BD9-81ED-4DB2-BD59-A6C34878D82A}">
                    <a16:rowId xmlns:a16="http://schemas.microsoft.com/office/drawing/2014/main" val="926505165"/>
                  </a:ext>
                </a:extLst>
              </a:tr>
              <a:tr h="180840">
                <a:tc>
                  <a:txBody>
                    <a:bodyPr/>
                    <a:lstStyle/>
                    <a:p>
                      <a:pPr algn="ctr"/>
                      <a:r>
                        <a:rPr lang="ro-RO" sz="700" dirty="0" smtClean="0"/>
                        <a:t>19</a:t>
                      </a:r>
                      <a:endParaRPr lang="ru-RU" sz="700" dirty="0"/>
                    </a:p>
                  </a:txBody>
                  <a:tcPr/>
                </a:tc>
                <a:tc>
                  <a:txBody>
                    <a:bodyPr/>
                    <a:lstStyle/>
                    <a:p>
                      <a:pPr algn="l"/>
                      <a:r>
                        <a:rPr lang="en-US" sz="700" dirty="0" smtClean="0"/>
                        <a:t>Calcar </a:t>
                      </a:r>
                      <a:r>
                        <a:rPr lang="en-US" sz="700" dirty="0" err="1" smtClean="0"/>
                        <a:t>pentru</a:t>
                      </a:r>
                      <a:r>
                        <a:rPr lang="en-US" sz="700" dirty="0" smtClean="0"/>
                        <a:t> </a:t>
                      </a:r>
                      <a:r>
                        <a:rPr lang="en-US" sz="700" dirty="0" err="1" smtClean="0"/>
                        <a:t>tăierea</a:t>
                      </a:r>
                      <a:r>
                        <a:rPr lang="en-US" sz="700" dirty="0" smtClean="0"/>
                        <a:t> </a:t>
                      </a:r>
                      <a:r>
                        <a:rPr lang="en-US" sz="700" dirty="0" err="1" smtClean="0"/>
                        <a:t>blocurilor</a:t>
                      </a:r>
                      <a:r>
                        <a:rPr lang="en-US" sz="700" dirty="0" smtClean="0"/>
                        <a:t> </a:t>
                      </a:r>
                      <a:r>
                        <a:rPr lang="en-US" sz="700" dirty="0" err="1" smtClean="0"/>
                        <a:t>pentru</a:t>
                      </a:r>
                      <a:r>
                        <a:rPr lang="en-US" sz="700" dirty="0" smtClean="0"/>
                        <a:t> </a:t>
                      </a:r>
                      <a:r>
                        <a:rPr lang="en-US" sz="700" dirty="0" err="1" smtClean="0"/>
                        <a:t>pereţi</a:t>
                      </a:r>
                      <a:endParaRPr lang="ru-RU" sz="7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700" dirty="0" smtClean="0"/>
                        <a:t>m</a:t>
                      </a:r>
                      <a:r>
                        <a:rPr lang="it-IT" sz="700" kern="1200" baseline="30000" dirty="0" smtClean="0">
                          <a:solidFill>
                            <a:schemeClr val="dk1"/>
                          </a:solidFill>
                          <a:effectLst/>
                          <a:latin typeface="+mn-lt"/>
                          <a:ea typeface="+mn-ea"/>
                          <a:cs typeface="+mn-cs"/>
                        </a:rPr>
                        <a:t>3</a:t>
                      </a:r>
                      <a:endParaRPr lang="ru-RU" sz="700" dirty="0" smtClean="0"/>
                    </a:p>
                  </a:txBody>
                  <a:tcPr/>
                </a:tc>
                <a:tc>
                  <a:txBody>
                    <a:bodyPr/>
                    <a:lstStyle/>
                    <a:p>
                      <a:pPr algn="ctr"/>
                      <a:r>
                        <a:rPr lang="ro-RO" sz="700" b="1" dirty="0" smtClean="0"/>
                        <a:t>21</a:t>
                      </a:r>
                      <a:endParaRPr lang="ru-RU" sz="700" b="1" dirty="0"/>
                    </a:p>
                  </a:txBody>
                  <a:tcPr/>
                </a:tc>
                <a:extLst>
                  <a:ext uri="{0D108BD9-81ED-4DB2-BD59-A6C34878D82A}">
                    <a16:rowId xmlns:a16="http://schemas.microsoft.com/office/drawing/2014/main" val="3912484205"/>
                  </a:ext>
                </a:extLst>
              </a:tr>
            </a:tbl>
          </a:graphicData>
        </a:graphic>
      </p:graphicFrame>
    </p:spTree>
    <p:extLst>
      <p:ext uri="{BB962C8B-B14F-4D97-AF65-F5344CB8AC3E}">
        <p14:creationId xmlns:p14="http://schemas.microsoft.com/office/powerpoint/2010/main" val="27493282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945288"/>
            <a:ext cx="4863368" cy="504056"/>
          </a:xfrm>
        </p:spPr>
        <p:txBody>
          <a:bodyPr>
            <a:normAutofit/>
          </a:bodyPr>
          <a:lstStyle/>
          <a:p>
            <a:pPr algn="ctr"/>
            <a:r>
              <a:rPr lang="pt-BR" sz="2800" b="1" dirty="0" err="1">
                <a:solidFill>
                  <a:prstClr val="black"/>
                </a:solidFill>
                <a:latin typeface="Times New Roman" panose="02020603050405020304" pitchFamily="18" charset="0"/>
                <a:cs typeface="Times New Roman" panose="02020603050405020304" pitchFamily="18" charset="0"/>
              </a:rPr>
              <a:t>Modul</a:t>
            </a:r>
            <a:r>
              <a:rPr lang="pt-BR" sz="2800" b="1" dirty="0">
                <a:solidFill>
                  <a:prstClr val="black"/>
                </a:solidFill>
                <a:latin typeface="Times New Roman" panose="02020603050405020304" pitchFamily="18" charset="0"/>
                <a:cs typeface="Times New Roman" panose="02020603050405020304" pitchFamily="18" charset="0"/>
              </a:rPr>
              <a:t> de </a:t>
            </a:r>
            <a:r>
              <a:rPr lang="pt-BR" sz="2800" b="1" dirty="0" err="1">
                <a:solidFill>
                  <a:prstClr val="black"/>
                </a:solidFill>
                <a:latin typeface="Times New Roman" panose="02020603050405020304" pitchFamily="18" charset="0"/>
                <a:cs typeface="Times New Roman" panose="02020603050405020304" pitchFamily="18" charset="0"/>
              </a:rPr>
              <a:t>calculare</a:t>
            </a:r>
            <a:r>
              <a:rPr lang="pt-BR" sz="2800" b="1" dirty="0">
                <a:solidFill>
                  <a:prstClr val="black"/>
                </a:solidFill>
                <a:latin typeface="Times New Roman" panose="02020603050405020304" pitchFamily="18" charset="0"/>
                <a:cs typeface="Times New Roman" panose="02020603050405020304" pitchFamily="18" charset="0"/>
              </a:rPr>
              <a:t> </a:t>
            </a:r>
            <a:endParaRPr lang="ro-RO" b="1" dirty="0"/>
          </a:p>
        </p:txBody>
      </p:sp>
      <p:sp>
        <p:nvSpPr>
          <p:cNvPr id="3" name="Content Placeholder 2"/>
          <p:cNvSpPr>
            <a:spLocks noGrp="1"/>
          </p:cNvSpPr>
          <p:nvPr>
            <p:ph idx="1"/>
          </p:nvPr>
        </p:nvSpPr>
        <p:spPr>
          <a:xfrm>
            <a:off x="755577" y="1695817"/>
            <a:ext cx="4608512" cy="1703654"/>
          </a:xfrm>
        </p:spPr>
        <p:txBody>
          <a:bodyPr>
            <a:noAutofit/>
          </a:bodyPr>
          <a:lstStyle/>
          <a:p>
            <a:pPr marL="0" lvl="0" indent="457200" algn="just">
              <a:buNone/>
            </a:pPr>
            <a:r>
              <a:rPr lang="ro-RO" b="1" dirty="0">
                <a:solidFill>
                  <a:prstClr val="black"/>
                </a:solidFill>
                <a:latin typeface="Times New Roman" panose="02020603050405020304" pitchFamily="18" charset="0"/>
                <a:cs typeface="Times New Roman" panose="02020603050405020304" pitchFamily="18" charset="0"/>
              </a:rPr>
              <a:t>Taxa se calculează </a:t>
            </a:r>
            <a:r>
              <a:rPr lang="ro-RO" dirty="0">
                <a:solidFill>
                  <a:prstClr val="black"/>
                </a:solidFill>
                <a:latin typeface="Times New Roman" panose="02020603050405020304" pitchFamily="18" charset="0"/>
                <a:cs typeface="Times New Roman" panose="02020603050405020304" pitchFamily="18" charset="0"/>
              </a:rPr>
              <a:t>de către subiectul impunerii de sine stătător, </a:t>
            </a:r>
            <a:r>
              <a:rPr lang="ro-RO" dirty="0">
                <a:latin typeface="Times New Roman" panose="02020603050405020304" pitchFamily="18" charset="0"/>
                <a:cs typeface="Times New Roman" panose="02020603050405020304" pitchFamily="18" charset="0"/>
              </a:rPr>
              <a:t>trimestrial, </a:t>
            </a:r>
            <a:r>
              <a:rPr lang="ro-RO" dirty="0">
                <a:solidFill>
                  <a:prstClr val="black"/>
                </a:solidFill>
                <a:latin typeface="Times New Roman" panose="02020603050405020304" pitchFamily="18" charset="0"/>
                <a:cs typeface="Times New Roman" panose="02020603050405020304" pitchFamily="18" charset="0"/>
              </a:rPr>
              <a:t>pornind de la volumul mineralului util extras şi cota corespunzătoare de impunere.</a:t>
            </a:r>
          </a:p>
          <a:p>
            <a:pPr marL="0" lvl="0" indent="457200" algn="just">
              <a:buNone/>
            </a:pPr>
            <a:endParaRPr lang="ro-RO" dirty="0">
              <a:solidFill>
                <a:prstClr val="black"/>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3"/>
          <a:stretch>
            <a:fillRect/>
          </a:stretch>
        </p:blipFill>
        <p:spPr>
          <a:xfrm>
            <a:off x="5796136" y="1916832"/>
            <a:ext cx="2414501" cy="1482639"/>
          </a:xfrm>
          <a:prstGeom prst="rect">
            <a:avLst/>
          </a:prstGeom>
        </p:spPr>
      </p:pic>
      <p:sp>
        <p:nvSpPr>
          <p:cNvPr id="10" name="TextBox 9"/>
          <p:cNvSpPr txBox="1"/>
          <p:nvPr/>
        </p:nvSpPr>
        <p:spPr>
          <a:xfrm>
            <a:off x="661787" y="3812771"/>
            <a:ext cx="7632848" cy="1546577"/>
          </a:xfrm>
          <a:prstGeom prst="rect">
            <a:avLst/>
          </a:prstGeom>
          <a:noFill/>
        </p:spPr>
        <p:txBody>
          <a:bodyPr wrap="square" rtlCol="0">
            <a:spAutoFit/>
          </a:bodyPr>
          <a:lstStyle/>
          <a:p>
            <a:pPr marL="0" marR="0" lvl="0" indent="457200" algn="just" defTabSz="685800" rtl="0" eaLnBrk="1" fontAlgn="auto" latinLnBrk="0" hangingPunct="1">
              <a:lnSpc>
                <a:spcPct val="90000"/>
              </a:lnSpc>
              <a:spcBef>
                <a:spcPts val="750"/>
              </a:spcBef>
              <a:spcAft>
                <a:spcPts val="0"/>
              </a:spcAft>
              <a:buClrTx/>
              <a:buSzTx/>
              <a:buFontTx/>
              <a:buNone/>
              <a:tabLst/>
              <a:defRPr/>
            </a:pPr>
            <a:r>
              <a:rPr kumimoji="0" lang="x-none"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În calcularea taxei nu se include volumul pierderilor suportate în procesul de </a:t>
            </a:r>
            <a:r>
              <a:rPr kumimoji="0" lang="x-none" sz="21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extracţie</a:t>
            </a:r>
            <a:r>
              <a:rPr kumimoji="0" lang="x-none"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mineralului util şi al pierderilor tehnologice în pilonii de protecţie şi tavanul </a:t>
            </a:r>
            <a:r>
              <a:rPr kumimoji="0" lang="x-none" sz="21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excavaţiilor</a:t>
            </a:r>
            <a:r>
              <a:rPr kumimoji="0" lang="x-none"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miniere subterane care, conform proiectului, asigură securitatea oamenilor şi exclud </a:t>
            </a:r>
            <a:r>
              <a:rPr kumimoji="0" lang="x-none" sz="21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prăbuşirea</a:t>
            </a:r>
            <a:r>
              <a:rPr kumimoji="0" lang="x-none"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x-none" sz="21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suprafeţei</a:t>
            </a:r>
            <a:r>
              <a:rPr kumimoji="0" lang="x-none"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terestre.</a:t>
            </a:r>
          </a:p>
        </p:txBody>
      </p:sp>
    </p:spTree>
    <p:extLst>
      <p:ext uri="{BB962C8B-B14F-4D97-AF65-F5344CB8AC3E}">
        <p14:creationId xmlns:p14="http://schemas.microsoft.com/office/powerpoint/2010/main" val="122751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8720"/>
            <a:ext cx="7975798" cy="648059"/>
          </a:xfrm>
        </p:spPr>
        <p:txBody>
          <a:bodyPr>
            <a:noAutofit/>
          </a:bodyPr>
          <a:lstStyle/>
          <a:p>
            <a:pPr algn="ctr"/>
            <a:r>
              <a:rPr lang="ro-RO"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Taxa pentru folosirea subsolului</a:t>
            </a:r>
          </a:p>
        </p:txBody>
      </p:sp>
      <p:sp>
        <p:nvSpPr>
          <p:cNvPr id="3" name="Content Placeholder 2"/>
          <p:cNvSpPr>
            <a:spLocks noGrp="1"/>
          </p:cNvSpPr>
          <p:nvPr>
            <p:ph idx="1"/>
          </p:nvPr>
        </p:nvSpPr>
        <p:spPr>
          <a:xfrm>
            <a:off x="179512" y="1412776"/>
            <a:ext cx="8712968" cy="5308699"/>
          </a:xfrm>
        </p:spPr>
        <p:txBody>
          <a:bodyPr>
            <a:noAutofit/>
          </a:bodyPr>
          <a:lstStyle/>
          <a:p>
            <a:pPr marL="0" indent="457200" algn="just">
              <a:buNone/>
            </a:pPr>
            <a:endParaRPr lang="ro-RO" sz="2400" b="1" dirty="0">
              <a:latin typeface="Times New Roman" panose="02020603050405020304" pitchFamily="18" charset="0"/>
              <a:cs typeface="Times New Roman" panose="02020603050405020304" pitchFamily="18" charset="0"/>
            </a:endParaRPr>
          </a:p>
          <a:p>
            <a:pPr marL="0" indent="457200" algn="ctr">
              <a:buNone/>
            </a:pPr>
            <a:r>
              <a:rPr lang="ro-RO" sz="2800" b="1" dirty="0">
                <a:latin typeface="Times New Roman" panose="02020603050405020304" pitchFamily="18" charset="0"/>
                <a:cs typeface="Times New Roman" panose="02020603050405020304" pitchFamily="18" charset="0"/>
              </a:rPr>
              <a:t>Subiecţi ai impunerii </a:t>
            </a:r>
            <a:r>
              <a:rPr lang="ro-RO" sz="2800" dirty="0">
                <a:latin typeface="Times New Roman" panose="02020603050405020304" pitchFamily="18" charset="0"/>
                <a:cs typeface="Times New Roman" panose="02020603050405020304" pitchFamily="18" charset="0"/>
              </a:rPr>
              <a:t>sunt beneficiarii subsolului – persoanele fizice care desfăşoară activitate de întreprinzător şi persoanele juridice care folosesc subsolul.</a:t>
            </a:r>
          </a:p>
          <a:p>
            <a:pPr marL="0" indent="457200" algn="ctr">
              <a:buNone/>
            </a:pPr>
            <a:endParaRPr lang="ro-RO" sz="2800" b="1" dirty="0">
              <a:latin typeface="Times New Roman" panose="02020603050405020304" pitchFamily="18" charset="0"/>
              <a:cs typeface="Times New Roman" panose="02020603050405020304" pitchFamily="18" charset="0"/>
            </a:endParaRPr>
          </a:p>
          <a:p>
            <a:pPr marL="0" indent="457200" algn="ctr">
              <a:buNone/>
            </a:pPr>
            <a:r>
              <a:rPr lang="ro-RO" sz="2800" b="1" dirty="0">
                <a:latin typeface="Times New Roman" panose="02020603050405020304" pitchFamily="18" charset="0"/>
                <a:cs typeface="Times New Roman" panose="02020603050405020304" pitchFamily="18" charset="0"/>
              </a:rPr>
              <a:t>Obiect al impunerii </a:t>
            </a:r>
            <a:r>
              <a:rPr lang="ro-RO" sz="2800" dirty="0">
                <a:latin typeface="Times New Roman" panose="02020603050405020304" pitchFamily="18" charset="0"/>
                <a:cs typeface="Times New Roman" panose="02020603050405020304" pitchFamily="18" charset="0"/>
              </a:rPr>
              <a:t>îl constituie:</a:t>
            </a:r>
          </a:p>
          <a:p>
            <a:pPr marL="7200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ro-RO" sz="2800" dirty="0" err="1">
                <a:latin typeface="Times New Roman" panose="02020603050405020304" pitchFamily="18" charset="0"/>
                <a:cs typeface="Times New Roman" panose="02020603050405020304" pitchFamily="18" charset="0"/>
              </a:rPr>
              <a:t>spaţiile</a:t>
            </a:r>
            <a:r>
              <a:rPr lang="ro-RO" sz="2800" dirty="0">
                <a:latin typeface="Times New Roman" panose="02020603050405020304" pitchFamily="18" charset="0"/>
                <a:cs typeface="Times New Roman" panose="02020603050405020304" pitchFamily="18" charset="0"/>
              </a:rPr>
              <a:t> subterane folosite în scopul </a:t>
            </a:r>
            <a:r>
              <a:rPr lang="ro-RO" sz="2800" dirty="0" err="1">
                <a:latin typeface="Times New Roman" panose="02020603050405020304" pitchFamily="18" charset="0"/>
                <a:cs typeface="Times New Roman" panose="02020603050405020304" pitchFamily="18" charset="0"/>
              </a:rPr>
              <a:t>construcţiei</a:t>
            </a:r>
            <a:r>
              <a:rPr lang="ro-RO"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p>
          <a:p>
            <a:pPr marL="548550" indent="0">
              <a:buNone/>
            </a:pPr>
            <a:r>
              <a:rPr lang="en-US"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obiectivelor subterane;</a:t>
            </a:r>
          </a:p>
          <a:p>
            <a:pPr marL="720000">
              <a:buFont typeface="Wingdings" panose="05000000000000000000" pitchFamily="2" charset="2"/>
              <a:buChar char="Ø"/>
            </a:pPr>
            <a:r>
              <a:rPr lang="ro-RO" sz="2800" dirty="0">
                <a:latin typeface="Times New Roman" panose="02020603050405020304" pitchFamily="18" charset="0"/>
                <a:cs typeface="Times New Roman" panose="02020603050405020304" pitchFamily="18" charset="0"/>
              </a:rPr>
              <a:t> construcţiile subterane exploatate de către subiecţii </a:t>
            </a:r>
            <a:r>
              <a:rPr lang="en-US" sz="2800" dirty="0">
                <a:latin typeface="Times New Roman" panose="02020603050405020304" pitchFamily="18" charset="0"/>
                <a:cs typeface="Times New Roman" panose="02020603050405020304" pitchFamily="18" charset="0"/>
              </a:rPr>
              <a:t> </a:t>
            </a:r>
          </a:p>
          <a:p>
            <a:pPr marL="548550" indent="0">
              <a:buNone/>
            </a:pPr>
            <a:r>
              <a:rPr lang="en-US"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impunerii.</a:t>
            </a:r>
          </a:p>
          <a:p>
            <a:pPr marL="0" indent="457200">
              <a:buNone/>
            </a:pPr>
            <a:endParaRPr lang="ro-RO"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74058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6258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54"/>
            <a:ext cx="8640960" cy="5596722"/>
          </a:xfrm>
        </p:spPr>
        <p:txBody>
          <a:bodyPr>
            <a:noAutofit/>
          </a:bodyPr>
          <a:lstStyle/>
          <a:p>
            <a:pPr marL="0" indent="457200">
              <a:buNone/>
            </a:pPr>
            <a:endParaRPr lang="en-US" sz="2400" b="1" dirty="0">
              <a:latin typeface="Times New Roman" panose="02020603050405020304" pitchFamily="18" charset="0"/>
              <a:cs typeface="Times New Roman" panose="02020603050405020304" pitchFamily="18" charset="0"/>
            </a:endParaRPr>
          </a:p>
          <a:p>
            <a:pPr marL="0" indent="457200">
              <a:buNone/>
            </a:pPr>
            <a:r>
              <a:rPr lang="ro-RO" sz="2400" b="1" dirty="0">
                <a:latin typeface="Times New Roman" panose="02020603050405020304" pitchFamily="18" charset="0"/>
                <a:cs typeface="Times New Roman" panose="02020603050405020304" pitchFamily="18" charset="0"/>
              </a:rPr>
              <a:t>Baza impozabilă </a:t>
            </a:r>
            <a:r>
              <a:rPr lang="en-US" sz="2400" dirty="0">
                <a:latin typeface="Times New Roman" panose="02020603050405020304" pitchFamily="18" charset="0"/>
                <a:cs typeface="Times New Roman" panose="02020603050405020304" pitchFamily="18" charset="0"/>
              </a:rPr>
              <a:t>la t</a:t>
            </a:r>
            <a:r>
              <a:rPr lang="ro-RO"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axa pentru folosirea subsolului</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o constituie:</a:t>
            </a:r>
            <a:endParaRPr lang="en-US" sz="2400" dirty="0">
              <a:latin typeface="Times New Roman" panose="02020603050405020304" pitchFamily="18" charset="0"/>
              <a:cs typeface="Times New Roman" panose="02020603050405020304" pitchFamily="18" charset="0"/>
            </a:endParaRPr>
          </a:p>
          <a:p>
            <a:pPr marL="0" indent="457200">
              <a:buNone/>
            </a:pPr>
            <a:endParaRPr lang="ro-RO" sz="800" b="1" dirty="0">
              <a:latin typeface="Times New Roman" panose="02020603050405020304" pitchFamily="18" charset="0"/>
              <a:cs typeface="Times New Roman" panose="02020603050405020304" pitchFamily="18" charset="0"/>
            </a:endParaRPr>
          </a:p>
          <a:p>
            <a:pPr marL="891450" indent="-342900" algn="just">
              <a:lnSpc>
                <a:spcPct val="100000"/>
              </a:lnSpc>
              <a:spcBef>
                <a:spcPts val="0"/>
              </a:spcBef>
              <a:buFont typeface="Wingdings" panose="05000000000000000000" pitchFamily="2" charset="2"/>
              <a:buChar char="v"/>
            </a:pPr>
            <a:r>
              <a:rPr lang="ro-RO" sz="2400" dirty="0">
                <a:latin typeface="Times New Roman" panose="02020603050405020304" pitchFamily="18" charset="0"/>
                <a:cs typeface="Times New Roman" panose="02020603050405020304" pitchFamily="18" charset="0"/>
              </a:rPr>
              <a:t> valoarea contractuală (de deviz) a lucrărilor de construcţie a    obiectivelor subterane;</a:t>
            </a:r>
          </a:p>
          <a:p>
            <a:pPr marL="891450" indent="-342900" algn="just">
              <a:lnSpc>
                <a:spcPct val="100000"/>
              </a:lnSpc>
              <a:spcBef>
                <a:spcPts val="0"/>
              </a:spcBef>
              <a:buFont typeface="Wingdings" panose="05000000000000000000" pitchFamily="2" charset="2"/>
              <a:buChar char="v"/>
            </a:pPr>
            <a:r>
              <a:rPr lang="ro-RO" sz="2400" dirty="0">
                <a:latin typeface="Times New Roman" panose="02020603050405020304" pitchFamily="18" charset="0"/>
                <a:cs typeface="Times New Roman" panose="02020603050405020304" pitchFamily="18" charset="0"/>
              </a:rPr>
              <a:t> valoarea contabilă a construcţiilor subterane.</a:t>
            </a:r>
          </a:p>
          <a:p>
            <a:pPr marL="0" indent="457200" algn="ctr">
              <a:buNone/>
            </a:pPr>
            <a:endParaRPr lang="ro-RO" sz="2400" b="1" dirty="0">
              <a:latin typeface="Times New Roman" panose="02020603050405020304" pitchFamily="18" charset="0"/>
              <a:cs typeface="Times New Roman" panose="02020603050405020304" pitchFamily="18" charset="0"/>
            </a:endParaRPr>
          </a:p>
          <a:p>
            <a:pPr marL="0" indent="457200">
              <a:buNone/>
            </a:pPr>
            <a:r>
              <a:rPr lang="ro-RO" sz="2400" b="1" dirty="0">
                <a:latin typeface="Times New Roman" panose="02020603050405020304" pitchFamily="18" charset="0"/>
                <a:cs typeface="Times New Roman" panose="02020603050405020304" pitchFamily="18" charset="0"/>
              </a:rPr>
              <a:t>Cota </a:t>
            </a:r>
            <a:r>
              <a:rPr lang="ro-RO" sz="2400" dirty="0">
                <a:latin typeface="Times New Roman" panose="02020603050405020304" pitchFamily="18" charset="0"/>
                <a:cs typeface="Times New Roman" panose="02020603050405020304" pitchFamily="18" charset="0"/>
              </a:rPr>
              <a:t>taxei se stabileşte în mărime de:</a:t>
            </a:r>
            <a:endParaRPr lang="en-US" sz="2400" dirty="0">
              <a:latin typeface="Times New Roman" panose="02020603050405020304" pitchFamily="18" charset="0"/>
              <a:cs typeface="Times New Roman" panose="02020603050405020304" pitchFamily="18" charset="0"/>
            </a:endParaRPr>
          </a:p>
          <a:p>
            <a:pPr marL="0" indent="457200">
              <a:buNone/>
            </a:pPr>
            <a:endParaRPr lang="ro-RO" sz="800" dirty="0">
              <a:latin typeface="Times New Roman" panose="02020603050405020304" pitchFamily="18" charset="0"/>
              <a:cs typeface="Times New Roman" panose="02020603050405020304" pitchFamily="18" charset="0"/>
            </a:endParaRPr>
          </a:p>
          <a:p>
            <a:pPr marL="720000" algn="just">
              <a:lnSpc>
                <a:spcPct val="100000"/>
              </a:lnSpc>
              <a:spcBef>
                <a:spcPts val="0"/>
              </a:spcBef>
              <a:buFont typeface="Wingdings" panose="05000000000000000000" pitchFamily="2" charset="2"/>
              <a:buChar char="Ø"/>
            </a:pPr>
            <a:r>
              <a:rPr lang="ro-RO" sz="2000"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3% din valoarea contractuală (de deviz) a lucrărilor de construcţie a obiectivelor subterane;</a:t>
            </a:r>
          </a:p>
          <a:p>
            <a:pPr marL="720000" algn="just">
              <a:lnSpc>
                <a:spcPct val="100000"/>
              </a:lnSpc>
              <a:spcBef>
                <a:spcPts val="0"/>
              </a:spcBef>
              <a:buFont typeface="Wingdings" panose="05000000000000000000" pitchFamily="2" charset="2"/>
              <a:buChar char="Ø"/>
            </a:pPr>
            <a:r>
              <a:rPr lang="ro-RO" sz="2400" dirty="0">
                <a:latin typeface="Times New Roman" panose="02020603050405020304" pitchFamily="18" charset="0"/>
                <a:cs typeface="Times New Roman" panose="02020603050405020304" pitchFamily="18" charset="0"/>
              </a:rPr>
              <a:t> 0,2% din valoarea contabilă a construcţiilor subterane.</a:t>
            </a:r>
          </a:p>
          <a:p>
            <a:pPr marL="0" indent="457200" algn="just">
              <a:buNone/>
            </a:pPr>
            <a:endParaRPr lang="ro-RO"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74058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372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9285"/>
            <a:ext cx="7886700" cy="522926"/>
          </a:xfrm>
        </p:spPr>
        <p:txBody>
          <a:bodyPr>
            <a:normAutofit/>
          </a:bodyPr>
          <a:lstStyle/>
          <a:p>
            <a:pPr algn="ctr"/>
            <a:r>
              <a:rPr lang="pt-BR" sz="2800" b="1" dirty="0" err="1">
                <a:latin typeface="Times New Roman" panose="02020603050405020304" pitchFamily="18" charset="0"/>
                <a:cs typeface="Times New Roman" panose="02020603050405020304" pitchFamily="18" charset="0"/>
              </a:rPr>
              <a:t>Modul</a:t>
            </a:r>
            <a:r>
              <a:rPr lang="pt-BR" sz="2800" b="1" dirty="0">
                <a:latin typeface="Times New Roman" panose="02020603050405020304" pitchFamily="18" charset="0"/>
                <a:cs typeface="Times New Roman" panose="02020603050405020304" pitchFamily="18" charset="0"/>
              </a:rPr>
              <a:t> de </a:t>
            </a:r>
            <a:r>
              <a:rPr lang="pt-BR" sz="2800" b="1" dirty="0" err="1">
                <a:latin typeface="Times New Roman" panose="02020603050405020304" pitchFamily="18" charset="0"/>
                <a:cs typeface="Times New Roman" panose="02020603050405020304" pitchFamily="18" charset="0"/>
              </a:rPr>
              <a:t>calculare</a:t>
            </a:r>
            <a:r>
              <a:rPr lang="pt-BR" sz="2800" b="1" dirty="0">
                <a:latin typeface="Times New Roman" panose="02020603050405020304" pitchFamily="18" charset="0"/>
                <a:cs typeface="Times New Roman" panose="02020603050405020304" pitchFamily="18" charset="0"/>
              </a:rPr>
              <a:t> </a:t>
            </a:r>
            <a:endParaRPr lang="ro-RO"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6089" y="1556790"/>
            <a:ext cx="8191822" cy="5040561"/>
          </a:xfrm>
        </p:spPr>
        <p:txBody>
          <a:bodyPr>
            <a:normAutofit fontScale="92500" lnSpcReduction="10000"/>
          </a:bodyPr>
          <a:lstStyle/>
          <a:p>
            <a:pPr marL="0" lvl="0" indent="0" algn="just" defTabSz="914400">
              <a:lnSpc>
                <a:spcPct val="100000"/>
              </a:lnSpc>
              <a:spcBef>
                <a:spcPts val="0"/>
              </a:spcBef>
              <a:buNone/>
            </a:pPr>
            <a:r>
              <a:rPr lang="ro-RO" sz="2200" dirty="0">
                <a:solidFill>
                  <a:prstClr val="black"/>
                </a:solidFill>
                <a:latin typeface="Times New Roman" panose="02020603050405020304" pitchFamily="18" charset="0"/>
                <a:cs typeface="Times New Roman" panose="02020603050405020304" pitchFamily="18" charset="0"/>
              </a:rPr>
              <a:t>          În cazul </a:t>
            </a:r>
            <a:r>
              <a:rPr lang="ro-RO" sz="2200" b="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construcţiei</a:t>
            </a:r>
            <a:r>
              <a:rPr lang="ro-RO"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obiectivelor subterane</a:t>
            </a:r>
            <a:r>
              <a:rPr lang="ro-RO" sz="2200" dirty="0">
                <a:solidFill>
                  <a:prstClr val="black"/>
                </a:solidFill>
                <a:latin typeface="Times New Roman" panose="02020603050405020304" pitchFamily="18" charset="0"/>
                <a:cs typeface="Times New Roman" panose="02020603050405020304" pitchFamily="18" charset="0"/>
              </a:rPr>
              <a:t>, taxa se calculează de către subiectul impunerii de sine stătător, </a:t>
            </a:r>
            <a:r>
              <a:rPr lang="ro-RO" sz="2200" dirty="0">
                <a:solidFill>
                  <a:schemeClr val="accent3">
                    <a:lumMod val="50000"/>
                  </a:schemeClr>
                </a:solidFill>
                <a:latin typeface="Times New Roman" panose="02020603050405020304" pitchFamily="18" charset="0"/>
                <a:cs typeface="Times New Roman" panose="02020603050405020304" pitchFamily="18" charset="0"/>
              </a:rPr>
              <a:t>pornind de la </a:t>
            </a:r>
            <a:r>
              <a:rPr lang="ro-RO" sz="2200" dirty="0">
                <a:latin typeface="Times New Roman" panose="02020603050405020304" pitchFamily="18" charset="0"/>
                <a:cs typeface="Times New Roman" panose="02020603050405020304" pitchFamily="18" charset="0"/>
              </a:rPr>
              <a:t>valoarea contractuală (de deviz) a lucrărilor de construcţie a obiectivelor subterane şi cota corespunzătoare de impunere. </a:t>
            </a:r>
          </a:p>
          <a:p>
            <a:pPr marL="0" lvl="0" indent="0" algn="just" defTabSz="914400">
              <a:lnSpc>
                <a:spcPct val="100000"/>
              </a:lnSpc>
              <a:spcBef>
                <a:spcPts val="0"/>
              </a:spcBef>
              <a:buNone/>
            </a:pPr>
            <a:endParaRPr lang="ro-RO" sz="2200" b="1" dirty="0">
              <a:solidFill>
                <a:prstClr val="black"/>
              </a:solidFill>
              <a:latin typeface="Times New Roman" panose="02020603050405020304" pitchFamily="18" charset="0"/>
              <a:cs typeface="Times New Roman" panose="02020603050405020304" pitchFamily="18" charset="0"/>
            </a:endParaRPr>
          </a:p>
          <a:p>
            <a:pPr marL="0" lvl="0" indent="0" algn="ctr" defTabSz="914400">
              <a:lnSpc>
                <a:spcPct val="100000"/>
              </a:lnSpc>
              <a:spcBef>
                <a:spcPts val="0"/>
              </a:spcBef>
              <a:buNone/>
            </a:pPr>
            <a:r>
              <a:rPr lang="ro-RO" sz="2600" b="1" dirty="0">
                <a:solidFill>
                  <a:prstClr val="black"/>
                </a:solidFill>
                <a:latin typeface="Times New Roman" panose="02020603050405020304" pitchFamily="18" charset="0"/>
                <a:cs typeface="Times New Roman" panose="02020603050405020304" pitchFamily="18" charset="0"/>
              </a:rPr>
              <a:t>Taxa se achită </a:t>
            </a:r>
            <a:r>
              <a:rPr lang="ro-RO" sz="2600" dirty="0">
                <a:latin typeface="Times New Roman" panose="02020603050405020304" pitchFamily="18" charset="0"/>
                <a:cs typeface="Times New Roman" panose="02020603050405020304" pitchFamily="18" charset="0"/>
              </a:rPr>
              <a:t>până la iniţierea lucrărilor de construcţie.</a:t>
            </a:r>
          </a:p>
          <a:p>
            <a:pPr marL="0" lvl="0" indent="0" algn="just" defTabSz="914400">
              <a:lnSpc>
                <a:spcPct val="100000"/>
              </a:lnSpc>
              <a:spcBef>
                <a:spcPts val="0"/>
              </a:spcBef>
              <a:buNone/>
            </a:pPr>
            <a:endParaRPr lang="ro-RO" sz="2200" dirty="0">
              <a:solidFill>
                <a:prstClr val="black"/>
              </a:solidFill>
              <a:latin typeface="Times New Roman" panose="02020603050405020304" pitchFamily="18" charset="0"/>
              <a:cs typeface="Times New Roman" panose="02020603050405020304" pitchFamily="18" charset="0"/>
            </a:endParaRPr>
          </a:p>
          <a:p>
            <a:pPr marL="0" lvl="0" indent="0" algn="just" defTabSz="914400">
              <a:lnSpc>
                <a:spcPct val="100000"/>
              </a:lnSpc>
              <a:spcBef>
                <a:spcPts val="0"/>
              </a:spcBef>
              <a:buNone/>
            </a:pPr>
            <a:endParaRPr lang="ro-RO" sz="2200" dirty="0">
              <a:solidFill>
                <a:prstClr val="black"/>
              </a:solidFill>
              <a:latin typeface="Times New Roman" panose="02020603050405020304" pitchFamily="18" charset="0"/>
              <a:cs typeface="Times New Roman" panose="02020603050405020304" pitchFamily="18" charset="0"/>
            </a:endParaRPr>
          </a:p>
          <a:p>
            <a:pPr marL="0" lvl="0" indent="0" algn="just" defTabSz="914400">
              <a:lnSpc>
                <a:spcPct val="100000"/>
              </a:lnSpc>
              <a:spcBef>
                <a:spcPts val="0"/>
              </a:spcBef>
              <a:buNone/>
            </a:pPr>
            <a:r>
              <a:rPr lang="ro-RO" sz="2200" dirty="0">
                <a:solidFill>
                  <a:prstClr val="black"/>
                </a:solidFill>
                <a:latin typeface="Times New Roman" panose="02020603050405020304" pitchFamily="18" charset="0"/>
                <a:cs typeface="Times New Roman" panose="02020603050405020304" pitchFamily="18" charset="0"/>
              </a:rPr>
              <a:t>           În cazul </a:t>
            </a:r>
            <a:r>
              <a:rPr lang="ro-RO"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exploatării </a:t>
            </a:r>
            <a:r>
              <a:rPr lang="ro-RO" sz="2200" b="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construcţiilor</a:t>
            </a:r>
            <a:r>
              <a:rPr lang="ro-RO"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subterane</a:t>
            </a:r>
            <a:r>
              <a:rPr lang="ro-RO" sz="2200" dirty="0">
                <a:solidFill>
                  <a:prstClr val="black"/>
                </a:solidFill>
                <a:latin typeface="Times New Roman" panose="02020603050405020304" pitchFamily="18" charset="0"/>
                <a:cs typeface="Times New Roman" panose="02020603050405020304" pitchFamily="18" charset="0"/>
              </a:rPr>
              <a:t>, taxa se calculează de către subiectul impunerii de sine stătător, </a:t>
            </a:r>
            <a:r>
              <a:rPr lang="ro-RO"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trimestrial</a:t>
            </a:r>
            <a:r>
              <a:rPr lang="ro-RO" sz="2200" dirty="0">
                <a:latin typeface="Times New Roman" panose="02020603050405020304" pitchFamily="18" charset="0"/>
                <a:cs typeface="Times New Roman" panose="02020603050405020304" pitchFamily="18" charset="0"/>
              </a:rPr>
              <a:t>, pornind de la valoarea contabilă a </a:t>
            </a:r>
            <a:r>
              <a:rPr lang="ro-RO" sz="2200" dirty="0" err="1">
                <a:latin typeface="Times New Roman" panose="02020603050405020304" pitchFamily="18" charset="0"/>
                <a:cs typeface="Times New Roman" panose="02020603050405020304" pitchFamily="18" charset="0"/>
              </a:rPr>
              <a:t>construcţiilor</a:t>
            </a:r>
            <a:r>
              <a:rPr lang="ro-RO" sz="2200" dirty="0">
                <a:latin typeface="Times New Roman" panose="02020603050405020304" pitchFamily="18" charset="0"/>
                <a:cs typeface="Times New Roman" panose="02020603050405020304" pitchFamily="18" charset="0"/>
              </a:rPr>
              <a:t> subterane şi cota corespunzătoare </a:t>
            </a:r>
            <a:r>
              <a:rPr lang="ro-RO" sz="2200" dirty="0">
                <a:solidFill>
                  <a:prstClr val="black"/>
                </a:solidFill>
                <a:latin typeface="Times New Roman" panose="02020603050405020304" pitchFamily="18" charset="0"/>
                <a:cs typeface="Times New Roman" panose="02020603050405020304" pitchFamily="18" charset="0"/>
              </a:rPr>
              <a:t>de impunere.</a:t>
            </a:r>
          </a:p>
          <a:p>
            <a:pPr marL="0" lvl="0" indent="0" algn="just" defTabSz="914400">
              <a:lnSpc>
                <a:spcPct val="100000"/>
              </a:lnSpc>
              <a:spcBef>
                <a:spcPts val="0"/>
              </a:spcBef>
              <a:buNone/>
            </a:pPr>
            <a:endParaRPr lang="ro-RO" sz="2200" dirty="0">
              <a:solidFill>
                <a:prstClr val="black"/>
              </a:solidFill>
              <a:latin typeface="Times New Roman" panose="02020603050405020304" pitchFamily="18" charset="0"/>
              <a:cs typeface="Times New Roman" panose="02020603050405020304" pitchFamily="18" charset="0"/>
            </a:endParaRPr>
          </a:p>
          <a:p>
            <a:pPr marL="0" lvl="0" indent="0" algn="just" defTabSz="914400">
              <a:lnSpc>
                <a:spcPct val="100000"/>
              </a:lnSpc>
              <a:spcBef>
                <a:spcPts val="0"/>
              </a:spcBef>
              <a:buNone/>
            </a:pPr>
            <a:r>
              <a:rPr lang="ro-RO" sz="2200" dirty="0">
                <a:solidFill>
                  <a:prstClr val="black"/>
                </a:solidFill>
                <a:latin typeface="Times New Roman" panose="02020603050405020304" pitchFamily="18" charset="0"/>
                <a:cs typeface="Times New Roman" panose="02020603050405020304" pitchFamily="18" charset="0"/>
              </a:rPr>
              <a:t>În cazul exploatării </a:t>
            </a:r>
            <a:r>
              <a:rPr lang="ro-RO" sz="2200" dirty="0" err="1">
                <a:solidFill>
                  <a:prstClr val="black"/>
                </a:solidFill>
                <a:latin typeface="Times New Roman" panose="02020603050405020304" pitchFamily="18" charset="0"/>
                <a:cs typeface="Times New Roman" panose="02020603050405020304" pitchFamily="18" charset="0"/>
              </a:rPr>
              <a:t>construcţiilor</a:t>
            </a:r>
            <a:r>
              <a:rPr lang="ro-RO" sz="2200" dirty="0">
                <a:solidFill>
                  <a:prstClr val="black"/>
                </a:solidFill>
                <a:latin typeface="Times New Roman" panose="02020603050405020304" pitchFamily="18" charset="0"/>
                <a:cs typeface="Times New Roman" panose="02020603050405020304" pitchFamily="18" charset="0"/>
              </a:rPr>
              <a:t> subterane, taxa se calculează de către subiectul impunerii pornind de </a:t>
            </a:r>
            <a:r>
              <a:rPr lang="ro-RO" sz="2200" dirty="0">
                <a:latin typeface="Times New Roman" panose="02020603050405020304" pitchFamily="18" charset="0"/>
                <a:cs typeface="Times New Roman" panose="02020603050405020304" pitchFamily="18" charset="0"/>
              </a:rPr>
              <a:t>la </a:t>
            </a:r>
            <a:r>
              <a:rPr lang="ro-RO" sz="2200" i="1" dirty="0">
                <a:latin typeface="Times New Roman" panose="02020603050405020304" pitchFamily="18" charset="0"/>
                <a:cs typeface="Times New Roman" panose="02020603050405020304" pitchFamily="18" charset="0"/>
              </a:rPr>
              <a:t>valoarea contabilă a </a:t>
            </a:r>
            <a:r>
              <a:rPr lang="ro-RO" sz="2200" i="1" dirty="0" err="1">
                <a:latin typeface="Times New Roman" panose="02020603050405020304" pitchFamily="18" charset="0"/>
                <a:cs typeface="Times New Roman" panose="02020603050405020304" pitchFamily="18" charset="0"/>
              </a:rPr>
              <a:t>construcţiilor</a:t>
            </a:r>
            <a:r>
              <a:rPr lang="ro-RO" sz="2200" i="1" dirty="0">
                <a:latin typeface="Times New Roman" panose="02020603050405020304" pitchFamily="18" charset="0"/>
                <a:cs typeface="Times New Roman" panose="02020603050405020304" pitchFamily="18" charset="0"/>
              </a:rPr>
              <a:t> subterane conform situaţiei din 1 ianuarie a anului în curs</a:t>
            </a:r>
            <a:r>
              <a:rPr lang="ro-RO" sz="2200" dirty="0">
                <a:solidFill>
                  <a:prstClr val="black"/>
                </a:solidFill>
                <a:latin typeface="Times New Roman" panose="02020603050405020304" pitchFamily="18" charset="0"/>
                <a:cs typeface="Times New Roman" panose="02020603050405020304" pitchFamily="18" charset="0"/>
              </a:rPr>
              <a:t>, iar în cazul </a:t>
            </a:r>
            <a:r>
              <a:rPr lang="ro-RO" sz="2200" dirty="0" err="1">
                <a:solidFill>
                  <a:prstClr val="black"/>
                </a:solidFill>
                <a:latin typeface="Times New Roman" panose="02020603050405020304" pitchFamily="18" charset="0"/>
                <a:cs typeface="Times New Roman" panose="02020603050405020304" pitchFamily="18" charset="0"/>
              </a:rPr>
              <a:t>construcţiilor</a:t>
            </a:r>
            <a:r>
              <a:rPr lang="ro-RO" sz="2200" dirty="0">
                <a:solidFill>
                  <a:prstClr val="black"/>
                </a:solidFill>
                <a:latin typeface="Times New Roman" panose="02020603050405020304" pitchFamily="18" charset="0"/>
                <a:cs typeface="Times New Roman" panose="02020603050405020304" pitchFamily="18" charset="0"/>
              </a:rPr>
              <a:t> subterane dobândite de către subiectul impunerii în cursul anului – pornind de </a:t>
            </a:r>
            <a:r>
              <a:rPr lang="ro-RO" sz="2200" i="1" dirty="0">
                <a:latin typeface="Times New Roman" panose="02020603050405020304" pitchFamily="18" charset="0"/>
                <a:cs typeface="Times New Roman" panose="02020603050405020304" pitchFamily="18" charset="0"/>
              </a:rPr>
              <a:t>la valoarea contabilă la data dobândirii acestora</a:t>
            </a:r>
            <a:r>
              <a:rPr lang="ro-RO" sz="2200" dirty="0">
                <a:solidFill>
                  <a:prstClr val="black"/>
                </a:solidFill>
                <a:latin typeface="Times New Roman" panose="02020603050405020304" pitchFamily="18" charset="0"/>
                <a:cs typeface="Times New Roman" panose="02020603050405020304" pitchFamily="18" charset="0"/>
              </a:rPr>
              <a:t>.</a:t>
            </a:r>
            <a:endParaRPr lang="ro-RO" sz="2200" b="1" dirty="0">
              <a:solidFill>
                <a:prstClr val="black"/>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7" name="Straight Connector 6"/>
          <p:cNvCxnSpPr/>
          <p:nvPr/>
        </p:nvCxnSpPr>
        <p:spPr>
          <a:xfrm>
            <a:off x="-5720"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781211" y="3356992"/>
            <a:ext cx="7886700" cy="52292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ro-RO" sz="3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5" name="Стрелка вправо 4"/>
          <p:cNvSpPr/>
          <p:nvPr/>
        </p:nvSpPr>
        <p:spPr>
          <a:xfrm>
            <a:off x="701291" y="1628800"/>
            <a:ext cx="360040" cy="153451"/>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pic>
        <p:nvPicPr>
          <p:cNvPr id="11" name="Рисунок 10"/>
          <p:cNvPicPr>
            <a:picLocks noChangeAspect="1"/>
          </p:cNvPicPr>
          <p:nvPr/>
        </p:nvPicPr>
        <p:blipFill>
          <a:blip r:embed="rId3"/>
          <a:stretch>
            <a:fillRect/>
          </a:stretch>
        </p:blipFill>
        <p:spPr>
          <a:xfrm>
            <a:off x="716099" y="3818659"/>
            <a:ext cx="384081" cy="188992"/>
          </a:xfrm>
          <a:prstGeom prst="rect">
            <a:avLst/>
          </a:prstGeom>
        </p:spPr>
      </p:pic>
    </p:spTree>
    <p:extLst>
      <p:ext uri="{BB962C8B-B14F-4D97-AF65-F5344CB8AC3E}">
        <p14:creationId xmlns:p14="http://schemas.microsoft.com/office/powerpoint/2010/main" val="3672782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87" y="948655"/>
            <a:ext cx="7886700" cy="608137"/>
          </a:xfrm>
        </p:spPr>
        <p:txBody>
          <a:bodyPr>
            <a:noAutofit/>
          </a:bodyPr>
          <a:lstStyle/>
          <a:p>
            <a:pPr algn="ctr">
              <a:lnSpc>
                <a:spcPct val="100000"/>
              </a:lnSpc>
              <a:spcBef>
                <a:spcPts val="0"/>
              </a:spcBef>
            </a:pPr>
            <a:r>
              <a:rPr lang="ro-RO"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Termenele de achitare și de prezentare a dărilor de seamă </a:t>
            </a:r>
            <a:br>
              <a:rPr lang="ro-RO"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o-RO"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taxele pentru resursele naturale</a:t>
            </a:r>
            <a:endParaRPr lang="ro-RO" sz="2400" b="1"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395536" y="1765324"/>
            <a:ext cx="8352928" cy="5092676"/>
          </a:xfrm>
        </p:spPr>
        <p:txBody>
          <a:bodyPr>
            <a:noAutofit/>
          </a:bodyPr>
          <a:lstStyle/>
          <a:p>
            <a:pPr marL="0" lvl="0" indent="0" algn="ctr">
              <a:buNone/>
            </a:pPr>
            <a:r>
              <a:rPr lang="ro-RO" sz="2200" dirty="0">
                <a:solidFill>
                  <a:prstClr val="black"/>
                </a:solidFill>
              </a:rPr>
              <a:t>Subiecții impunerii cu taxele pentru resursele naturale  au obligația de a prezenta SFS darea de seamă şi de a </a:t>
            </a:r>
            <a:r>
              <a:rPr lang="ro-RO" sz="2200" dirty="0" smtClean="0">
                <a:solidFill>
                  <a:prstClr val="black"/>
                </a:solidFill>
              </a:rPr>
              <a:t>achita </a:t>
            </a:r>
            <a:r>
              <a:rPr lang="ro-RO" sz="2200" dirty="0">
                <a:solidFill>
                  <a:prstClr val="black"/>
                </a:solidFill>
              </a:rPr>
              <a:t>taxele până la data de 25 a lunii următoare trimestrului de gestiune.</a:t>
            </a:r>
          </a:p>
          <a:p>
            <a:pPr marL="0" lvl="0" indent="0" algn="ctr">
              <a:spcBef>
                <a:spcPts val="0"/>
              </a:spcBef>
              <a:buNone/>
            </a:pPr>
            <a:endParaRPr lang="ro-RO" sz="800" dirty="0"/>
          </a:p>
          <a:p>
            <a:pPr marL="0" lvl="0" indent="0" algn="ctr">
              <a:spcBef>
                <a:spcPts val="0"/>
              </a:spcBef>
              <a:buNone/>
            </a:pPr>
            <a:endParaRPr lang="ro-RO" sz="800" dirty="0">
              <a:solidFill>
                <a:prstClr val="black"/>
              </a:solidFill>
            </a:endParaRPr>
          </a:p>
          <a:p>
            <a:pPr marL="0" indent="457200" algn="ctr">
              <a:lnSpc>
                <a:spcPct val="100000"/>
              </a:lnSpc>
              <a:spcBef>
                <a:spcPts val="0"/>
              </a:spcBef>
              <a:buNone/>
            </a:pPr>
            <a:r>
              <a:rPr lang="en-US" sz="2200" dirty="0"/>
              <a:t>S</a:t>
            </a:r>
            <a:r>
              <a:rPr lang="ro-RO" sz="2200" dirty="0" err="1" smtClean="0">
                <a:solidFill>
                  <a:prstClr val="black"/>
                </a:solidFill>
              </a:rPr>
              <a:t>ubiecții</a:t>
            </a:r>
            <a:r>
              <a:rPr lang="ro-RO" sz="2200" dirty="0" smtClean="0">
                <a:solidFill>
                  <a:prstClr val="black"/>
                </a:solidFill>
              </a:rPr>
              <a:t> </a:t>
            </a:r>
            <a:r>
              <a:rPr lang="ro-RO" sz="2200" dirty="0">
                <a:solidFill>
                  <a:prstClr val="black"/>
                </a:solidFill>
              </a:rPr>
              <a:t>impunerii cu taxele pentru resursele naturale </a:t>
            </a:r>
            <a:r>
              <a:rPr lang="en-US" sz="2200" dirty="0" smtClean="0">
                <a:solidFill>
                  <a:prstClr val="black"/>
                </a:solidFill>
              </a:rPr>
              <a:t>au</a:t>
            </a:r>
            <a:r>
              <a:rPr lang="ro-RO" sz="2200" dirty="0" smtClean="0">
                <a:solidFill>
                  <a:prstClr val="black"/>
                </a:solidFill>
              </a:rPr>
              <a:t> </a:t>
            </a:r>
            <a:r>
              <a:rPr lang="ro-RO" sz="2200" dirty="0">
                <a:solidFill>
                  <a:prstClr val="black"/>
                </a:solidFill>
              </a:rPr>
              <a:t>obligația </a:t>
            </a:r>
            <a:r>
              <a:rPr lang="ro-RO" sz="2200" dirty="0"/>
              <a:t>de a</a:t>
            </a:r>
            <a:r>
              <a:rPr lang="x-none" sz="2200" dirty="0"/>
              <a:t> prez</a:t>
            </a:r>
            <a:r>
              <a:rPr lang="ro-RO" sz="2200" dirty="0"/>
              <a:t>enta</a:t>
            </a:r>
            <a:r>
              <a:rPr lang="x-none" sz="2200" dirty="0"/>
              <a:t> Darea de seamă pe taxele pentru resursele naturale </a:t>
            </a:r>
            <a:r>
              <a:rPr lang="x-none" sz="2200" dirty="0">
                <a:effectLst>
                  <a:outerShdw blurRad="38100" dist="38100" dir="2700000" algn="tl">
                    <a:srgbClr val="000000">
                      <a:alpha val="43137"/>
                    </a:srgbClr>
                  </a:outerShdw>
                </a:effectLst>
              </a:rPr>
              <a:t>(Forma TRN 21), </a:t>
            </a:r>
            <a:r>
              <a:rPr lang="x-none" sz="2200" dirty="0">
                <a:solidFill>
                  <a:prstClr val="black"/>
                </a:solidFill>
              </a:rPr>
              <a:t>aprobată prin Ordinul SFS nr. 376  din  27.07.2020</a:t>
            </a:r>
            <a:r>
              <a:rPr lang="ro-RO" sz="2200" dirty="0">
                <a:solidFill>
                  <a:prstClr val="black"/>
                </a:solidFill>
              </a:rPr>
              <a:t>.</a:t>
            </a:r>
            <a:endParaRPr lang="ru-RU" sz="2200" dirty="0">
              <a:solidFill>
                <a:prstClr val="black"/>
              </a:solidFill>
            </a:endParaRPr>
          </a:p>
          <a:p>
            <a:pPr marL="0" indent="457200" algn="just">
              <a:lnSpc>
                <a:spcPct val="100000"/>
              </a:lnSpc>
              <a:spcBef>
                <a:spcPts val="0"/>
              </a:spcBef>
              <a:buNone/>
            </a:pPr>
            <a:endParaRPr lang="x-none" sz="1800" dirty="0">
              <a:solidFill>
                <a:prstClr val="black"/>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35812" y="764704"/>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2286000" y="3059668"/>
            <a:ext cx="4572000" cy="246221"/>
          </a:xfrm>
          <a:prstGeom prst="rect">
            <a:avLst/>
          </a:prstGeom>
        </p:spPr>
        <p:txBody>
          <a:bodyPr>
            <a:spAutoFit/>
          </a:bodyPr>
          <a:lstStyle/>
          <a:p>
            <a:pPr marL="342900" marR="0" lvl="0" indent="-342900" algn="just" defTabSz="914400" rtl="0" eaLnBrk="1" fontAlgn="auto" latinLnBrk="0" hangingPunct="1">
              <a:lnSpc>
                <a:spcPct val="100000"/>
              </a:lnSpc>
              <a:spcBef>
                <a:spcPts val="0"/>
              </a:spcBef>
              <a:spcAft>
                <a:spcPts val="600"/>
              </a:spcAft>
              <a:buClrTx/>
              <a:buSzPts val="1100"/>
              <a:buFont typeface="Arial" panose="020B0604020202020204" pitchFamily="34" charset="0"/>
              <a:buAutoNum type="arabicPeriod"/>
              <a:tabLst/>
              <a:defRPr/>
            </a:pPr>
            <a:endParaRPr kumimoji="0" lang="ru-RU"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285115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4289170824"/>
              </p:ext>
            </p:extLst>
          </p:nvPr>
        </p:nvGraphicFramePr>
        <p:xfrm>
          <a:off x="107950" y="1026734"/>
          <a:ext cx="4104010" cy="56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ext uri="{D42A27DB-BD31-4B8C-83A1-F6EECF244321}">
                <p14:modId xmlns:p14="http://schemas.microsoft.com/office/powerpoint/2010/main" val="3531682103"/>
              </p:ext>
            </p:extLst>
          </p:nvPr>
        </p:nvGraphicFramePr>
        <p:xfrm>
          <a:off x="5034721" y="1026734"/>
          <a:ext cx="4109279" cy="5694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314641" y="15567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14641" y="33569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314641" y="5156285"/>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7927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1199338" y="2708920"/>
            <a:ext cx="7774632" cy="2376265"/>
          </a:xfrm>
          <a:prstGeom prst="rect">
            <a:avLst/>
          </a:prstGeom>
        </p:spPr>
        <p:txBody>
          <a:bodyPr anchor="b">
            <a:normAutofit fontScale="90000"/>
          </a:bodyPr>
          <a:lstStyle>
            <a:lvl1pPr algn="ctr">
              <a:defRPr sz="8000">
                <a:ln>
                  <a:noFill/>
                </a:ln>
                <a:solidFill>
                  <a:schemeClr val="tx1">
                    <a:lumMod val="75000"/>
                    <a:lumOff val="25000"/>
                  </a:schemeClr>
                </a:solidFill>
              </a:defRPr>
            </a:lvl1pPr>
          </a:lstStyle>
          <a:p>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en-US" b="1" dirty="0"/>
              <a:t/>
            </a:r>
            <a:br>
              <a:rPr lang="en-US" b="1" dirty="0"/>
            </a:br>
            <a:r>
              <a:rPr lang="ro-RO" b="1" dirty="0">
                <a:latin typeface="PF DinText Pro" pitchFamily="2" charset="0"/>
              </a:rPr>
              <a:t/>
            </a:r>
            <a:br>
              <a:rPr lang="ro-RO" b="1" dirty="0">
                <a:latin typeface="PF DinText Pro" pitchFamily="2" charset="0"/>
              </a:rPr>
            </a:br>
            <a:endParaRPr lang="ro-RO" b="1" dirty="0">
              <a:latin typeface="PF DinText Pro" pitchFamily="2" charset="0"/>
            </a:endParaRPr>
          </a:p>
        </p:txBody>
      </p:sp>
      <p:sp>
        <p:nvSpPr>
          <p:cNvPr id="2" name="Slide Number Placeholder 1"/>
          <p:cNvSpPr>
            <a:spLocks noGrp="1"/>
          </p:cNvSpPr>
          <p:nvPr>
            <p:ph type="sldNum" sz="quarter" idx="12"/>
          </p:nvPr>
        </p:nvSpPr>
        <p:spPr>
          <a:xfrm>
            <a:off x="6457950" y="6597352"/>
            <a:ext cx="2057400" cy="1241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reptunghi 3">
            <a:extLst>
              <a:ext uri="{FF2B5EF4-FFF2-40B4-BE49-F238E27FC236}">
                <a16:creationId xmlns:a16="http://schemas.microsoft.com/office/drawing/2014/main" id="{5130AB35-029D-4D9A-A622-952DD032D4B8}"/>
              </a:ext>
            </a:extLst>
          </p:cNvPr>
          <p:cNvSpPr/>
          <p:nvPr/>
        </p:nvSpPr>
        <p:spPr>
          <a:xfrm>
            <a:off x="611560" y="1916832"/>
            <a:ext cx="8095381" cy="230832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685800" algn="l"/>
              </a:tabLst>
              <a:defRPr/>
            </a:pPr>
            <a:r>
              <a:rPr kumimoji="0" lang="ro-RO" sz="4800" b="0" i="0" u="none" strike="noStrike" kern="1200" cap="none" spc="0" normalizeH="0" baseline="0" noProof="0" dirty="0">
                <a:ln w="0">
                  <a:solidFill>
                    <a:prstClr val="black"/>
                  </a:solidFill>
                </a:ln>
                <a:solidFill>
                  <a:srgbClr val="E7E6E6">
                    <a:lumMod val="10000"/>
                  </a:srgbClr>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Principiile de apreciere </a:t>
            </a:r>
          </a:p>
          <a:p>
            <a:pPr marL="0" marR="0" lvl="0" indent="0" algn="ctr" defTabSz="914400" rtl="0" eaLnBrk="1" fontAlgn="auto" latinLnBrk="0" hangingPunct="1">
              <a:lnSpc>
                <a:spcPct val="100000"/>
              </a:lnSpc>
              <a:spcBef>
                <a:spcPts val="0"/>
              </a:spcBef>
              <a:spcAft>
                <a:spcPts val="0"/>
              </a:spcAft>
              <a:buClrTx/>
              <a:buSzTx/>
              <a:buFontTx/>
              <a:buNone/>
              <a:tabLst>
                <a:tab pos="685800" algn="l"/>
              </a:tabLst>
              <a:defRPr/>
            </a:pPr>
            <a:r>
              <a:rPr kumimoji="0" lang="ro-RO" sz="4800" b="0" i="0" u="none" strike="noStrike" kern="1200" cap="none" spc="0" normalizeH="0" baseline="0" noProof="0" dirty="0">
                <a:ln w="0">
                  <a:solidFill>
                    <a:prstClr val="black"/>
                  </a:solidFill>
                </a:ln>
                <a:solidFill>
                  <a:srgbClr val="E7E6E6">
                    <a:lumMod val="10000"/>
                  </a:srgbClr>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a obligațiilor fiscale aferente </a:t>
            </a:r>
          </a:p>
          <a:p>
            <a:pPr marL="0" marR="0" lvl="0" indent="0" algn="ctr" defTabSz="914400" rtl="0" eaLnBrk="1" fontAlgn="auto" latinLnBrk="0" hangingPunct="1">
              <a:lnSpc>
                <a:spcPct val="100000"/>
              </a:lnSpc>
              <a:spcBef>
                <a:spcPts val="0"/>
              </a:spcBef>
              <a:spcAft>
                <a:spcPts val="0"/>
              </a:spcAft>
              <a:buClrTx/>
              <a:buSzTx/>
              <a:buFontTx/>
              <a:buNone/>
              <a:tabLst>
                <a:tab pos="685800" algn="l"/>
              </a:tabLst>
              <a:defRPr/>
            </a:pPr>
            <a:r>
              <a:rPr kumimoji="0" lang="ro-RO" sz="4800" b="0" i="0" u="none" strike="noStrike" kern="1200" cap="none" spc="0" normalizeH="0" baseline="0" noProof="0" dirty="0">
                <a:ln w="0">
                  <a:solidFill>
                    <a:prstClr val="black"/>
                  </a:solidFill>
                </a:ln>
                <a:solidFill>
                  <a:srgbClr val="E7E6E6">
                    <a:lumMod val="10000"/>
                  </a:srgbClr>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taxelor rutiere</a:t>
            </a:r>
            <a:endParaRPr kumimoji="0" lang="ru-RU" sz="4800" b="0" i="0" u="none" strike="noStrike" kern="1200" cap="none" spc="0" normalizeH="0" baseline="0" noProof="0" dirty="0">
              <a:ln w="0">
                <a:solidFill>
                  <a:prstClr val="black"/>
                </a:solidFill>
              </a:ln>
              <a:solidFill>
                <a:srgbClr val="E7E6E6">
                  <a:lumMod val="1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149030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5015"/>
            <a:ext cx="8424936" cy="5758320"/>
          </a:xfrm>
        </p:spPr>
        <p:txBody>
          <a:bodyPr>
            <a:noAutofit/>
          </a:bodyPr>
          <a:lstStyle/>
          <a:p>
            <a:pPr marL="0" lvl="0" indent="0" algn="ctr" defTabSz="914400">
              <a:lnSpc>
                <a:spcPct val="100000"/>
              </a:lnSpc>
              <a:spcBef>
                <a:spcPts val="0"/>
              </a:spcBef>
              <a:buNone/>
              <a:defRPr/>
            </a:pPr>
            <a:r>
              <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Sistemul taxelor rutiere </a:t>
            </a:r>
          </a:p>
          <a:p>
            <a:pPr marL="0" lvl="0" indent="0" algn="ctr" defTabSz="914400">
              <a:lnSpc>
                <a:spcPct val="100000"/>
              </a:lnSpc>
              <a:spcBef>
                <a:spcPts val="0"/>
              </a:spcBef>
              <a:buNone/>
              <a:defRPr/>
            </a:pPr>
            <a:r>
              <a:rPr lang="ro-RO" sz="1800" dirty="0">
                <a:latin typeface="Times New Roman" panose="02020603050405020304" pitchFamily="18" charset="0"/>
                <a:cs typeface="Times New Roman" panose="02020603050405020304" pitchFamily="18" charset="0"/>
              </a:rPr>
              <a:t>reglementate de titlul IX din Codul fiscal și Legea fondului rutier nr. 720/1996 include: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651848"/>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8" name="Схема 1">
            <a:extLst>
              <a:ext uri="{FF2B5EF4-FFF2-40B4-BE49-F238E27FC236}">
                <a16:creationId xmlns:a16="http://schemas.microsoft.com/office/drawing/2014/main" id="{CF18B075-0A61-4E64-AFE4-78E04CE0E432}"/>
              </a:ext>
            </a:extLst>
          </p:cNvPr>
          <p:cNvGraphicFramePr/>
          <p:nvPr>
            <p:extLst>
              <p:ext uri="{D42A27DB-BD31-4B8C-83A1-F6EECF244321}">
                <p14:modId xmlns:p14="http://schemas.microsoft.com/office/powerpoint/2010/main" val="1784890741"/>
              </p:ext>
            </p:extLst>
          </p:nvPr>
        </p:nvGraphicFramePr>
        <p:xfrm>
          <a:off x="144379" y="1556802"/>
          <a:ext cx="8999621" cy="5180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4394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836712"/>
            <a:ext cx="8856984" cy="864093"/>
          </a:xfrm>
        </p:spPr>
        <p:txBody>
          <a:bodyPr>
            <a:noAutofit/>
          </a:bodyPr>
          <a:lstStyle/>
          <a:p>
            <a:pPr algn="ctr"/>
            <a:r>
              <a:rPr lang="ro-RO" sz="2200" b="1" dirty="0">
                <a:effectLst>
                  <a:outerShdw blurRad="38100" dist="38100" dir="2700000" algn="tl">
                    <a:srgbClr val="000000">
                      <a:alpha val="43137"/>
                    </a:srgbClr>
                  </a:outerShdw>
                </a:effectLst>
                <a:latin typeface="Times New Roman" pitchFamily="18" charset="0"/>
                <a:cs typeface="Times New Roman" pitchFamily="18" charset="0"/>
              </a:rPr>
              <a:t>Taxa pentru folosirea drumurilor </a:t>
            </a:r>
            <a:r>
              <a:rPr lang="en-US" sz="2200" b="1" dirty="0">
                <a:effectLst>
                  <a:outerShdw blurRad="38100" dist="38100" dir="2700000" algn="tl">
                    <a:srgbClr val="000000">
                      <a:alpha val="43137"/>
                    </a:srgbClr>
                  </a:outerShdw>
                </a:effectLst>
                <a:latin typeface="Times New Roman" pitchFamily="18" charset="0"/>
                <a:cs typeface="Times New Roman" pitchFamily="18" charset="0"/>
              </a:rPr>
              <a:t/>
            </a:r>
            <a:br>
              <a:rPr lang="en-US" sz="2200" b="1" dirty="0">
                <a:effectLst>
                  <a:outerShdw blurRad="38100" dist="38100" dir="2700000" algn="tl">
                    <a:srgbClr val="000000">
                      <a:alpha val="43137"/>
                    </a:srgbClr>
                  </a:outerShdw>
                </a:effectLst>
                <a:latin typeface="Times New Roman" pitchFamily="18" charset="0"/>
                <a:cs typeface="Times New Roman" pitchFamily="18" charset="0"/>
              </a:rPr>
            </a:br>
            <a:r>
              <a:rPr lang="ro-RO" sz="2200" b="1" dirty="0">
                <a:effectLst>
                  <a:outerShdw blurRad="38100" dist="38100" dir="2700000" algn="tl">
                    <a:srgbClr val="000000">
                      <a:alpha val="43137"/>
                    </a:srgbClr>
                  </a:outerShdw>
                </a:effectLst>
                <a:latin typeface="Times New Roman" pitchFamily="18" charset="0"/>
                <a:cs typeface="Times New Roman" pitchFamily="18" charset="0"/>
              </a:rPr>
              <a:t>de către autovehiculele înmatriculate în RM</a:t>
            </a:r>
            <a:endParaRPr lang="ro-RO" sz="2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772816"/>
            <a:ext cx="8350068" cy="4932509"/>
          </a:xfrm>
        </p:spPr>
        <p:txBody>
          <a:bodyPr>
            <a:noAutofit/>
          </a:bodyPr>
          <a:lstStyle/>
          <a:p>
            <a:pPr marL="0" indent="457200" algn="just">
              <a:spcBef>
                <a:spcPts val="0"/>
              </a:spcBef>
              <a:buNone/>
            </a:pPr>
            <a:r>
              <a:rPr lang="ro-RO" sz="1900" b="1" dirty="0">
                <a:latin typeface="Times New Roman" panose="02020603050405020304" pitchFamily="18" charset="0"/>
                <a:cs typeface="Times New Roman" panose="02020603050405020304" pitchFamily="18" charset="0"/>
              </a:rPr>
              <a:t>Subiecţi ai impunerii </a:t>
            </a:r>
            <a:r>
              <a:rPr lang="ro-RO" sz="1900" dirty="0">
                <a:latin typeface="Times New Roman" panose="02020603050405020304" pitchFamily="18" charset="0"/>
                <a:cs typeface="Times New Roman" panose="02020603050405020304" pitchFamily="18" charset="0"/>
              </a:rPr>
              <a:t>sînt persoanele fizice şi persoanele juridice posesoare de autovehicule înmatriculate în Republica Moldova. </a:t>
            </a:r>
            <a:endParaRPr lang="en-US" sz="1900" dirty="0">
              <a:latin typeface="Times New Roman" panose="02020603050405020304" pitchFamily="18" charset="0"/>
              <a:cs typeface="Times New Roman" panose="02020603050405020304" pitchFamily="18" charset="0"/>
            </a:endParaRPr>
          </a:p>
          <a:p>
            <a:pPr marL="0" indent="457200" algn="just">
              <a:spcBef>
                <a:spcPts val="0"/>
              </a:spcBef>
              <a:buNone/>
            </a:pPr>
            <a:endParaRPr lang="ro-RO" sz="1000" dirty="0">
              <a:latin typeface="Times New Roman" panose="02020603050405020304" pitchFamily="18" charset="0"/>
              <a:cs typeface="Times New Roman" panose="02020603050405020304" pitchFamily="18" charset="0"/>
            </a:endParaRPr>
          </a:p>
          <a:p>
            <a:pPr marL="0" lvl="0" indent="457200" algn="just">
              <a:spcBef>
                <a:spcPts val="0"/>
              </a:spcBef>
              <a:buNone/>
            </a:pPr>
            <a:r>
              <a:rPr lang="ro-RO" sz="1900" b="1" dirty="0">
                <a:latin typeface="Times New Roman" panose="02020603050405020304" pitchFamily="18" charset="0"/>
                <a:cs typeface="Times New Roman" panose="02020603050405020304" pitchFamily="18" charset="0"/>
              </a:rPr>
              <a:t>Obiect al impunerii </a:t>
            </a:r>
            <a:r>
              <a:rPr lang="ro-RO" sz="1900" dirty="0">
                <a:latin typeface="Times New Roman" panose="02020603050405020304" pitchFamily="18" charset="0"/>
                <a:cs typeface="Times New Roman" panose="02020603050405020304" pitchFamily="18" charset="0"/>
              </a:rPr>
              <a:t>sînt autovehiculele </a:t>
            </a:r>
            <a:r>
              <a:rPr lang="ro-RO" sz="1900" dirty="0" smtClean="0">
                <a:latin typeface="Times New Roman" panose="02020603050405020304" pitchFamily="18" charset="0"/>
                <a:cs typeface="Times New Roman" panose="02020603050405020304" pitchFamily="18" charset="0"/>
              </a:rPr>
              <a:t>înmatriculate permanent, temporar sau </a:t>
            </a:r>
            <a:r>
              <a:rPr lang="x-none"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provizoriu </a:t>
            </a:r>
            <a:r>
              <a:rPr lang="x-none"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pentru </a:t>
            </a:r>
            <a:r>
              <a:rPr lang="x-none"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probe </a:t>
            </a:r>
            <a:r>
              <a:rPr lang="x-none"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 Republica </a:t>
            </a:r>
            <a:r>
              <a:rPr lang="x-none"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Moldova</a:t>
            </a:r>
            <a:r>
              <a:rPr lang="ro-RO" sz="1900" dirty="0" smtClean="0">
                <a:latin typeface="Times New Roman" panose="02020603050405020304" pitchFamily="18" charset="0"/>
                <a:cs typeface="Times New Roman" panose="02020603050405020304" pitchFamily="18" charset="0"/>
              </a:rPr>
              <a:t>: </a:t>
            </a:r>
            <a:r>
              <a:rPr lang="ro-RO" sz="1900" dirty="0">
                <a:latin typeface="Times New Roman" panose="02020603050405020304" pitchFamily="18" charset="0"/>
                <a:cs typeface="Times New Roman" panose="02020603050405020304" pitchFamily="18" charset="0"/>
              </a:rPr>
              <a:t>motociclete, mopede, scutere, </a:t>
            </a:r>
            <a:r>
              <a:rPr lang="ro-RO" sz="1900" dirty="0" smtClean="0">
                <a:latin typeface="Times New Roman" panose="02020603050405020304" pitchFamily="18" charset="0"/>
                <a:cs typeface="Times New Roman" panose="02020603050405020304" pitchFamily="18" charset="0"/>
              </a:rPr>
              <a:t>motorete, </a:t>
            </a:r>
            <a:r>
              <a:rPr lang="ro-RO" sz="1900" dirty="0">
                <a:latin typeface="Times New Roman" panose="02020603050405020304" pitchFamily="18" charset="0"/>
                <a:cs typeface="Times New Roman" panose="02020603050405020304" pitchFamily="18" charset="0"/>
              </a:rPr>
              <a:t>autoturisme, autocamioane, autovehicule pentru utilizări speciale pe şasiu de autoturism sau de microbuz, autovehicule pentru utilizări speciale pe şasiu de autocamion, autoremorchere, remorci, semiremorci, microbuze, autobuze, tractoare, orice alte autovehicule cu autopropulsie.</a:t>
            </a:r>
          </a:p>
          <a:p>
            <a:pPr marL="0" indent="457200" algn="just">
              <a:spcBef>
                <a:spcPts val="0"/>
              </a:spcBef>
              <a:buNone/>
            </a:pPr>
            <a:r>
              <a:rPr lang="ro-RO" sz="1900" dirty="0">
                <a:latin typeface="Times New Roman" panose="02020603050405020304" pitchFamily="18" charset="0"/>
                <a:cs typeface="Times New Roman" panose="02020603050405020304" pitchFamily="18" charset="0"/>
              </a:rPr>
              <a:t>Nu constituie obiect al impunerii:</a:t>
            </a:r>
          </a:p>
          <a:p>
            <a:pPr marL="457200" indent="-457200" algn="just">
              <a:spcBef>
                <a:spcPts val="0"/>
              </a:spcBef>
              <a:buAutoNum type="alphaLcParenR"/>
            </a:pPr>
            <a:r>
              <a:rPr lang="ro-RO" sz="1900" dirty="0">
                <a:latin typeface="Times New Roman" panose="02020603050405020304" pitchFamily="18" charset="0"/>
                <a:cs typeface="Times New Roman" panose="02020603050405020304" pitchFamily="18" charset="0"/>
              </a:rPr>
              <a:t>tractoarele şi remorcile folosite în activitatea agricolă;</a:t>
            </a:r>
          </a:p>
          <a:p>
            <a:pPr marL="457200" indent="-457200" algn="just">
              <a:spcBef>
                <a:spcPts val="0"/>
              </a:spcBef>
              <a:buAutoNum type="alphaLcParenR"/>
            </a:pPr>
            <a:r>
              <a:rPr lang="ro-RO" sz="1900" dirty="0">
                <a:latin typeface="Times New Roman" panose="02020603050405020304" pitchFamily="18" charset="0"/>
                <a:cs typeface="Times New Roman" panose="02020603050405020304" pitchFamily="18" charset="0"/>
              </a:rPr>
              <a:t>autovehiculele pentru transportul în comun pe fir electric;</a:t>
            </a:r>
          </a:p>
          <a:p>
            <a:pPr marL="457200" indent="-457200" algn="just">
              <a:spcBef>
                <a:spcPts val="0"/>
              </a:spcBef>
              <a:buAutoNum type="alphaLcParenR"/>
            </a:pPr>
            <a:r>
              <a:rPr lang="ro-RO" sz="1900" dirty="0">
                <a:latin typeface="Times New Roman" panose="02020603050405020304" pitchFamily="18" charset="0"/>
                <a:cs typeface="Times New Roman" panose="02020603050405020304" pitchFamily="18" charset="0"/>
              </a:rPr>
              <a:t>autovehiculele din dotarea forţei militare străine, în conformitate cu tratatele internaţionale la carea Republica Moldova este parte.</a:t>
            </a:r>
            <a:endParaRPr lang="en-US" sz="1900" dirty="0">
              <a:latin typeface="Times New Roman" panose="02020603050405020304" pitchFamily="18" charset="0"/>
              <a:cs typeface="Times New Roman" panose="02020603050405020304" pitchFamily="18" charset="0"/>
            </a:endParaRPr>
          </a:p>
          <a:p>
            <a:pPr marL="0" indent="457200" algn="just">
              <a:spcBef>
                <a:spcPts val="0"/>
              </a:spcBef>
              <a:buNone/>
            </a:pPr>
            <a:endParaRPr lang="ro-RO" sz="1000" dirty="0">
              <a:latin typeface="Times New Roman" panose="02020603050405020304" pitchFamily="18" charset="0"/>
              <a:cs typeface="Times New Roman" panose="02020603050405020304" pitchFamily="18" charset="0"/>
            </a:endParaRPr>
          </a:p>
          <a:p>
            <a:pPr marL="0" indent="457200" algn="just">
              <a:spcBef>
                <a:spcPts val="0"/>
              </a:spcBef>
              <a:buNone/>
            </a:pPr>
            <a:r>
              <a:rPr lang="ro-RO" sz="1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Perioada fiscală este anul calendaristic. </a:t>
            </a:r>
          </a:p>
          <a:p>
            <a:pPr marL="0" indent="457200" algn="just">
              <a:spcBef>
                <a:spcPts val="0"/>
              </a:spcBef>
              <a:buNone/>
            </a:pPr>
            <a:endParaRPr lang="ro-RO" sz="1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457200" algn="just">
              <a:spcBef>
                <a:spcPts val="0"/>
              </a:spcBef>
              <a:buNone/>
            </a:pPr>
            <a:r>
              <a:rPr lang="ro-RO" sz="1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Cotele impunerii </a:t>
            </a:r>
            <a:r>
              <a:rPr lang="ro-RO"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sunt stabilite în Anexa nr. 1 la Titlul IX al Codului fiscal</a:t>
            </a:r>
            <a:r>
              <a:rPr lang="ro-RO"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o-RO"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457200" algn="just">
              <a:spcBef>
                <a:spcPts val="0"/>
              </a:spcBef>
              <a:buNone/>
            </a:pPr>
            <a:endParaRPr lang="en-US"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457200" algn="just">
              <a:spcBef>
                <a:spcPts val="0"/>
              </a:spcBef>
              <a:buNone/>
            </a:pPr>
            <a:endParaRPr lang="ro-RO" sz="1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5720" y="67394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186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94818"/>
            <a:ext cx="8136904" cy="5328591"/>
          </a:xfrm>
        </p:spPr>
        <p:txBody>
          <a:bodyPr>
            <a:noAutofit/>
          </a:bodyPr>
          <a:lstStyle/>
          <a:p>
            <a:pPr marL="0" indent="360000" algn="just">
              <a:lnSpc>
                <a:spcPct val="100000"/>
              </a:lnSpc>
              <a:spcBef>
                <a:spcPts val="600"/>
              </a:spcBef>
              <a:buNone/>
              <a:tabLst>
                <a:tab pos="685800" algn="l"/>
              </a:tabLst>
            </a:pPr>
            <a:endParaRPr lang="en-US" sz="1400" dirty="0" smtClean="0">
              <a:latin typeface="Times New Roman" panose="02020603050405020304" pitchFamily="18" charset="0"/>
              <a:cs typeface="Times New Roman" panose="02020603050405020304" pitchFamily="18" charset="0"/>
            </a:endParaRPr>
          </a:p>
          <a:p>
            <a:pPr marL="0" indent="360000" algn="ctr">
              <a:lnSpc>
                <a:spcPct val="100000"/>
              </a:lnSpc>
              <a:spcBef>
                <a:spcPts val="600"/>
              </a:spcBef>
              <a:buNone/>
              <a:tabLst>
                <a:tab pos="685800" algn="l"/>
              </a:tabLst>
            </a:pPr>
            <a:r>
              <a:rPr lang="en-US" sz="3200" b="1" i="1" dirty="0" err="1" smtClean="0">
                <a:latin typeface="Times New Roman" panose="02020603050405020304" pitchFamily="18" charset="0"/>
                <a:cs typeface="Times New Roman" panose="02020603050405020304" pitchFamily="18" charset="0"/>
              </a:rPr>
              <a:t>Cotele</a:t>
            </a:r>
            <a:r>
              <a:rPr lang="en-US" sz="3200" b="1" i="1" dirty="0" smtClean="0">
                <a:latin typeface="Times New Roman" panose="02020603050405020304" pitchFamily="18" charset="0"/>
                <a:cs typeface="Times New Roman" panose="02020603050405020304" pitchFamily="18" charset="0"/>
              </a:rPr>
              <a:t> de </a:t>
            </a:r>
            <a:r>
              <a:rPr lang="en-US" sz="3200" b="1" i="1" dirty="0" err="1" smtClean="0">
                <a:latin typeface="Times New Roman" panose="02020603050405020304" pitchFamily="18" charset="0"/>
                <a:cs typeface="Times New Roman" panose="02020603050405020304" pitchFamily="18" charset="0"/>
              </a:rPr>
              <a:t>impunere</a:t>
            </a:r>
            <a:endParaRPr lang="ro-RO" sz="3200" b="1" i="1" dirty="0" smtClean="0">
              <a:latin typeface="Times New Roman" panose="02020603050405020304" pitchFamily="18" charset="0"/>
              <a:cs typeface="Times New Roman" panose="02020603050405020304" pitchFamily="18" charset="0"/>
            </a:endParaRPr>
          </a:p>
          <a:p>
            <a:pPr marL="0" indent="360000" algn="ctr">
              <a:lnSpc>
                <a:spcPct val="100000"/>
              </a:lnSpc>
              <a:spcBef>
                <a:spcPts val="600"/>
              </a:spcBef>
              <a:buNone/>
              <a:tabLst>
                <a:tab pos="685800" algn="l"/>
              </a:tabLst>
            </a:pPr>
            <a:endParaRPr lang="ro-RO" sz="3200" b="1" i="1" dirty="0">
              <a:latin typeface="Times New Roman" panose="02020603050405020304" pitchFamily="18" charset="0"/>
              <a:cs typeface="Times New Roman" panose="02020603050405020304" pitchFamily="18" charset="0"/>
            </a:endParaRPr>
          </a:p>
          <a:p>
            <a:pPr marL="0" indent="360000">
              <a:lnSpc>
                <a:spcPct val="100000"/>
              </a:lnSpc>
              <a:spcBef>
                <a:spcPts val="600"/>
              </a:spcBef>
              <a:buNone/>
              <a:tabLst>
                <a:tab pos="685800" algn="l"/>
              </a:tabLst>
            </a:pPr>
            <a:r>
              <a:rPr lang="ro-RO" sz="1400" b="1" i="1" dirty="0" smtClean="0">
                <a:latin typeface="Times New Roman" panose="02020603050405020304" pitchFamily="18" charset="0"/>
                <a:cs typeface="Times New Roman" panose="02020603050405020304" pitchFamily="18" charset="0"/>
              </a:rPr>
              <a:t>AAPL este în drept să stabilească anual cotele concrete în funcție de necesitățile acesteia, cu următoarele excepții ce vizează bunurile imobile evaluate în scopul impozitării:</a:t>
            </a:r>
          </a:p>
          <a:p>
            <a:pPr marL="0" indent="360000">
              <a:lnSpc>
                <a:spcPct val="100000"/>
              </a:lnSpc>
              <a:spcBef>
                <a:spcPts val="600"/>
              </a:spcBef>
              <a:buNone/>
              <a:tabLst>
                <a:tab pos="685800" algn="l"/>
              </a:tabLst>
            </a:pPr>
            <a:endParaRPr lang="ro-RO" sz="1400" b="1" i="1" dirty="0">
              <a:solidFill>
                <a:prstClr val="black"/>
              </a:solidFill>
              <a:latin typeface="Times New Roman" panose="02020603050405020304" pitchFamily="18" charset="0"/>
              <a:cs typeface="Times New Roman" panose="02020603050405020304" pitchFamily="18" charset="0"/>
            </a:endParaRPr>
          </a:p>
          <a:p>
            <a:pPr marL="342900" indent="-342900">
              <a:lnSpc>
                <a:spcPct val="100000"/>
              </a:lnSpc>
              <a:spcBef>
                <a:spcPts val="600"/>
              </a:spcBef>
              <a:buAutoNum type="arabicParenR"/>
              <a:tabLst>
                <a:tab pos="685800" algn="l"/>
              </a:tabLst>
            </a:pPr>
            <a:r>
              <a:rPr lang="ro-RO" sz="1400" b="1" i="1" dirty="0" smtClean="0">
                <a:solidFill>
                  <a:prstClr val="black"/>
                </a:solidFill>
                <a:latin typeface="Times New Roman" panose="02020603050405020304" pitchFamily="18" charset="0"/>
                <a:cs typeface="Times New Roman" panose="02020603050405020304" pitchFamily="18" charset="0"/>
              </a:rPr>
              <a:t>a) </a:t>
            </a:r>
            <a:r>
              <a:rPr lang="ro-RO" sz="1400" i="1" dirty="0" smtClean="0">
                <a:solidFill>
                  <a:prstClr val="black"/>
                </a:solidFill>
                <a:latin typeface="Times New Roman" panose="02020603050405020304" pitchFamily="18" charset="0"/>
                <a:cs typeface="Times New Roman" panose="02020603050405020304" pitchFamily="18" charset="0"/>
              </a:rPr>
              <a:t>în cazul bunurilor imobiliare cu destinație locativă; pentru garajele și terenurile pe care acestea sunt amplasate, loturile întovărășirilor pomicole cu sau fără construcții amplasate pe ele </a:t>
            </a:r>
            <a:r>
              <a:rPr lang="ro-RO" sz="1400" b="1" i="1" dirty="0" smtClean="0">
                <a:solidFill>
                  <a:prstClr val="black"/>
                </a:solidFill>
                <a:latin typeface="Times New Roman" panose="02020603050405020304" pitchFamily="18" charset="0"/>
                <a:cs typeface="Times New Roman" panose="02020603050405020304" pitchFamily="18" charset="0"/>
              </a:rPr>
              <a:t>– </a:t>
            </a:r>
            <a:r>
              <a:rPr lang="ro-RO" sz="1400" b="1" i="1" dirty="0" err="1">
                <a:solidFill>
                  <a:prstClr val="black"/>
                </a:solidFill>
                <a:latin typeface="Times New Roman" panose="02020603050405020304" pitchFamily="18" charset="0"/>
                <a:cs typeface="Times New Roman" panose="02020603050405020304" pitchFamily="18" charset="0"/>
              </a:rPr>
              <a:t>ținînd</a:t>
            </a:r>
            <a:r>
              <a:rPr lang="ro-RO" sz="1400" b="1" i="1" dirty="0">
                <a:solidFill>
                  <a:prstClr val="black"/>
                </a:solidFill>
                <a:latin typeface="Times New Roman" panose="02020603050405020304" pitchFamily="18" charset="0"/>
                <a:cs typeface="Times New Roman" panose="02020603050405020304" pitchFamily="18" charset="0"/>
              </a:rPr>
              <a:t> cont de cota minimă în mărime de  0,5</a:t>
            </a:r>
            <a:r>
              <a:rPr lang="ro-RO" sz="1400" b="1" i="1" dirty="0" smtClean="0">
                <a:solidFill>
                  <a:prstClr val="black"/>
                </a:solidFill>
                <a:latin typeface="Times New Roman" panose="02020603050405020304" pitchFamily="18" charset="0"/>
                <a:cs typeface="Times New Roman" panose="02020603050405020304" pitchFamily="18" charset="0"/>
              </a:rPr>
              <a:t>% din baza impozabilă*;</a:t>
            </a:r>
          </a:p>
          <a:p>
            <a:pPr marL="0" indent="0">
              <a:lnSpc>
                <a:spcPct val="100000"/>
              </a:lnSpc>
              <a:spcBef>
                <a:spcPts val="600"/>
              </a:spcBef>
              <a:buNone/>
              <a:tabLst>
                <a:tab pos="685800" algn="l"/>
              </a:tabLst>
            </a:pPr>
            <a:r>
              <a:rPr lang="ro-RO" sz="1400" b="1" i="1" dirty="0" smtClean="0">
                <a:solidFill>
                  <a:prstClr val="black"/>
                </a:solidFill>
                <a:latin typeface="Times New Roman" panose="02020603050405020304" pitchFamily="18" charset="0"/>
                <a:cs typeface="Times New Roman" panose="02020603050405020304" pitchFamily="18" charset="0"/>
              </a:rPr>
              <a:t>       b) </a:t>
            </a:r>
            <a:r>
              <a:rPr lang="ro-RO" sz="1400" i="1" dirty="0" smtClean="0">
                <a:solidFill>
                  <a:prstClr val="black"/>
                </a:solidFill>
                <a:latin typeface="Times New Roman" panose="02020603050405020304" pitchFamily="18" charset="0"/>
                <a:cs typeface="Times New Roman" panose="02020603050405020304" pitchFamily="18" charset="0"/>
              </a:rPr>
              <a:t>în cazul terenurilor agricole cu construcții amplasate pe ele </a:t>
            </a:r>
            <a:r>
              <a:rPr lang="ro-RO" sz="1400" b="1" i="1" dirty="0" smtClean="0">
                <a:solidFill>
                  <a:prstClr val="black"/>
                </a:solidFill>
                <a:latin typeface="Times New Roman" panose="02020603050405020304" pitchFamily="18" charset="0"/>
                <a:cs typeface="Times New Roman" panose="02020603050405020304" pitchFamily="18" charset="0"/>
              </a:rPr>
              <a:t>- </a:t>
            </a:r>
            <a:r>
              <a:rPr lang="ro-RO" sz="1400" b="1" i="1" dirty="0" err="1">
                <a:solidFill>
                  <a:prstClr val="black"/>
                </a:solidFill>
                <a:latin typeface="Times New Roman" panose="02020603050405020304" pitchFamily="18" charset="0"/>
                <a:cs typeface="Times New Roman" panose="02020603050405020304" pitchFamily="18" charset="0"/>
              </a:rPr>
              <a:t>ținînd</a:t>
            </a:r>
            <a:r>
              <a:rPr lang="ro-RO" sz="1400" b="1" i="1" dirty="0">
                <a:solidFill>
                  <a:prstClr val="black"/>
                </a:solidFill>
                <a:latin typeface="Times New Roman" panose="02020603050405020304" pitchFamily="18" charset="0"/>
                <a:cs typeface="Times New Roman" panose="02020603050405020304" pitchFamily="18" charset="0"/>
              </a:rPr>
              <a:t> cont de cota minimă în </a:t>
            </a:r>
            <a:r>
              <a:rPr lang="ro-RO" sz="1400" b="1" i="1" dirty="0" smtClean="0">
                <a:solidFill>
                  <a:prstClr val="black"/>
                </a:solidFill>
                <a:latin typeface="Times New Roman" panose="02020603050405020304" pitchFamily="18" charset="0"/>
                <a:cs typeface="Times New Roman" panose="02020603050405020304" pitchFamily="18" charset="0"/>
              </a:rPr>
              <a:t>mărime de  0,1% din baza impozabilă*;</a:t>
            </a:r>
          </a:p>
          <a:p>
            <a:pPr marL="0" indent="0">
              <a:lnSpc>
                <a:spcPct val="100000"/>
              </a:lnSpc>
              <a:spcBef>
                <a:spcPts val="600"/>
              </a:spcBef>
              <a:buNone/>
              <a:tabLst>
                <a:tab pos="685800" algn="l"/>
              </a:tabLst>
            </a:pPr>
            <a:endParaRPr lang="ro-RO" sz="1400" b="1" i="1" dirty="0" smtClean="0">
              <a:solidFill>
                <a:prstClr val="black"/>
              </a:solidFill>
              <a:latin typeface="Times New Roman" panose="02020603050405020304" pitchFamily="18" charset="0"/>
              <a:cs typeface="Times New Roman" panose="02020603050405020304" pitchFamily="18" charset="0"/>
            </a:endParaRPr>
          </a:p>
          <a:p>
            <a:pPr marL="0" indent="0">
              <a:lnSpc>
                <a:spcPct val="100000"/>
              </a:lnSpc>
              <a:spcBef>
                <a:spcPts val="600"/>
              </a:spcBef>
              <a:buNone/>
              <a:tabLst>
                <a:tab pos="685800" algn="l"/>
              </a:tabLst>
            </a:pPr>
            <a:r>
              <a:rPr lang="ro-RO" sz="1400" b="1" i="1" dirty="0" smtClean="0">
                <a:solidFill>
                  <a:prstClr val="black"/>
                </a:solidFill>
                <a:latin typeface="Times New Roman" panose="02020603050405020304" pitchFamily="18" charset="0"/>
                <a:cs typeface="Times New Roman" panose="02020603050405020304" pitchFamily="18" charset="0"/>
              </a:rPr>
              <a:t>2) </a:t>
            </a:r>
            <a:r>
              <a:rPr lang="ro-RO" sz="1400" i="1" dirty="0" smtClean="0">
                <a:solidFill>
                  <a:prstClr val="black"/>
                </a:solidFill>
                <a:latin typeface="Times New Roman" panose="02020603050405020304" pitchFamily="18" charset="0"/>
                <a:cs typeface="Times New Roman" panose="02020603050405020304" pitchFamily="18" charset="0"/>
              </a:rPr>
              <a:t>în cazul bunurilor imobiliare cu altă destinație </a:t>
            </a:r>
            <a:r>
              <a:rPr lang="ro-RO" sz="1400" i="1" dirty="0" err="1" smtClean="0">
                <a:solidFill>
                  <a:prstClr val="black"/>
                </a:solidFill>
                <a:latin typeface="Times New Roman" panose="02020603050405020304" pitchFamily="18" charset="0"/>
                <a:cs typeface="Times New Roman" panose="02020603050405020304" pitchFamily="18" charset="0"/>
              </a:rPr>
              <a:t>decît</a:t>
            </a:r>
            <a:r>
              <a:rPr lang="ro-RO" sz="1400" i="1" dirty="0" smtClean="0">
                <a:solidFill>
                  <a:prstClr val="black"/>
                </a:solidFill>
                <a:latin typeface="Times New Roman" panose="02020603050405020304" pitchFamily="18" charset="0"/>
                <a:cs typeface="Times New Roman" panose="02020603050405020304" pitchFamily="18" charset="0"/>
              </a:rPr>
              <a:t> cea locativă , inclusiv </a:t>
            </a:r>
            <a:r>
              <a:rPr lang="ro-RO" sz="1400" i="1" dirty="0" err="1" smtClean="0">
                <a:solidFill>
                  <a:prstClr val="black"/>
                </a:solidFill>
                <a:latin typeface="Times New Roman" panose="02020603050405020304" pitchFamily="18" charset="0"/>
                <a:cs typeface="Times New Roman" panose="02020603050405020304" pitchFamily="18" charset="0"/>
              </a:rPr>
              <a:t>exceptînd</a:t>
            </a:r>
            <a:r>
              <a:rPr lang="ro-RO" sz="1400" i="1" dirty="0" smtClean="0">
                <a:solidFill>
                  <a:prstClr val="black"/>
                </a:solidFill>
                <a:latin typeface="Times New Roman" panose="02020603050405020304" pitchFamily="18" charset="0"/>
                <a:cs typeface="Times New Roman" panose="02020603050405020304" pitchFamily="18" charset="0"/>
              </a:rPr>
              <a:t> garajele și terenurile pe care acestea sunt amplasate și loturile întovărășirilor pomicole cu sau fără construcții amplasate pe ele, evaluate în scopul impozitării  </a:t>
            </a:r>
            <a:r>
              <a:rPr lang="ro-RO" sz="1400" b="1" i="1" dirty="0" smtClean="0">
                <a:solidFill>
                  <a:prstClr val="black"/>
                </a:solidFill>
                <a:latin typeface="Times New Roman" panose="02020603050405020304" pitchFamily="18" charset="0"/>
                <a:cs typeface="Times New Roman" panose="02020603050405020304" pitchFamily="18" charset="0"/>
              </a:rPr>
              <a:t>-  </a:t>
            </a:r>
            <a:r>
              <a:rPr lang="ro-RO" sz="1400" b="1" i="1" dirty="0" err="1" smtClean="0">
                <a:solidFill>
                  <a:prstClr val="black"/>
                </a:solidFill>
                <a:latin typeface="Times New Roman" panose="02020603050405020304" pitchFamily="18" charset="0"/>
                <a:cs typeface="Times New Roman" panose="02020603050405020304" pitchFamily="18" charset="0"/>
              </a:rPr>
              <a:t>ținînd</a:t>
            </a:r>
            <a:r>
              <a:rPr lang="ro-RO" sz="1400" b="1" i="1" dirty="0" smtClean="0">
                <a:solidFill>
                  <a:prstClr val="black"/>
                </a:solidFill>
                <a:latin typeface="Times New Roman" panose="02020603050405020304" pitchFamily="18" charset="0"/>
                <a:cs typeface="Times New Roman" panose="02020603050405020304" pitchFamily="18" charset="0"/>
              </a:rPr>
              <a:t> cont de cota fixă în mărime de 0,3% din baza impozabilă**, care nu poate fi modificată. </a:t>
            </a:r>
          </a:p>
          <a:p>
            <a:pPr>
              <a:lnSpc>
                <a:spcPct val="100000"/>
              </a:lnSpc>
              <a:spcBef>
                <a:spcPts val="600"/>
              </a:spcBef>
              <a:buFontTx/>
              <a:buChar char="-"/>
              <a:tabLst>
                <a:tab pos="685800" algn="l"/>
              </a:tabLst>
            </a:pPr>
            <a:endParaRPr lang="ro-RO" sz="1400" b="1" i="1" dirty="0" smtClean="0">
              <a:solidFill>
                <a:prstClr val="black"/>
              </a:solidFill>
              <a:latin typeface="Times New Roman" panose="02020603050405020304" pitchFamily="18" charset="0"/>
              <a:cs typeface="Times New Roman" panose="02020603050405020304" pitchFamily="18" charset="0"/>
            </a:endParaRPr>
          </a:p>
          <a:p>
            <a:pPr>
              <a:lnSpc>
                <a:spcPct val="100000"/>
              </a:lnSpc>
              <a:spcBef>
                <a:spcPts val="600"/>
              </a:spcBef>
              <a:buFontTx/>
              <a:buChar char="-"/>
              <a:tabLst>
                <a:tab pos="685800" algn="l"/>
              </a:tabLst>
            </a:pPr>
            <a:endParaRPr lang="ro-RO" sz="1400" b="1" i="1" dirty="0" smtClean="0">
              <a:solidFill>
                <a:prstClr val="black"/>
              </a:solidFill>
              <a:latin typeface="Times New Roman" panose="02020603050405020304" pitchFamily="18" charset="0"/>
              <a:cs typeface="Times New Roman" panose="02020603050405020304" pitchFamily="18" charset="0"/>
            </a:endParaRPr>
          </a:p>
          <a:p>
            <a:pPr marL="0" indent="360000" algn="just">
              <a:lnSpc>
                <a:spcPct val="100000"/>
              </a:lnSpc>
              <a:spcBef>
                <a:spcPts val="600"/>
              </a:spcBef>
              <a:buNone/>
              <a:tabLst>
                <a:tab pos="685800" algn="l"/>
              </a:tabLst>
            </a:pPr>
            <a:endPar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457950" y="6525343"/>
            <a:ext cx="2057400" cy="19613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90872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248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4254972207"/>
              </p:ext>
            </p:extLst>
          </p:nvPr>
        </p:nvGraphicFramePr>
        <p:xfrm>
          <a:off x="395536" y="1784015"/>
          <a:ext cx="3816424" cy="4937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ext uri="{D42A27DB-BD31-4B8C-83A1-F6EECF244321}">
                <p14:modId xmlns:p14="http://schemas.microsoft.com/office/powerpoint/2010/main" val="3635369504"/>
              </p:ext>
            </p:extLst>
          </p:nvPr>
        </p:nvGraphicFramePr>
        <p:xfrm>
          <a:off x="5034722" y="1784015"/>
          <a:ext cx="3927296" cy="49374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263301" y="2287164"/>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14641" y="3970244"/>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314641" y="5156285"/>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90384" y="1137684"/>
            <a:ext cx="8568952" cy="646331"/>
          </a:xfrm>
          <a:prstGeom prst="rect">
            <a:avLst/>
          </a:prstGeom>
          <a:noFill/>
        </p:spPr>
        <p:txBody>
          <a:bodyPr wrap="square" rtlCol="0">
            <a:spAutoFit/>
          </a:bodyPr>
          <a:lstStyle/>
          <a:p>
            <a:pPr algn="ctr"/>
            <a:r>
              <a:rPr lang="ro-RO" dirty="0" smtClean="0"/>
              <a:t>Taxa pentru folosirea drumurilor de către autovehiculele înmatriculate în Republica Moldova</a:t>
            </a:r>
            <a:endParaRPr lang="en-US" dirty="0"/>
          </a:p>
        </p:txBody>
      </p:sp>
    </p:spTree>
    <p:extLst>
      <p:ext uri="{BB962C8B-B14F-4D97-AF65-F5344CB8AC3E}">
        <p14:creationId xmlns:p14="http://schemas.microsoft.com/office/powerpoint/2010/main" val="18772436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836712"/>
            <a:ext cx="8856984" cy="864093"/>
          </a:xfrm>
        </p:spPr>
        <p:txBody>
          <a:bodyPr>
            <a:noAutofit/>
          </a:bodyPr>
          <a:lstStyle/>
          <a:p>
            <a:pPr algn="ctr"/>
            <a:r>
              <a:rPr lang="ro-RO" sz="2200" b="1" dirty="0">
                <a:effectLst>
                  <a:outerShdw blurRad="38100" dist="38100" dir="2700000" algn="tl">
                    <a:srgbClr val="000000">
                      <a:alpha val="43137"/>
                    </a:srgbClr>
                  </a:outerShdw>
                </a:effectLst>
                <a:latin typeface="Times New Roman" pitchFamily="18" charset="0"/>
                <a:cs typeface="Times New Roman" pitchFamily="18" charset="0"/>
              </a:rPr>
              <a:t>Taxa pentru folosirea drumurilor </a:t>
            </a:r>
            <a:r>
              <a:rPr lang="en-US" sz="2200" b="1" dirty="0">
                <a:effectLst>
                  <a:outerShdw blurRad="38100" dist="38100" dir="2700000" algn="tl">
                    <a:srgbClr val="000000">
                      <a:alpha val="43137"/>
                    </a:srgbClr>
                  </a:outerShdw>
                </a:effectLst>
                <a:latin typeface="Times New Roman" pitchFamily="18" charset="0"/>
                <a:cs typeface="Times New Roman" pitchFamily="18" charset="0"/>
              </a:rPr>
              <a:t/>
            </a:r>
            <a:br>
              <a:rPr lang="en-US" sz="2200" b="1" dirty="0">
                <a:effectLst>
                  <a:outerShdw blurRad="38100" dist="38100" dir="2700000" algn="tl">
                    <a:srgbClr val="000000">
                      <a:alpha val="43137"/>
                    </a:srgbClr>
                  </a:outerShdw>
                </a:effectLst>
                <a:latin typeface="Times New Roman" pitchFamily="18" charset="0"/>
                <a:cs typeface="Times New Roman" pitchFamily="18" charset="0"/>
              </a:rPr>
            </a:br>
            <a:r>
              <a:rPr lang="ro-RO" sz="2200" b="1" dirty="0">
                <a:effectLst>
                  <a:outerShdw blurRad="38100" dist="38100" dir="2700000" algn="tl">
                    <a:srgbClr val="000000">
                      <a:alpha val="43137"/>
                    </a:srgbClr>
                  </a:outerShdw>
                </a:effectLst>
                <a:latin typeface="Times New Roman" pitchFamily="18" charset="0"/>
                <a:cs typeface="Times New Roman" pitchFamily="18" charset="0"/>
              </a:rPr>
              <a:t>de către autovehiculele înmatriculate în RM</a:t>
            </a:r>
            <a:endParaRPr lang="ro-RO" sz="2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772816"/>
            <a:ext cx="8350068" cy="4932509"/>
          </a:xfrm>
        </p:spPr>
        <p:txBody>
          <a:bodyPr>
            <a:noAutofit/>
          </a:bodyPr>
          <a:lstStyle/>
          <a:p>
            <a:pPr marL="0" indent="457200" algn="just">
              <a:spcBef>
                <a:spcPts val="0"/>
              </a:spcBef>
              <a:buNone/>
            </a:pPr>
            <a:r>
              <a:rPr lang="ro-RO" sz="1900" b="1" dirty="0">
                <a:latin typeface="Times New Roman" panose="02020603050405020304" pitchFamily="18" charset="0"/>
                <a:cs typeface="Times New Roman" panose="02020603050405020304" pitchFamily="18" charset="0"/>
              </a:rPr>
              <a:t>Subiecţi ai impunerii </a:t>
            </a:r>
            <a:r>
              <a:rPr lang="ro-RO" sz="1900" dirty="0">
                <a:latin typeface="Times New Roman" panose="02020603050405020304" pitchFamily="18" charset="0"/>
                <a:cs typeface="Times New Roman" panose="02020603050405020304" pitchFamily="18" charset="0"/>
              </a:rPr>
              <a:t>sînt persoanele fizice şi persoanele juridice posesoare de autovehicule înmatriculate în Republica Moldova. </a:t>
            </a:r>
            <a:endParaRPr lang="en-US" sz="1900" dirty="0">
              <a:latin typeface="Times New Roman" panose="02020603050405020304" pitchFamily="18" charset="0"/>
              <a:cs typeface="Times New Roman" panose="02020603050405020304" pitchFamily="18" charset="0"/>
            </a:endParaRPr>
          </a:p>
          <a:p>
            <a:pPr marL="0" indent="457200" algn="just">
              <a:spcBef>
                <a:spcPts val="0"/>
              </a:spcBef>
              <a:buNone/>
            </a:pPr>
            <a:endParaRPr lang="ro-RO" sz="1000" dirty="0">
              <a:latin typeface="Times New Roman" panose="02020603050405020304" pitchFamily="18" charset="0"/>
              <a:cs typeface="Times New Roman" panose="02020603050405020304" pitchFamily="18" charset="0"/>
            </a:endParaRPr>
          </a:p>
          <a:p>
            <a:pPr marL="0" lvl="0" indent="457200" algn="just">
              <a:spcBef>
                <a:spcPts val="0"/>
              </a:spcBef>
              <a:buNone/>
            </a:pPr>
            <a:r>
              <a:rPr lang="ro-RO" sz="1900" b="1" dirty="0">
                <a:latin typeface="Times New Roman" panose="02020603050405020304" pitchFamily="18" charset="0"/>
                <a:cs typeface="Times New Roman" panose="02020603050405020304" pitchFamily="18" charset="0"/>
              </a:rPr>
              <a:t>Obiect al impunerii </a:t>
            </a:r>
            <a:r>
              <a:rPr lang="ro-RO" sz="1900" dirty="0">
                <a:latin typeface="Times New Roman" panose="02020603050405020304" pitchFamily="18" charset="0"/>
                <a:cs typeface="Times New Roman" panose="02020603050405020304" pitchFamily="18" charset="0"/>
              </a:rPr>
              <a:t>sînt autovehiculele </a:t>
            </a:r>
            <a:r>
              <a:rPr lang="ro-RO" sz="1900" dirty="0" smtClean="0">
                <a:latin typeface="Times New Roman" panose="02020603050405020304" pitchFamily="18" charset="0"/>
                <a:cs typeface="Times New Roman" panose="02020603050405020304" pitchFamily="18" charset="0"/>
              </a:rPr>
              <a:t>înmatriculate permanent, temporar sau </a:t>
            </a:r>
            <a:r>
              <a:rPr lang="x-none"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provizoriu </a:t>
            </a:r>
            <a:r>
              <a:rPr lang="x-none"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pentru </a:t>
            </a:r>
            <a:r>
              <a:rPr lang="x-none"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probe </a:t>
            </a:r>
            <a:r>
              <a:rPr lang="x-none"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 Republica </a:t>
            </a:r>
            <a:r>
              <a:rPr lang="x-none"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Moldova</a:t>
            </a:r>
            <a:r>
              <a:rPr lang="ro-RO" sz="1900" dirty="0" smtClean="0">
                <a:latin typeface="Times New Roman" panose="02020603050405020304" pitchFamily="18" charset="0"/>
                <a:cs typeface="Times New Roman" panose="02020603050405020304" pitchFamily="18" charset="0"/>
              </a:rPr>
              <a:t>: </a:t>
            </a:r>
            <a:r>
              <a:rPr lang="ro-RO" sz="1900" dirty="0">
                <a:latin typeface="Times New Roman" panose="02020603050405020304" pitchFamily="18" charset="0"/>
                <a:cs typeface="Times New Roman" panose="02020603050405020304" pitchFamily="18" charset="0"/>
              </a:rPr>
              <a:t>motociclete, mopede, scutere, </a:t>
            </a:r>
            <a:r>
              <a:rPr lang="ro-RO" sz="1900" dirty="0" smtClean="0">
                <a:latin typeface="Times New Roman" panose="02020603050405020304" pitchFamily="18" charset="0"/>
                <a:cs typeface="Times New Roman" panose="02020603050405020304" pitchFamily="18" charset="0"/>
              </a:rPr>
              <a:t>motorete, </a:t>
            </a:r>
            <a:r>
              <a:rPr lang="ro-RO" sz="1900" dirty="0">
                <a:latin typeface="Times New Roman" panose="02020603050405020304" pitchFamily="18" charset="0"/>
                <a:cs typeface="Times New Roman" panose="02020603050405020304" pitchFamily="18" charset="0"/>
              </a:rPr>
              <a:t>autoturisme, autocamioane, autovehicule pentru utilizări speciale pe şasiu de autoturism sau de microbuz, autovehicule pentru utilizări speciale pe şasiu de autocamion, autoremorchere, remorci, semiremorci, microbuze, autobuze, tractoare, orice alte autovehicule cu autopropulsie.</a:t>
            </a:r>
          </a:p>
          <a:p>
            <a:pPr marL="0" indent="457200" algn="just">
              <a:spcBef>
                <a:spcPts val="0"/>
              </a:spcBef>
              <a:buNone/>
            </a:pPr>
            <a:r>
              <a:rPr lang="ro-RO" sz="1900" dirty="0">
                <a:latin typeface="Times New Roman" panose="02020603050405020304" pitchFamily="18" charset="0"/>
                <a:cs typeface="Times New Roman" panose="02020603050405020304" pitchFamily="18" charset="0"/>
              </a:rPr>
              <a:t>Nu constituie obiect al impunerii:</a:t>
            </a:r>
          </a:p>
          <a:p>
            <a:pPr marL="457200" indent="-457200" algn="just">
              <a:spcBef>
                <a:spcPts val="0"/>
              </a:spcBef>
              <a:buAutoNum type="alphaLcParenR"/>
            </a:pPr>
            <a:r>
              <a:rPr lang="ro-RO" sz="1900" dirty="0">
                <a:latin typeface="Times New Roman" panose="02020603050405020304" pitchFamily="18" charset="0"/>
                <a:cs typeface="Times New Roman" panose="02020603050405020304" pitchFamily="18" charset="0"/>
              </a:rPr>
              <a:t>tractoarele şi remorcile folosite în activitatea agricolă;</a:t>
            </a:r>
          </a:p>
          <a:p>
            <a:pPr marL="457200" indent="-457200" algn="just">
              <a:spcBef>
                <a:spcPts val="0"/>
              </a:spcBef>
              <a:buAutoNum type="alphaLcParenR"/>
            </a:pPr>
            <a:r>
              <a:rPr lang="ro-RO" sz="1900" dirty="0">
                <a:latin typeface="Times New Roman" panose="02020603050405020304" pitchFamily="18" charset="0"/>
                <a:cs typeface="Times New Roman" panose="02020603050405020304" pitchFamily="18" charset="0"/>
              </a:rPr>
              <a:t>autovehiculele pentru transportul în comun pe fir electric;</a:t>
            </a:r>
          </a:p>
          <a:p>
            <a:pPr marL="457200" indent="-457200" algn="just">
              <a:spcBef>
                <a:spcPts val="0"/>
              </a:spcBef>
              <a:buAutoNum type="alphaLcParenR"/>
            </a:pPr>
            <a:r>
              <a:rPr lang="ro-RO" sz="1900" dirty="0">
                <a:latin typeface="Times New Roman" panose="02020603050405020304" pitchFamily="18" charset="0"/>
                <a:cs typeface="Times New Roman" panose="02020603050405020304" pitchFamily="18" charset="0"/>
              </a:rPr>
              <a:t>autovehiculele din dotarea forţei militare străine, în conformitate cu tratatele internaţionale la carea Republica Moldova este parte.</a:t>
            </a:r>
            <a:endParaRPr lang="en-US" sz="1900" dirty="0">
              <a:latin typeface="Times New Roman" panose="02020603050405020304" pitchFamily="18" charset="0"/>
              <a:cs typeface="Times New Roman" panose="02020603050405020304" pitchFamily="18" charset="0"/>
            </a:endParaRPr>
          </a:p>
          <a:p>
            <a:pPr marL="0" indent="457200" algn="just">
              <a:spcBef>
                <a:spcPts val="0"/>
              </a:spcBef>
              <a:buNone/>
            </a:pPr>
            <a:endParaRPr lang="ro-RO" sz="1000" dirty="0">
              <a:latin typeface="Times New Roman" panose="02020603050405020304" pitchFamily="18" charset="0"/>
              <a:cs typeface="Times New Roman" panose="02020603050405020304" pitchFamily="18" charset="0"/>
            </a:endParaRPr>
          </a:p>
          <a:p>
            <a:pPr marL="0" indent="457200" algn="just">
              <a:spcBef>
                <a:spcPts val="0"/>
              </a:spcBef>
              <a:buNone/>
            </a:pPr>
            <a:r>
              <a:rPr lang="ro-RO" sz="1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Perioada fiscală este anul calendaristic. </a:t>
            </a:r>
          </a:p>
          <a:p>
            <a:pPr marL="0" indent="457200" algn="just">
              <a:spcBef>
                <a:spcPts val="0"/>
              </a:spcBef>
              <a:buNone/>
            </a:pPr>
            <a:endParaRPr lang="ro-RO" sz="1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457200" algn="just">
              <a:spcBef>
                <a:spcPts val="0"/>
              </a:spcBef>
              <a:buNone/>
            </a:pPr>
            <a:r>
              <a:rPr lang="ro-RO" sz="1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Cotele impunerii </a:t>
            </a:r>
            <a:r>
              <a:rPr lang="ro-RO"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sunt stabilite în Anexa nr. 1 la Titlul IX al Codului fiscal</a:t>
            </a:r>
            <a:r>
              <a:rPr lang="ro-RO"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o-RO"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457200" algn="just">
              <a:spcBef>
                <a:spcPts val="0"/>
              </a:spcBef>
              <a:buNone/>
            </a:pPr>
            <a:endParaRPr lang="en-US"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457200" algn="just">
              <a:spcBef>
                <a:spcPts val="0"/>
              </a:spcBef>
              <a:buNone/>
            </a:pPr>
            <a:endParaRPr lang="ro-RO" sz="1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5720" y="67394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4375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344816" cy="864093"/>
          </a:xfrm>
        </p:spPr>
        <p:txBody>
          <a:bodyPr>
            <a:noAutofit/>
          </a:bodyPr>
          <a:lstStyle/>
          <a:p>
            <a:pPr algn="ctr"/>
            <a:r>
              <a:rPr lang="ro-RO" sz="2200" b="1" dirty="0" smtClean="0">
                <a:effectLst>
                  <a:outerShdw blurRad="38100" dist="38100" dir="2700000" algn="tl">
                    <a:srgbClr val="000000">
                      <a:alpha val="43137"/>
                    </a:srgbClr>
                  </a:outerShdw>
                </a:effectLst>
                <a:latin typeface="Times New Roman" pitchFamily="18" charset="0"/>
                <a:cs typeface="Times New Roman" pitchFamily="18" charset="0"/>
              </a:rPr>
              <a:t>Calculare</a:t>
            </a:r>
            <a:r>
              <a:rPr lang="en-US" sz="2200" b="1" dirty="0">
                <a:effectLst>
                  <a:outerShdw blurRad="38100" dist="38100" dir="2700000" algn="tl">
                    <a:srgbClr val="000000">
                      <a:alpha val="43137"/>
                    </a:srgbClr>
                  </a:outerShdw>
                </a:effectLst>
                <a:latin typeface="Times New Roman" pitchFamily="18" charset="0"/>
                <a:cs typeface="Times New Roman" pitchFamily="18" charset="0"/>
              </a:rPr>
              <a:t>a</a:t>
            </a:r>
            <a:r>
              <a:rPr lang="ro-RO" sz="2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sz="2200" b="1" dirty="0">
                <a:latin typeface="Times New Roman" pitchFamily="18" charset="0"/>
                <a:cs typeface="Times New Roman" pitchFamily="18" charset="0"/>
              </a:rPr>
              <a:t>taxei pentru folosirea drumurilor </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ro-RO" sz="2200" b="1" dirty="0">
                <a:latin typeface="Times New Roman" pitchFamily="18" charset="0"/>
                <a:cs typeface="Times New Roman" pitchFamily="18" charset="0"/>
              </a:rPr>
              <a:t>de către autovehiculele înmatriculate în RM</a:t>
            </a:r>
            <a:endParaRPr lang="ro-RO" sz="2200" b="1" dirty="0"/>
          </a:p>
        </p:txBody>
      </p:sp>
      <p:sp>
        <p:nvSpPr>
          <p:cNvPr id="3" name="Content Placeholder 2"/>
          <p:cNvSpPr>
            <a:spLocks noGrp="1"/>
          </p:cNvSpPr>
          <p:nvPr>
            <p:ph idx="1"/>
          </p:nvPr>
        </p:nvSpPr>
        <p:spPr>
          <a:xfrm>
            <a:off x="395536" y="1628800"/>
            <a:ext cx="8350068" cy="5076525"/>
          </a:xfrm>
        </p:spPr>
        <p:txBody>
          <a:bodyPr>
            <a:noAutofit/>
          </a:bodyPr>
          <a:lstStyle/>
          <a:p>
            <a:pPr marL="0" indent="457200" algn="just">
              <a:spcBef>
                <a:spcPts val="0"/>
              </a:spcBef>
              <a:buNone/>
            </a:pPr>
            <a:endParaRPr lang="ro-RO" sz="1900" b="1" dirty="0">
              <a:latin typeface="Times New Roman" panose="02020603050405020304" pitchFamily="18" charset="0"/>
              <a:cs typeface="Times New Roman" panose="02020603050405020304" pitchFamily="18" charset="0"/>
            </a:endParaRPr>
          </a:p>
          <a:p>
            <a:pPr marL="0" indent="457200" algn="just">
              <a:spcBef>
                <a:spcPts val="0"/>
              </a:spcBef>
              <a:buNone/>
            </a:pPr>
            <a:r>
              <a:rPr lang="ro-RO" sz="1900" b="1" dirty="0">
                <a:latin typeface="Times New Roman" panose="02020603050405020304" pitchFamily="18" charset="0"/>
                <a:cs typeface="Times New Roman" panose="02020603050405020304" pitchFamily="18" charset="0"/>
              </a:rPr>
              <a:t>Taxa se calculează </a:t>
            </a:r>
            <a:r>
              <a:rPr lang="ro-RO" sz="1900" dirty="0">
                <a:latin typeface="Times New Roman" panose="02020603050405020304" pitchFamily="18" charset="0"/>
                <a:cs typeface="Times New Roman" panose="02020603050405020304" pitchFamily="18" charset="0"/>
              </a:rPr>
              <a:t>de către subiectul impunerii de sine stătător, în funcţie de obiectul impunerii şi cota impunerii.</a:t>
            </a:r>
          </a:p>
          <a:p>
            <a:pPr marL="0" indent="457200" algn="just">
              <a:spcBef>
                <a:spcPts val="0"/>
              </a:spcBef>
              <a:buNone/>
            </a:pPr>
            <a:endParaRPr lang="ro-RO" sz="1900" dirty="0">
              <a:latin typeface="Times New Roman" panose="02020603050405020304" pitchFamily="18" charset="0"/>
              <a:cs typeface="Times New Roman" panose="02020603050405020304" pitchFamily="18" charset="0"/>
            </a:endParaRPr>
          </a:p>
          <a:p>
            <a:pPr marL="0" indent="457200" algn="just">
              <a:spcBef>
                <a:spcPts val="0"/>
              </a:spcBef>
              <a:buNone/>
            </a:pPr>
            <a:r>
              <a:rPr lang="vi-VN" sz="1900" i="1" dirty="0">
                <a:latin typeface="Times New Roman" panose="02020603050405020304" pitchFamily="18" charset="0"/>
                <a:cs typeface="Times New Roman" panose="02020603050405020304" pitchFamily="18" charset="0"/>
              </a:rPr>
              <a:t>Pentru autovehiculele mixte</a:t>
            </a:r>
            <a:r>
              <a:rPr lang="vi-VN" sz="1900" dirty="0">
                <a:latin typeface="Times New Roman" panose="02020603050405020304" pitchFamily="18" charset="0"/>
                <a:cs typeface="Times New Roman" panose="02020603050405020304" pitchFamily="18" charset="0"/>
              </a:rPr>
              <a:t>, taxa se calculează la cota celei mai mari taxe dintre</a:t>
            </a:r>
            <a:r>
              <a:rPr lang="ro-RO" sz="1900" dirty="0">
                <a:latin typeface="Times New Roman" panose="02020603050405020304" pitchFamily="18" charset="0"/>
                <a:cs typeface="Times New Roman" panose="02020603050405020304" pitchFamily="18" charset="0"/>
              </a:rPr>
              <a:t>:</a:t>
            </a:r>
          </a:p>
          <a:p>
            <a:pPr algn="just">
              <a:spcBef>
                <a:spcPts val="0"/>
              </a:spcBef>
              <a:buFontTx/>
              <a:buChar char="-"/>
            </a:pPr>
            <a:r>
              <a:rPr lang="vi-VN" sz="1900" dirty="0">
                <a:latin typeface="Times New Roman" panose="02020603050405020304" pitchFamily="18" charset="0"/>
                <a:cs typeface="Times New Roman" panose="02020603050405020304" pitchFamily="18" charset="0"/>
              </a:rPr>
              <a:t>taxa calculată în conformitate cu cotele stabilite la pct.2</a:t>
            </a:r>
            <a:r>
              <a:rPr lang="ro-RO" sz="1900" dirty="0">
                <a:latin typeface="Times New Roman" panose="02020603050405020304" pitchFamily="18" charset="0"/>
                <a:cs typeface="Times New Roman" panose="02020603050405020304" pitchFamily="18" charset="0"/>
              </a:rPr>
              <a:t>;</a:t>
            </a:r>
          </a:p>
          <a:p>
            <a:pPr algn="just">
              <a:spcBef>
                <a:spcPts val="0"/>
              </a:spcBef>
              <a:buFontTx/>
              <a:buChar char="-"/>
            </a:pPr>
            <a:r>
              <a:rPr lang="vi-VN" sz="1900" dirty="0">
                <a:latin typeface="Times New Roman" panose="02020603050405020304" pitchFamily="18" charset="0"/>
                <a:cs typeface="Times New Roman" panose="02020603050405020304" pitchFamily="18" charset="0"/>
              </a:rPr>
              <a:t>taxa calculată în conformitate cu cotele stabilite la pct.6</a:t>
            </a:r>
            <a:r>
              <a:rPr lang="ro-RO" sz="1900" dirty="0">
                <a:latin typeface="Times New Roman" panose="02020603050405020304" pitchFamily="18" charset="0"/>
                <a:cs typeface="Times New Roman" panose="02020603050405020304" pitchFamily="18" charset="0"/>
              </a:rPr>
              <a:t>;</a:t>
            </a:r>
          </a:p>
          <a:p>
            <a:pPr algn="just">
              <a:spcBef>
                <a:spcPts val="0"/>
              </a:spcBef>
              <a:buFontTx/>
              <a:buChar char="-"/>
            </a:pPr>
            <a:r>
              <a:rPr lang="vi-VN" sz="1900" dirty="0" err="1">
                <a:latin typeface="Times New Roman" panose="02020603050405020304" pitchFamily="18" charset="0"/>
                <a:cs typeface="Times New Roman" panose="02020603050405020304" pitchFamily="18" charset="0"/>
              </a:rPr>
              <a:t>taxa</a:t>
            </a:r>
            <a:r>
              <a:rPr lang="vi-VN" sz="1900" dirty="0">
                <a:latin typeface="Times New Roman" panose="02020603050405020304" pitchFamily="18" charset="0"/>
                <a:cs typeface="Times New Roman" panose="02020603050405020304" pitchFamily="18" charset="0"/>
              </a:rPr>
              <a:t> calculată în conformitate cu cotele stabilite la pct.7 din anexa nr.1 la </a:t>
            </a:r>
            <a:r>
              <a:rPr lang="ro-RO" sz="1900" dirty="0">
                <a:latin typeface="Times New Roman" panose="02020603050405020304" pitchFamily="18" charset="0"/>
                <a:cs typeface="Times New Roman" panose="02020603050405020304" pitchFamily="18" charset="0"/>
              </a:rPr>
              <a:t>Titlul IX al Codului fiscal</a:t>
            </a:r>
            <a:r>
              <a:rPr lang="vi-VN" sz="1900" dirty="0">
                <a:latin typeface="Times New Roman" panose="02020603050405020304" pitchFamily="18" charset="0"/>
                <a:cs typeface="Times New Roman" panose="02020603050405020304" pitchFamily="18" charset="0"/>
              </a:rPr>
              <a:t>,</a:t>
            </a:r>
            <a:endParaRPr lang="ro-RO" sz="1900" dirty="0">
              <a:latin typeface="Times New Roman" panose="02020603050405020304" pitchFamily="18" charset="0"/>
              <a:cs typeface="Times New Roman" panose="02020603050405020304" pitchFamily="18" charset="0"/>
            </a:endParaRPr>
          </a:p>
          <a:p>
            <a:pPr marL="0" indent="0" algn="just">
              <a:spcBef>
                <a:spcPts val="0"/>
              </a:spcBef>
              <a:buNone/>
            </a:pPr>
            <a:r>
              <a:rPr lang="vi-VN" sz="1900" dirty="0">
                <a:latin typeface="Times New Roman" panose="02020603050405020304" pitchFamily="18" charset="0"/>
                <a:cs typeface="Times New Roman" panose="02020603050405020304" pitchFamily="18" charset="0"/>
              </a:rPr>
              <a:t> pornind de la categoria autovehiculului şi caracteristicile tehnice ale acestuia, specificate în certificatul de </a:t>
            </a:r>
            <a:r>
              <a:rPr lang="vi-VN" sz="1900" dirty="0" err="1" smtClean="0">
                <a:latin typeface="Times New Roman" panose="02020603050405020304" pitchFamily="18" charset="0"/>
                <a:cs typeface="Times New Roman" panose="02020603050405020304" pitchFamily="18" charset="0"/>
              </a:rPr>
              <a:t>înmatriculare</a:t>
            </a:r>
            <a:r>
              <a:rPr lang="vi-VN"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0" indent="0" algn="just">
              <a:spcBef>
                <a:spcPts val="0"/>
              </a:spcBef>
              <a:buNone/>
            </a:pPr>
            <a:endParaRPr lang="vi-VN" sz="1900" dirty="0">
              <a:latin typeface="Times New Roman" panose="02020603050405020304" pitchFamily="18" charset="0"/>
              <a:cs typeface="Times New Roman" panose="02020603050405020304" pitchFamily="18" charset="0"/>
            </a:endParaRPr>
          </a:p>
          <a:p>
            <a:pPr marL="0" indent="457200" algn="just">
              <a:spcBef>
                <a:spcPts val="0"/>
              </a:spcBef>
              <a:buNone/>
            </a:pPr>
            <a:r>
              <a:rPr lang="vi-VN" sz="1900" dirty="0">
                <a:latin typeface="Times New Roman" panose="02020603050405020304" pitchFamily="18" charset="0"/>
                <a:cs typeface="Times New Roman" panose="02020603050405020304" pitchFamily="18" charset="0"/>
              </a:rPr>
              <a:t>Dacă autovehiculul mixt, în urma reutilării, nu mai poate fi calificat ca microbuz/autobuz, taxa, în baza caracteristicilor tehnice ale autovehiculului, se calculează la cota celei mai mari taxe dintre taxa calculată,  în conformitate cu cotele stabilite la pct.2 şi 6 din anexa nr.1 la </a:t>
            </a:r>
            <a:r>
              <a:rPr lang="ro-RO" sz="1900" dirty="0">
                <a:latin typeface="Times New Roman" panose="02020603050405020304" pitchFamily="18" charset="0"/>
                <a:cs typeface="Times New Roman" panose="02020603050405020304" pitchFamily="18" charset="0"/>
              </a:rPr>
              <a:t>Titlul IX al Codului fiscal</a:t>
            </a:r>
            <a:r>
              <a:rPr lang="vi-VN" sz="1900" dirty="0">
                <a:latin typeface="Times New Roman" panose="02020603050405020304" pitchFamily="18" charset="0"/>
                <a:cs typeface="Times New Roman" panose="02020603050405020304" pitchFamily="18" charset="0"/>
              </a:rPr>
              <a:t>.</a:t>
            </a:r>
            <a:endParaRPr lang="ro-RO" sz="1900" dirty="0">
              <a:latin typeface="Times New Roman" panose="02020603050405020304" pitchFamily="18" charset="0"/>
              <a:cs typeface="Times New Roman" panose="02020603050405020304" pitchFamily="18" charset="0"/>
            </a:endParaRPr>
          </a:p>
          <a:p>
            <a:pPr marL="0" indent="0" algn="just">
              <a:spcBef>
                <a:spcPts val="0"/>
              </a:spcBef>
              <a:buNone/>
            </a:pPr>
            <a:endParaRPr lang="ro-RO"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5720" y="67394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6120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764" y="836712"/>
            <a:ext cx="6555588" cy="864093"/>
          </a:xfrm>
        </p:spPr>
        <p:txBody>
          <a:bodyPr>
            <a:noAutofit/>
          </a:bodyPr>
          <a:lstStyle/>
          <a:p>
            <a:pPr algn="ctr"/>
            <a:r>
              <a:rPr lang="ro-RO" sz="2200" b="1" dirty="0">
                <a:effectLst>
                  <a:outerShdw blurRad="38100" dist="38100" dir="2700000" algn="tl">
                    <a:srgbClr val="000000">
                      <a:alpha val="43137"/>
                    </a:srgbClr>
                  </a:outerShdw>
                </a:effectLst>
                <a:latin typeface="Times New Roman" pitchFamily="18" charset="0"/>
                <a:cs typeface="Times New Roman" pitchFamily="18" charset="0"/>
              </a:rPr>
              <a:t>Achitarea</a:t>
            </a:r>
            <a:r>
              <a:rPr lang="ro-RO" sz="2200" b="1" dirty="0">
                <a:latin typeface="Times New Roman" pitchFamily="18" charset="0"/>
                <a:cs typeface="Times New Roman" pitchFamily="18" charset="0"/>
              </a:rPr>
              <a:t> taxei pentru folosirea drumurilor </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ro-RO" sz="2200" b="1" dirty="0">
                <a:latin typeface="Times New Roman" pitchFamily="18" charset="0"/>
                <a:cs typeface="Times New Roman" pitchFamily="18" charset="0"/>
              </a:rPr>
              <a:t>de către autovehiculele înmatriculate în RM</a:t>
            </a:r>
            <a:endParaRPr lang="ro-RO" sz="2200" b="1" dirty="0"/>
          </a:p>
        </p:txBody>
      </p:sp>
      <p:sp>
        <p:nvSpPr>
          <p:cNvPr id="3" name="Content Placeholder 2"/>
          <p:cNvSpPr>
            <a:spLocks noGrp="1"/>
          </p:cNvSpPr>
          <p:nvPr>
            <p:ph idx="1"/>
          </p:nvPr>
        </p:nvSpPr>
        <p:spPr>
          <a:xfrm>
            <a:off x="395536" y="1628800"/>
            <a:ext cx="8350068" cy="5076525"/>
          </a:xfrm>
        </p:spPr>
        <p:txBody>
          <a:bodyPr>
            <a:noAutofit/>
          </a:bodyPr>
          <a:lstStyle/>
          <a:p>
            <a:pPr marL="0" indent="457200" algn="just">
              <a:spcBef>
                <a:spcPts val="0"/>
              </a:spcBef>
              <a:buNone/>
            </a:pPr>
            <a:endParaRPr lang="ro-RO" sz="1900" b="1" dirty="0">
              <a:latin typeface="Times New Roman" panose="02020603050405020304" pitchFamily="18" charset="0"/>
              <a:cs typeface="Times New Roman" panose="02020603050405020304" pitchFamily="18" charset="0"/>
            </a:endParaRPr>
          </a:p>
          <a:p>
            <a:pPr marL="0" indent="457200" algn="just">
              <a:spcBef>
                <a:spcPts val="0"/>
              </a:spcBef>
              <a:buNone/>
            </a:pPr>
            <a:r>
              <a:rPr lang="ro-RO" sz="1900" b="1" dirty="0">
                <a:latin typeface="Times New Roman" panose="02020603050405020304" pitchFamily="18" charset="0"/>
                <a:cs typeface="Times New Roman" panose="02020603050405020304" pitchFamily="18" charset="0"/>
              </a:rPr>
              <a:t>Taxa se achită</a:t>
            </a:r>
            <a:r>
              <a:rPr lang="ro-RO" sz="1900" dirty="0">
                <a:latin typeface="Times New Roman" panose="02020603050405020304" pitchFamily="18" charset="0"/>
                <a:cs typeface="Times New Roman" panose="02020603050405020304" pitchFamily="18" charset="0"/>
              </a:rPr>
              <a:t> pentru perioada fiscală printr-o plată unică şi în volum deplin, </a:t>
            </a:r>
            <a:r>
              <a:rPr lang="en-US" sz="1900" dirty="0" err="1">
                <a:latin typeface="Times New Roman" panose="02020603050405020304" pitchFamily="18" charset="0"/>
                <a:cs typeface="Times New Roman" panose="02020603050405020304" pitchFamily="18" charset="0"/>
              </a:rPr>
              <a:t>pentru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fiecare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autovehicul</a:t>
            </a:r>
            <a:r>
              <a:rPr lang="ro-RO" sz="1900" dirty="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0" indent="457200" algn="just">
              <a:spcBef>
                <a:spcPts val="0"/>
              </a:spcBef>
              <a:buNone/>
            </a:pPr>
            <a:endParaRPr lang="ro-RO" sz="1900" dirty="0">
              <a:latin typeface="Times New Roman" panose="02020603050405020304" pitchFamily="18" charset="0"/>
              <a:cs typeface="Times New Roman" panose="02020603050405020304" pitchFamily="18" charset="0"/>
            </a:endParaRPr>
          </a:p>
          <a:p>
            <a:pPr marL="0" indent="0" algn="just">
              <a:spcBef>
                <a:spcPts val="0"/>
              </a:spcBef>
              <a:buNone/>
            </a:pPr>
            <a:r>
              <a:rPr lang="ro-RO" sz="1900" dirty="0" smtClean="0">
                <a:latin typeface="Times New Roman" panose="02020603050405020304" pitchFamily="18" charset="0"/>
                <a:cs typeface="Times New Roman" panose="02020603050405020304" pitchFamily="18" charset="0"/>
              </a:rPr>
              <a:t>la </a:t>
            </a:r>
            <a:r>
              <a:rPr lang="ro-RO" sz="1900" dirty="0">
                <a:latin typeface="Times New Roman" panose="02020603050405020304" pitchFamily="18" charset="0"/>
                <a:cs typeface="Times New Roman" panose="02020603050405020304" pitchFamily="18" charset="0"/>
              </a:rPr>
              <a:t>data efectuării </a:t>
            </a:r>
            <a:r>
              <a:rPr lang="ro-RO" sz="1900" dirty="0" smtClean="0">
                <a:latin typeface="Times New Roman" panose="02020603050405020304" pitchFamily="18" charset="0"/>
                <a:cs typeface="Times New Roman" panose="02020603050405020304" pitchFamily="18" charset="0"/>
              </a:rPr>
              <a:t>inspecției tehnice periodice </a:t>
            </a:r>
            <a:r>
              <a:rPr lang="ro-RO" sz="1900" dirty="0">
                <a:latin typeface="Times New Roman" panose="02020603050405020304" pitchFamily="18" charset="0"/>
                <a:cs typeface="Times New Roman" panose="02020603050405020304" pitchFamily="18" charset="0"/>
              </a:rPr>
              <a:t>anuale a autovehiculului, dacă </a:t>
            </a:r>
            <a:r>
              <a:rPr lang="ro-RO" sz="1900" dirty="0" err="1">
                <a:latin typeface="Times New Roman" panose="02020603050405020304" pitchFamily="18" charset="0"/>
                <a:cs typeface="Times New Roman" panose="02020603050405020304" pitchFamily="18" charset="0"/>
              </a:rPr>
              <a:t>pînă</a:t>
            </a:r>
            <a:r>
              <a:rPr lang="ro-RO" sz="1900" dirty="0">
                <a:latin typeface="Times New Roman" panose="02020603050405020304" pitchFamily="18" charset="0"/>
                <a:cs typeface="Times New Roman" panose="02020603050405020304" pitchFamily="18" charset="0"/>
              </a:rPr>
              <a:t> la </a:t>
            </a:r>
            <a:r>
              <a:rPr lang="en-US" sz="1900" dirty="0">
                <a:latin typeface="Times New Roman" panose="02020603050405020304" pitchFamily="18" charset="0"/>
                <a:cs typeface="Times New Roman" panose="02020603050405020304" pitchFamily="18" charset="0"/>
              </a:rPr>
              <a:t>    </a:t>
            </a:r>
          </a:p>
          <a:p>
            <a:pPr marL="0" indent="0" algn="just">
              <a:spcBef>
                <a:spcPts val="0"/>
              </a:spcBef>
              <a:buNone/>
            </a:pPr>
            <a:r>
              <a:rPr lang="en-US" sz="1900" dirty="0">
                <a:latin typeface="Times New Roman" panose="02020603050405020304" pitchFamily="18" charset="0"/>
                <a:cs typeface="Times New Roman" panose="02020603050405020304" pitchFamily="18" charset="0"/>
              </a:rPr>
              <a:t>     </a:t>
            </a:r>
            <a:r>
              <a:rPr lang="ro-RO" sz="1900" dirty="0">
                <a:latin typeface="Times New Roman" panose="02020603050405020304" pitchFamily="18" charset="0"/>
                <a:cs typeface="Times New Roman" panose="02020603050405020304" pitchFamily="18" charset="0"/>
              </a:rPr>
              <a:t>această dată taxa nu a fost achitată*.</a:t>
            </a:r>
          </a:p>
          <a:p>
            <a:pPr marL="0" indent="0" algn="just">
              <a:spcBef>
                <a:spcPts val="0"/>
              </a:spcBef>
              <a:buNone/>
            </a:pPr>
            <a:endParaRPr lang="ro-RO" sz="1900" dirty="0">
              <a:latin typeface="Times New Roman" panose="02020603050405020304" pitchFamily="18" charset="0"/>
              <a:cs typeface="Times New Roman" panose="02020603050405020304" pitchFamily="18" charset="0"/>
            </a:endParaRPr>
          </a:p>
          <a:p>
            <a:pPr marL="0" indent="0" algn="just">
              <a:spcBef>
                <a:spcPts val="0"/>
              </a:spcBef>
              <a:buNone/>
            </a:pPr>
            <a:r>
              <a:rPr lang="ro-RO" sz="1900" dirty="0">
                <a:latin typeface="Times New Roman" panose="02020603050405020304" pitchFamily="18" charset="0"/>
                <a:cs typeface="Times New Roman" panose="02020603050405020304" pitchFamily="18" charset="0"/>
              </a:rPr>
              <a:t>Pentru autovehiculele care, conform legislaţiei, sînt supuse testării tehnice obligatorii de două ori pe an, subiecţii impunerii achită taxa în rate egale, la data cînd autovehiculele sînt supuse testării tehnice obligatorii.</a:t>
            </a:r>
          </a:p>
          <a:p>
            <a:pPr marL="0" indent="0" algn="just">
              <a:spcBef>
                <a:spcPts val="0"/>
              </a:spcBef>
              <a:buNone/>
            </a:pPr>
            <a:endParaRPr lang="ro-RO" sz="1900" dirty="0">
              <a:latin typeface="Times New Roman" panose="02020603050405020304" pitchFamily="18" charset="0"/>
              <a:cs typeface="Times New Roman" panose="02020603050405020304" pitchFamily="18" charset="0"/>
            </a:endParaRPr>
          </a:p>
          <a:p>
            <a:pPr marL="0" indent="0" algn="just">
              <a:spcBef>
                <a:spcPts val="0"/>
              </a:spcBef>
              <a:buNone/>
            </a:pPr>
            <a:r>
              <a:rPr lang="ro-RO" sz="1900" b="1" dirty="0">
                <a:latin typeface="Times New Roman" panose="02020603050405020304" pitchFamily="18" charset="0"/>
                <a:cs typeface="Times New Roman" panose="02020603050405020304" pitchFamily="18" charset="0"/>
              </a:rPr>
              <a:t>Taxa nu se achită </a:t>
            </a:r>
            <a:r>
              <a:rPr lang="ro-RO" sz="1900" dirty="0">
                <a:latin typeface="Times New Roman" panose="02020603050405020304" pitchFamily="18" charset="0"/>
                <a:cs typeface="Times New Roman" panose="02020603050405020304" pitchFamily="18" charset="0"/>
              </a:rPr>
              <a:t>pentru:</a:t>
            </a:r>
          </a:p>
          <a:p>
            <a:pPr algn="just">
              <a:spcBef>
                <a:spcPts val="0"/>
              </a:spcBef>
              <a:buFontTx/>
              <a:buChar char="-"/>
            </a:pPr>
            <a:r>
              <a:rPr lang="ro-RO" sz="1900" dirty="0">
                <a:latin typeface="Times New Roman" panose="02020603050405020304" pitchFamily="18" charset="0"/>
                <a:cs typeface="Times New Roman" panose="02020603050405020304" pitchFamily="18" charset="0"/>
              </a:rPr>
              <a:t>autovehiculele rebutate, precum şi pentru cele neexploatate provizoriu, scoase din circulaţie sau cele radiate din evidenţa organelor abilitate cu ţinerea evidenţei autovehiculelor;</a:t>
            </a:r>
          </a:p>
          <a:p>
            <a:pPr algn="just">
              <a:spcBef>
                <a:spcPts val="0"/>
              </a:spcBef>
              <a:buFontTx/>
              <a:buChar char="-"/>
            </a:pPr>
            <a:r>
              <a:rPr lang="ro-RO" sz="1900" dirty="0">
                <a:latin typeface="Times New Roman" panose="02020603050405020304" pitchFamily="18" charset="0"/>
                <a:cs typeface="Times New Roman" panose="02020603050405020304" pitchFamily="18" charset="0"/>
              </a:rPr>
              <a:t>autovehiculele nefolosite de către persoanele fiizice cetăţeni.**</a:t>
            </a:r>
          </a:p>
          <a:p>
            <a:pPr marL="0" indent="0" algn="just">
              <a:spcBef>
                <a:spcPts val="0"/>
              </a:spcBef>
              <a:buNone/>
            </a:pPr>
            <a:endParaRPr lang="ro-RO" sz="1900" dirty="0">
              <a:latin typeface="Times New Roman" panose="02020603050405020304" pitchFamily="18" charset="0"/>
              <a:cs typeface="Times New Roman" panose="02020603050405020304" pitchFamily="18" charset="0"/>
            </a:endParaRPr>
          </a:p>
          <a:p>
            <a:pPr marL="0" indent="0" algn="just">
              <a:spcBef>
                <a:spcPts val="0"/>
              </a:spcBef>
              <a:buNone/>
            </a:pPr>
            <a:endParaRPr lang="ro-RO"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5720" y="67394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6382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124744"/>
            <a:ext cx="6555588" cy="1224136"/>
          </a:xfrm>
        </p:spPr>
        <p:txBody>
          <a:bodyPr>
            <a:noAutofit/>
          </a:bodyPr>
          <a:lstStyle/>
          <a:p>
            <a:pPr lvl="0"/>
            <a:r>
              <a:rPr lang="ro-RO" sz="1800" b="1" u="sng" dirty="0">
                <a:latin typeface="Times New Roman" panose="02020603050405020304" pitchFamily="18" charset="0"/>
                <a:cs typeface="Times New Roman" panose="02020603050405020304" pitchFamily="18" charset="0"/>
              </a:rPr>
              <a:t>Articolul</a:t>
            </a:r>
            <a:r>
              <a:rPr lang="en-US" sz="1800" b="1" u="sng" dirty="0">
                <a:latin typeface="Times New Roman" panose="02020603050405020304" pitchFamily="18" charset="0"/>
                <a:cs typeface="Times New Roman" panose="02020603050405020304" pitchFamily="18" charset="0"/>
              </a:rPr>
              <a:t> </a:t>
            </a:r>
            <a:r>
              <a:rPr lang="en-US" sz="1800" b="1" u="sng" dirty="0" smtClean="0">
                <a:latin typeface="Times New Roman" panose="02020603050405020304" pitchFamily="18" charset="0"/>
                <a:cs typeface="Times New Roman" panose="02020603050405020304" pitchFamily="18" charset="0"/>
              </a:rPr>
              <a:t>342</a:t>
            </a:r>
            <a:r>
              <a:rPr lang="it-IT" sz="1800" u="sng" baseline="30000" dirty="0"/>
              <a:t> 2</a:t>
            </a:r>
            <a:r>
              <a:rPr lang="en-US" sz="1800" b="1" u="sng" dirty="0" smtClean="0">
                <a:latin typeface="Times New Roman" panose="02020603050405020304" pitchFamily="18" charset="0"/>
                <a:cs typeface="Times New Roman" panose="02020603050405020304" pitchFamily="18" charset="0"/>
              </a:rPr>
              <a:t>.</a:t>
            </a:r>
            <a:r>
              <a:rPr lang="en-US" sz="1800" b="1" u="sng" dirty="0">
                <a:latin typeface="Times New Roman" panose="02020603050405020304" pitchFamily="18" charset="0"/>
                <a:cs typeface="Times New Roman" panose="02020603050405020304" pitchFamily="18" charset="0"/>
              </a:rPr>
              <a:t/>
            </a:r>
            <a:br>
              <a:rPr lang="en-US" sz="1800" b="1" u="sng" dirty="0">
                <a:latin typeface="Times New Roman" panose="02020603050405020304" pitchFamily="18" charset="0"/>
                <a:cs typeface="Times New Roman" panose="02020603050405020304" pitchFamily="18" charset="0"/>
              </a:rPr>
            </a:br>
            <a:r>
              <a:rPr lang="x-none" sz="1800" b="1" u="sng">
                <a:latin typeface="Times New Roman" panose="02020603050405020304" pitchFamily="18" charset="0"/>
                <a:cs typeface="Times New Roman" panose="02020603050405020304" pitchFamily="18" charset="0"/>
              </a:rPr>
              <a:t>Norme speciale privind perioada fiscală şi modul de calculare şi achitare a taxei, în cazul autovehiculelor înmatriculate provizoriu pentru </a:t>
            </a:r>
            <a:r>
              <a:rPr lang="x-none" sz="1800" b="1" u="sng" smtClean="0">
                <a:latin typeface="Times New Roman" panose="02020603050405020304" pitchFamily="18" charset="0"/>
                <a:cs typeface="Times New Roman" panose="02020603050405020304" pitchFamily="18" charset="0"/>
              </a:rPr>
              <a:t>probe</a:t>
            </a:r>
            <a:r>
              <a:rPr lang="ro-RO" sz="1800" b="1" u="sng" dirty="0" smtClean="0">
                <a:latin typeface="Times New Roman" panose="02020603050405020304" pitchFamily="18" charset="0"/>
                <a:cs typeface="Times New Roman" panose="02020603050405020304" pitchFamily="18" charset="0"/>
              </a:rPr>
              <a:t> </a:t>
            </a:r>
            <a:endParaRPr lang="ro-RO" sz="18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2204864"/>
            <a:ext cx="8422076" cy="4500461"/>
          </a:xfrm>
        </p:spPr>
        <p:txBody>
          <a:bodyPr>
            <a:noAutofit/>
          </a:bodyPr>
          <a:lstStyle/>
          <a:p>
            <a:pPr marL="0" indent="0" algn="just">
              <a:spcBef>
                <a:spcPts val="0"/>
              </a:spcBef>
              <a:buNone/>
            </a:pPr>
            <a:endParaRPr lang="ro-RO" sz="1900" dirty="0">
              <a:latin typeface="Times New Roman" panose="02020603050405020304" pitchFamily="18" charset="0"/>
              <a:cs typeface="Times New Roman" panose="02020603050405020304" pitchFamily="18" charset="0"/>
            </a:endParaRPr>
          </a:p>
          <a:p>
            <a:r>
              <a:rPr lang="x-none" sz="2000">
                <a:latin typeface="Times New Roman" panose="02020603050405020304" pitchFamily="18" charset="0"/>
                <a:cs typeface="Times New Roman" panose="02020603050405020304" pitchFamily="18" charset="0"/>
              </a:rPr>
              <a:t> În cazul autovehiculelor înmatriculate provizoriu pentru probe, prin derogare de la prevederile art.340 alin.(1):</a:t>
            </a:r>
          </a:p>
          <a:p>
            <a:r>
              <a:rPr lang="x-none" sz="2000">
                <a:latin typeface="Times New Roman" panose="02020603050405020304" pitchFamily="18" charset="0"/>
                <a:cs typeface="Times New Roman" panose="02020603050405020304" pitchFamily="18" charset="0"/>
              </a:rPr>
              <a:t>      a) perioada fiscală se consideră perioada de 90 de zile din ziua achitării taxei;</a:t>
            </a:r>
          </a:p>
          <a:p>
            <a:r>
              <a:rPr lang="x-none" sz="2000">
                <a:latin typeface="Times New Roman" panose="02020603050405020304" pitchFamily="18" charset="0"/>
                <a:cs typeface="Times New Roman" panose="02020603050405020304" pitchFamily="18" charset="0"/>
              </a:rPr>
              <a:t>      b) cota taxei reprezintă 25% din cota taxei stabilite conform anexei nr.1 la prezentul titlu;</a:t>
            </a:r>
          </a:p>
          <a:p>
            <a:r>
              <a:rPr lang="x-none" sz="2000">
                <a:latin typeface="Times New Roman" panose="02020603050405020304" pitchFamily="18" charset="0"/>
                <a:cs typeface="Times New Roman" panose="02020603050405020304" pitchFamily="18" charset="0"/>
              </a:rPr>
              <a:t>      c) la sfârşitul perioadei menţionate la lit.a), pentru perioada fiscală rămasă din anul calendaristic respectiv subiecţii impunerii achită taxa în mărime deplină, conform art.339.</a:t>
            </a:r>
            <a:endParaRPr lang="ro-RO"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5720" y="67394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2988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836712"/>
            <a:ext cx="8856984" cy="864093"/>
          </a:xfrm>
        </p:spPr>
        <p:txBody>
          <a:bodyPr>
            <a:noAutofit/>
          </a:bodyPr>
          <a:lstStyle/>
          <a:p>
            <a:pPr algn="ctr"/>
            <a:r>
              <a:rPr lang="ro-RO" sz="2200" b="1" dirty="0">
                <a:effectLst>
                  <a:outerShdw blurRad="38100" dist="38100" dir="2700000" algn="tl">
                    <a:srgbClr val="000000">
                      <a:alpha val="43137"/>
                    </a:srgbClr>
                  </a:outerShdw>
                </a:effectLst>
                <a:latin typeface="Times New Roman" pitchFamily="18" charset="0"/>
                <a:cs typeface="Times New Roman" pitchFamily="18" charset="0"/>
              </a:rPr>
              <a:t>Raportarea obligațiilor fiscale </a:t>
            </a:r>
            <a:r>
              <a:rPr lang="ro-RO" sz="2200" b="1" dirty="0">
                <a:latin typeface="Times New Roman" pitchFamily="18" charset="0"/>
                <a:cs typeface="Times New Roman" pitchFamily="18" charset="0"/>
              </a:rPr>
              <a:t>aferente  </a:t>
            </a:r>
            <a:br>
              <a:rPr lang="ro-RO" sz="2200" b="1" dirty="0">
                <a:latin typeface="Times New Roman" pitchFamily="18" charset="0"/>
                <a:cs typeface="Times New Roman" pitchFamily="18" charset="0"/>
              </a:rPr>
            </a:br>
            <a:r>
              <a:rPr lang="ro-RO" sz="2200" b="1" dirty="0">
                <a:latin typeface="Times New Roman" pitchFamily="18" charset="0"/>
                <a:cs typeface="Times New Roman" pitchFamily="18" charset="0"/>
              </a:rPr>
              <a:t>taxei pentru folosirea drumurilor </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ro-RO" sz="2200" b="1" dirty="0">
                <a:latin typeface="Times New Roman" pitchFamily="18" charset="0"/>
                <a:cs typeface="Times New Roman" pitchFamily="18" charset="0"/>
              </a:rPr>
              <a:t>de către autovehiculele înmatriculate în RM</a:t>
            </a:r>
            <a:endParaRPr lang="ro-RO" sz="2200" b="1" dirty="0"/>
          </a:p>
        </p:txBody>
      </p:sp>
      <p:sp>
        <p:nvSpPr>
          <p:cNvPr id="3" name="Content Placeholder 2"/>
          <p:cNvSpPr>
            <a:spLocks noGrp="1"/>
          </p:cNvSpPr>
          <p:nvPr>
            <p:ph idx="1"/>
          </p:nvPr>
        </p:nvSpPr>
        <p:spPr>
          <a:xfrm>
            <a:off x="539552" y="1908836"/>
            <a:ext cx="7975798" cy="4544500"/>
          </a:xfrm>
        </p:spPr>
        <p:txBody>
          <a:bodyPr>
            <a:noAutofit/>
          </a:bodyPr>
          <a:lstStyle/>
          <a:p>
            <a:pPr marL="0" lvl="0" indent="457200" algn="just">
              <a:lnSpc>
                <a:spcPct val="100000"/>
              </a:lnSpc>
              <a:spcBef>
                <a:spcPts val="0"/>
              </a:spcBef>
              <a:buNone/>
            </a:pPr>
            <a:r>
              <a:rPr lang="ro-RO" sz="2000" b="1" dirty="0">
                <a:solidFill>
                  <a:prstClr val="black"/>
                </a:solidFill>
                <a:latin typeface="Times New Roman" panose="02020603050405020304" pitchFamily="18" charset="0"/>
                <a:cs typeface="Times New Roman" panose="02020603050405020304" pitchFamily="18" charset="0"/>
              </a:rPr>
              <a:t>Persoanele juridice şi </a:t>
            </a:r>
            <a:r>
              <a:rPr lang="ro-RO" sz="2000" b="1" dirty="0">
                <a:latin typeface="Times New Roman" panose="02020603050405020304" pitchFamily="18" charset="0"/>
                <a:cs typeface="Times New Roman" panose="02020603050405020304" pitchFamily="18" charset="0"/>
              </a:rPr>
              <a:t>persoanele fizice care practică activitate de întreprinzător</a:t>
            </a:r>
            <a:r>
              <a:rPr lang="ro-RO" sz="2000" b="1" dirty="0">
                <a:solidFill>
                  <a:prstClr val="black"/>
                </a:solidFill>
                <a:latin typeface="Times New Roman" panose="02020603050405020304" pitchFamily="18" charset="0"/>
                <a:cs typeface="Times New Roman" panose="02020603050405020304" pitchFamily="18" charset="0"/>
              </a:rPr>
              <a:t>  </a:t>
            </a:r>
            <a:r>
              <a:rPr lang="ro-RO" sz="2000" dirty="0">
                <a:solidFill>
                  <a:prstClr val="black"/>
                </a:solidFill>
                <a:latin typeface="Times New Roman" panose="02020603050405020304" pitchFamily="18" charset="0"/>
                <a:cs typeface="Times New Roman" panose="02020603050405020304" pitchFamily="18" charset="0"/>
              </a:rPr>
              <a:t>- subiecţi ai impunerii cu taxa pentru folosirea drumurilor de către autovehiculele înmatriculate </a:t>
            </a:r>
            <a:r>
              <a:rPr lang="ro-RO" sz="2000" b="1" i="1" dirty="0">
                <a:latin typeface="Times New Roman" panose="02020603050405020304" pitchFamily="18" charset="0"/>
                <a:cs typeface="Times New Roman" panose="02020603050405020304" pitchFamily="18" charset="0"/>
              </a:rPr>
              <a:t>prezintă </a:t>
            </a:r>
            <a:r>
              <a:rPr lang="pt-BR" sz="2000" b="1" i="1" dirty="0">
                <a:latin typeface="Times New Roman" panose="02020603050405020304" pitchFamily="18" charset="0"/>
                <a:cs typeface="Times New Roman" panose="02020603050405020304" pitchFamily="18" charset="0"/>
              </a:rPr>
              <a:t>anual, </a:t>
            </a:r>
            <a:r>
              <a:rPr lang="pt-BR" sz="2000" b="1" i="1" dirty="0" err="1">
                <a:latin typeface="Times New Roman" panose="02020603050405020304" pitchFamily="18" charset="0"/>
                <a:cs typeface="Times New Roman" panose="02020603050405020304" pitchFamily="18" charset="0"/>
              </a:rPr>
              <a:t>până</a:t>
            </a:r>
            <a:r>
              <a:rPr lang="pt-BR" sz="2000" b="1" i="1" dirty="0">
                <a:latin typeface="Times New Roman" panose="02020603050405020304" pitchFamily="18" charset="0"/>
                <a:cs typeface="Times New Roman" panose="02020603050405020304" pitchFamily="18" charset="0"/>
              </a:rPr>
              <a:t> </a:t>
            </a:r>
            <a:r>
              <a:rPr lang="pt-BR" sz="2000" b="1" i="1" dirty="0" err="1">
                <a:latin typeface="Times New Roman" panose="02020603050405020304" pitchFamily="18" charset="0"/>
                <a:cs typeface="Times New Roman" panose="02020603050405020304" pitchFamily="18" charset="0"/>
              </a:rPr>
              <a:t>la</a:t>
            </a:r>
            <a:r>
              <a:rPr lang="pt-BR" sz="2000" b="1" i="1" dirty="0">
                <a:latin typeface="Times New Roman" panose="02020603050405020304" pitchFamily="18" charset="0"/>
                <a:cs typeface="Times New Roman" panose="02020603050405020304" pitchFamily="18" charset="0"/>
              </a:rPr>
              <a:t> 25 </a:t>
            </a:r>
            <a:r>
              <a:rPr lang="pt-BR" sz="2000" b="1" i="1" dirty="0" err="1">
                <a:latin typeface="Times New Roman" panose="02020603050405020304" pitchFamily="18" charset="0"/>
                <a:cs typeface="Times New Roman" panose="02020603050405020304" pitchFamily="18" charset="0"/>
              </a:rPr>
              <a:t>ianuarie</a:t>
            </a:r>
            <a:r>
              <a:rPr lang="pt-BR" sz="2000" b="1" i="1" dirty="0">
                <a:latin typeface="Times New Roman" panose="02020603050405020304" pitchFamily="18" charset="0"/>
                <a:cs typeface="Times New Roman" panose="02020603050405020304" pitchFamily="18" charset="0"/>
              </a:rPr>
              <a:t> a </a:t>
            </a:r>
            <a:r>
              <a:rPr lang="pt-BR" sz="2000" b="1" i="1" dirty="0" err="1">
                <a:latin typeface="Times New Roman" panose="02020603050405020304" pitchFamily="18" charset="0"/>
                <a:cs typeface="Times New Roman" panose="02020603050405020304" pitchFamily="18" charset="0"/>
              </a:rPr>
              <a:t>anului</a:t>
            </a:r>
            <a:r>
              <a:rPr lang="pt-BR" sz="2000" b="1" i="1" dirty="0">
                <a:latin typeface="Times New Roman" panose="02020603050405020304" pitchFamily="18" charset="0"/>
                <a:cs typeface="Times New Roman" panose="02020603050405020304" pitchFamily="18" charset="0"/>
              </a:rPr>
              <a:t> </a:t>
            </a:r>
            <a:r>
              <a:rPr lang="pt-BR" sz="2000" b="1" i="1" dirty="0" err="1">
                <a:latin typeface="Times New Roman" panose="02020603050405020304" pitchFamily="18" charset="0"/>
                <a:cs typeface="Times New Roman" panose="02020603050405020304" pitchFamily="18" charset="0"/>
              </a:rPr>
              <a:t>următor</a:t>
            </a:r>
            <a:r>
              <a:rPr lang="pt-BR" sz="2000" b="1" i="1" dirty="0">
                <a:latin typeface="Times New Roman" panose="02020603050405020304" pitchFamily="18" charset="0"/>
                <a:cs typeface="Times New Roman" panose="02020603050405020304" pitchFamily="18" charset="0"/>
              </a:rPr>
              <a:t> </a:t>
            </a:r>
            <a:r>
              <a:rPr lang="pt-BR" sz="2000" b="1" i="1" dirty="0" err="1">
                <a:latin typeface="Times New Roman" panose="02020603050405020304" pitchFamily="18" charset="0"/>
                <a:cs typeface="Times New Roman" panose="02020603050405020304" pitchFamily="18" charset="0"/>
              </a:rPr>
              <a:t>anului</a:t>
            </a:r>
            <a:r>
              <a:rPr lang="pt-BR" sz="2000" b="1" i="1" dirty="0">
                <a:latin typeface="Times New Roman" panose="02020603050405020304" pitchFamily="18" charset="0"/>
                <a:cs typeface="Times New Roman" panose="02020603050405020304" pitchFamily="18" charset="0"/>
              </a:rPr>
              <a:t> fiscal de </a:t>
            </a:r>
            <a:r>
              <a:rPr lang="pt-BR" sz="2000" b="1" i="1" dirty="0" err="1">
                <a:latin typeface="Times New Roman" panose="02020603050405020304" pitchFamily="18" charset="0"/>
                <a:cs typeface="Times New Roman" panose="02020603050405020304" pitchFamily="18" charset="0"/>
              </a:rPr>
              <a:t>gestiune</a:t>
            </a:r>
            <a:r>
              <a:rPr lang="ro-RO" sz="2000" dirty="0">
                <a:latin typeface="Times New Roman" panose="02020603050405020304" pitchFamily="18" charset="0"/>
                <a:cs typeface="Times New Roman" panose="02020603050405020304" pitchFamily="18" charset="0"/>
              </a:rPr>
              <a:t> </a:t>
            </a:r>
            <a:r>
              <a:rPr lang="x-none" sz="20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Darea de seamă </a:t>
            </a:r>
            <a:r>
              <a:rPr lang="ro-RO" sz="20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privind taxa pentru folosirea drumurilor de către autovehicule le înmatriculate în RM </a:t>
            </a:r>
            <a:r>
              <a:rPr lang="x-none" sz="20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(Forma </a:t>
            </a:r>
            <a:r>
              <a:rPr lang="en-US" sz="20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ro-RO" sz="20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FD</a:t>
            </a:r>
            <a:r>
              <a:rPr lang="en-US" sz="20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r>
              <a:rPr lang="ro-RO" sz="20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r>
              <a:rPr lang="x-none" sz="20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x-none" sz="2000" dirty="0">
                <a:solidFill>
                  <a:srgbClr val="5B9BD5">
                    <a:lumMod val="75000"/>
                  </a:srgbClr>
                </a:solidFill>
                <a:latin typeface="Times New Roman" panose="02020603050405020304" pitchFamily="18" charset="0"/>
                <a:cs typeface="Times New Roman" panose="02020603050405020304" pitchFamily="18" charset="0"/>
              </a:rPr>
              <a:t>, </a:t>
            </a:r>
            <a:r>
              <a:rPr lang="x-none" sz="2000" dirty="0">
                <a:solidFill>
                  <a:prstClr val="black"/>
                </a:solidFill>
                <a:latin typeface="Times New Roman" panose="02020603050405020304" pitchFamily="18" charset="0"/>
                <a:cs typeface="Times New Roman" panose="02020603050405020304" pitchFamily="18" charset="0"/>
              </a:rPr>
              <a:t>aprobată prin Ordinul SFS nr. </a:t>
            </a:r>
            <a:r>
              <a:rPr lang="ro-RO" sz="2000" dirty="0">
                <a:solidFill>
                  <a:prstClr val="black"/>
                </a:solidFill>
                <a:latin typeface="Times New Roman" panose="02020603050405020304" pitchFamily="18" charset="0"/>
                <a:cs typeface="Times New Roman" panose="02020603050405020304" pitchFamily="18" charset="0"/>
              </a:rPr>
              <a:t>406</a:t>
            </a:r>
            <a:r>
              <a:rPr lang="x-none" sz="2000" dirty="0">
                <a:solidFill>
                  <a:prstClr val="black"/>
                </a:solidFill>
                <a:latin typeface="Times New Roman" panose="02020603050405020304" pitchFamily="18" charset="0"/>
                <a:cs typeface="Times New Roman" panose="02020603050405020304" pitchFamily="18" charset="0"/>
              </a:rPr>
              <a:t> din </a:t>
            </a:r>
            <a:r>
              <a:rPr lang="ro-RO" sz="2000" dirty="0">
                <a:solidFill>
                  <a:prstClr val="black"/>
                </a:solidFill>
                <a:latin typeface="Times New Roman" panose="02020603050405020304" pitchFamily="18" charset="0"/>
                <a:cs typeface="Times New Roman" panose="02020603050405020304" pitchFamily="18" charset="0"/>
              </a:rPr>
              <a:t>08.08.2019</a:t>
            </a:r>
          </a:p>
          <a:p>
            <a:pPr marL="0" lvl="0" indent="457200">
              <a:lnSpc>
                <a:spcPct val="100000"/>
              </a:lnSpc>
              <a:spcBef>
                <a:spcPts val="0"/>
              </a:spcBef>
              <a:buNone/>
            </a:pPr>
            <a:endParaRPr lang="en-US" sz="20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457200" algn="just">
              <a:lnSpc>
                <a:spcPct val="100000"/>
              </a:lnSpc>
              <a:spcBef>
                <a:spcPts val="600"/>
              </a:spcBef>
              <a:buNone/>
            </a:pPr>
            <a:r>
              <a:rPr lang="ro-RO" sz="20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În</a:t>
            </a:r>
            <a:r>
              <a:rPr lang="ro-RO" sz="2000" dirty="0">
                <a:solidFill>
                  <a:prstClr val="black"/>
                </a:solidFill>
                <a:latin typeface="Times New Roman" panose="02020603050405020304" pitchFamily="18" charset="0"/>
                <a:cs typeface="Times New Roman" panose="02020603050405020304" pitchFamily="18" charset="0"/>
              </a:rPr>
              <a:t>treprinzătorul individual, gospodăria ţărănească (de fermier) al căror număr mediu anual de salariaţi, pe parcursul perioadei fiscale</a:t>
            </a:r>
            <a:r>
              <a:rPr lang="ro-RO" sz="2000" i="1" dirty="0">
                <a:solidFill>
                  <a:prstClr val="black"/>
                </a:solidFill>
                <a:latin typeface="Times New Roman" panose="02020603050405020304" pitchFamily="18" charset="0"/>
                <a:cs typeface="Times New Roman" panose="02020603050405020304" pitchFamily="18" charset="0"/>
              </a:rPr>
              <a:t>, </a:t>
            </a:r>
            <a:r>
              <a:rPr lang="ro-RO" sz="2000" dirty="0">
                <a:solidFill>
                  <a:prstClr val="black"/>
                </a:solidFill>
                <a:latin typeface="Times New Roman" panose="02020603050405020304" pitchFamily="18" charset="0"/>
                <a:cs typeface="Times New Roman" panose="02020603050405020304" pitchFamily="18" charset="0"/>
              </a:rPr>
              <a:t>nu depăşeşte 3 unităţi şi care nu sînt înregistraţi ca plătitori de T.V.A. </a:t>
            </a:r>
            <a:r>
              <a:rPr lang="en-US" sz="20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prezint</a:t>
            </a:r>
            <a:r>
              <a:rPr lang="ro-RO" sz="20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ă</a:t>
            </a:r>
            <a:r>
              <a:rPr lang="ro-RO" sz="2000" dirty="0">
                <a:solidFill>
                  <a:prstClr val="black"/>
                </a:solidFill>
                <a:latin typeface="Times New Roman" panose="02020603050405020304" pitchFamily="18" charset="0"/>
                <a:cs typeface="Times New Roman" panose="02020603050405020304" pitchFamily="18" charset="0"/>
              </a:rPr>
              <a:t> anual, în termen de pînă la </a:t>
            </a:r>
            <a:r>
              <a:rPr lang="ro-RO" sz="2000" b="1" i="1" dirty="0">
                <a:solidFill>
                  <a:prstClr val="black"/>
                </a:solidFill>
                <a:latin typeface="Times New Roman" panose="02020603050405020304" pitchFamily="18" charset="0"/>
                <a:cs typeface="Times New Roman" panose="02020603050405020304" pitchFamily="18" charset="0"/>
              </a:rPr>
              <a:t>25 martie al anului următor anului fiscal de gestiune, </a:t>
            </a:r>
            <a:r>
              <a:rPr lang="ro-RO" sz="20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Darea de seamă fiscală unificată (Declarația) </a:t>
            </a:r>
            <a:r>
              <a:rPr lang="ro-RO" sz="18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(Formularul UNIF21)</a:t>
            </a:r>
            <a:r>
              <a:rPr lang="ro-RO" sz="1800" i="1" dirty="0">
                <a:solidFill>
                  <a:srgbClr val="5B9BD5">
                    <a:lumMod val="75000"/>
                  </a:srgbClr>
                </a:solidFill>
                <a:latin typeface="Times New Roman" panose="02020603050405020304" pitchFamily="18" charset="0"/>
                <a:cs typeface="Times New Roman" panose="02020603050405020304" pitchFamily="18" charset="0"/>
              </a:rPr>
              <a:t>, </a:t>
            </a:r>
            <a:r>
              <a:rPr lang="ro-RO" sz="1800" dirty="0">
                <a:solidFill>
                  <a:prstClr val="black"/>
                </a:solidFill>
                <a:latin typeface="Times New Roman" panose="02020603050405020304" pitchFamily="18" charset="0"/>
                <a:cs typeface="Times New Roman" panose="02020603050405020304" pitchFamily="18" charset="0"/>
              </a:rPr>
              <a:t>aprobată prin </a:t>
            </a:r>
            <a:r>
              <a:rPr lang="x-none" sz="1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Ordinul </a:t>
            </a:r>
            <a:r>
              <a:rPr lang="ro-RO" sz="1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SFS</a:t>
            </a:r>
            <a:r>
              <a:rPr lang="x-none" sz="1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n-NO" sz="1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nr.</a:t>
            </a:r>
            <a:r>
              <a:rPr lang="ro-RO" sz="1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n-NO" sz="1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370 din 24 </a:t>
            </a:r>
            <a:r>
              <a:rPr lang="nn-NO" sz="1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iulie</a:t>
            </a:r>
            <a:r>
              <a:rPr lang="nn-NO" sz="1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2020</a:t>
            </a:r>
            <a:r>
              <a:rPr lang="ru-RU" sz="1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ro-RO" sz="2000" i="1" dirty="0">
              <a:solidFill>
                <a:prstClr val="black"/>
              </a:solidFill>
              <a:latin typeface="Times New Roman" panose="02020603050405020304" pitchFamily="18" charset="0"/>
              <a:cs typeface="Times New Roman" panose="02020603050405020304" pitchFamily="18" charset="0"/>
            </a:endParaRPr>
          </a:p>
          <a:p>
            <a:pPr marL="457200" indent="-457200" algn="just">
              <a:spcBef>
                <a:spcPts val="0"/>
              </a:spcBef>
              <a:buAutoNum type="arabicParenR"/>
            </a:pPr>
            <a:endParaRPr lang="ro-RO"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p:cNvCxnSpPr/>
          <p:nvPr/>
        </p:nvCxnSpPr>
        <p:spPr>
          <a:xfrm>
            <a:off x="-5720" y="67394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666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nvPr>
        </p:nvGraphicFramePr>
        <p:xfrm>
          <a:off x="467544" y="1268761"/>
          <a:ext cx="8208912" cy="5256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3" name="Таблица 2"/>
          <p:cNvGraphicFramePr>
            <a:graphicFrameLocks noGrp="1"/>
          </p:cNvGraphicFramePr>
          <p:nvPr>
            <p:extLst/>
          </p:nvPr>
        </p:nvGraphicFramePr>
        <p:xfrm>
          <a:off x="1573400" y="2760309"/>
          <a:ext cx="5997200" cy="3399910"/>
        </p:xfrm>
        <a:graphic>
          <a:graphicData uri="http://schemas.openxmlformats.org/drawingml/2006/table">
            <a:tbl>
              <a:tblPr firstRow="1" bandRow="1">
                <a:tableStyleId>{5C22544A-7EE6-4342-B048-85BDC9FD1C3A}</a:tableStyleId>
              </a:tblPr>
              <a:tblGrid>
                <a:gridCol w="513512">
                  <a:extLst>
                    <a:ext uri="{9D8B030D-6E8A-4147-A177-3AD203B41FA5}">
                      <a16:colId xmlns:a16="http://schemas.microsoft.com/office/drawing/2014/main" val="268023612"/>
                    </a:ext>
                  </a:extLst>
                </a:gridCol>
                <a:gridCol w="2860591">
                  <a:extLst>
                    <a:ext uri="{9D8B030D-6E8A-4147-A177-3AD203B41FA5}">
                      <a16:colId xmlns:a16="http://schemas.microsoft.com/office/drawing/2014/main" val="2524306210"/>
                    </a:ext>
                  </a:extLst>
                </a:gridCol>
                <a:gridCol w="1358781">
                  <a:extLst>
                    <a:ext uri="{9D8B030D-6E8A-4147-A177-3AD203B41FA5}">
                      <a16:colId xmlns:a16="http://schemas.microsoft.com/office/drawing/2014/main" val="971354969"/>
                    </a:ext>
                  </a:extLst>
                </a:gridCol>
                <a:gridCol w="1264316">
                  <a:extLst>
                    <a:ext uri="{9D8B030D-6E8A-4147-A177-3AD203B41FA5}">
                      <a16:colId xmlns:a16="http://schemas.microsoft.com/office/drawing/2014/main" val="4154016473"/>
                    </a:ext>
                  </a:extLst>
                </a:gridCol>
              </a:tblGrid>
              <a:tr h="349887">
                <a:tc>
                  <a:txBody>
                    <a:bodyPr/>
                    <a:lstStyle/>
                    <a:p>
                      <a:pPr algn="ctr"/>
                      <a:r>
                        <a:rPr lang="en-US" sz="1400" b="1" dirty="0" err="1" smtClean="0">
                          <a:latin typeface="+mj-lt"/>
                        </a:rPr>
                        <a:t>Nr</a:t>
                      </a:r>
                      <a:r>
                        <a:rPr lang="en-US" sz="1400" b="1" dirty="0" smtClean="0">
                          <a:latin typeface="+mj-lt"/>
                        </a:rPr>
                        <a:t>. </a:t>
                      </a:r>
                      <a:r>
                        <a:rPr lang="en-US" sz="1400" b="1" dirty="0" err="1" smtClean="0">
                          <a:latin typeface="+mj-lt"/>
                        </a:rPr>
                        <a:t>crt</a:t>
                      </a:r>
                      <a:r>
                        <a:rPr lang="en-US" sz="1400" b="1" dirty="0" smtClean="0">
                          <a:latin typeface="+mj-lt"/>
                        </a:rPr>
                        <a:t>.</a:t>
                      </a:r>
                      <a:endParaRPr lang="ru-RU" sz="1400" b="1" dirty="0">
                        <a:latin typeface="+mj-lt"/>
                      </a:endParaRPr>
                    </a:p>
                  </a:txBody>
                  <a:tcPr anchor="ctr"/>
                </a:tc>
                <a:tc>
                  <a:txBody>
                    <a:bodyPr/>
                    <a:lstStyle/>
                    <a:p>
                      <a:pPr algn="ctr"/>
                      <a:r>
                        <a:rPr lang="en-US" sz="1400" b="1" dirty="0" err="1" smtClean="0">
                          <a:latin typeface="+mj-lt"/>
                        </a:rPr>
                        <a:t>Obiectul</a:t>
                      </a:r>
                      <a:r>
                        <a:rPr lang="en-US" sz="1400" b="1" dirty="0" smtClean="0">
                          <a:latin typeface="+mj-lt"/>
                        </a:rPr>
                        <a:t> </a:t>
                      </a:r>
                      <a:r>
                        <a:rPr lang="en-US" sz="1400" b="1" dirty="0" err="1" smtClean="0">
                          <a:latin typeface="+mj-lt"/>
                        </a:rPr>
                        <a:t>impunerii</a:t>
                      </a:r>
                      <a:endParaRPr lang="ru-RU" sz="1400" b="1" dirty="0">
                        <a:latin typeface="+mj-lt"/>
                      </a:endParaRPr>
                    </a:p>
                  </a:txBody>
                  <a:tcPr anchor="ctr"/>
                </a:tc>
                <a:tc>
                  <a:txBody>
                    <a:bodyPr/>
                    <a:lstStyle/>
                    <a:p>
                      <a:pPr algn="ctr"/>
                      <a:r>
                        <a:rPr lang="en-US" sz="1400" b="1" dirty="0" err="1" smtClean="0">
                          <a:latin typeface="+mj-lt"/>
                        </a:rPr>
                        <a:t>Unitatea</a:t>
                      </a:r>
                      <a:r>
                        <a:rPr lang="en-US" sz="1400" b="1" dirty="0" smtClean="0">
                          <a:latin typeface="+mj-lt"/>
                        </a:rPr>
                        <a:t> de </a:t>
                      </a:r>
                      <a:r>
                        <a:rPr lang="en-US" sz="1400" b="1" dirty="0" err="1" smtClean="0">
                          <a:latin typeface="+mj-lt"/>
                        </a:rPr>
                        <a:t>măsură</a:t>
                      </a:r>
                      <a:endParaRPr lang="ru-RU" sz="1400" b="1" dirty="0">
                        <a:latin typeface="+mj-lt"/>
                      </a:endParaRPr>
                    </a:p>
                  </a:txBody>
                  <a:tcPr anchor="ctr"/>
                </a:tc>
                <a:tc>
                  <a:txBody>
                    <a:bodyPr/>
                    <a:lstStyle/>
                    <a:p>
                      <a:pPr algn="ctr"/>
                      <a:r>
                        <a:rPr lang="en-US" sz="1400" b="1" dirty="0" smtClean="0">
                          <a:latin typeface="+mj-lt"/>
                        </a:rPr>
                        <a:t>Taxa, lei</a:t>
                      </a:r>
                      <a:endParaRPr lang="ru-RU" sz="1400" b="1" dirty="0">
                        <a:latin typeface="+mj-lt"/>
                      </a:endParaRPr>
                    </a:p>
                  </a:txBody>
                  <a:tcPr anchor="ctr"/>
                </a:tc>
                <a:extLst>
                  <a:ext uri="{0D108BD9-81ED-4DB2-BD59-A6C34878D82A}">
                    <a16:rowId xmlns:a16="http://schemas.microsoft.com/office/drawing/2014/main" val="4187654556"/>
                  </a:ext>
                </a:extLst>
              </a:tr>
              <a:tr h="321430">
                <a:tc rowSpan="2">
                  <a:txBody>
                    <a:bodyPr/>
                    <a:lstStyle/>
                    <a:p>
                      <a:pPr algn="ctr"/>
                      <a:r>
                        <a:rPr lang="ru-RU" sz="1200" b="1" dirty="0" smtClean="0">
                          <a:latin typeface="+mj-lt"/>
                        </a:rPr>
                        <a:t>1</a:t>
                      </a:r>
                      <a:r>
                        <a:rPr lang="en-US" sz="1200" b="1" kern="1200" baseline="30000" dirty="0" smtClean="0">
                          <a:solidFill>
                            <a:schemeClr val="tx1"/>
                          </a:solidFill>
                          <a:effectLst/>
                          <a:latin typeface="+mj-lt"/>
                          <a:ea typeface="+mn-ea"/>
                          <a:cs typeface="Times New Roman" panose="02020603050405020304" pitchFamily="18" charset="0"/>
                        </a:rPr>
                        <a:t>1</a:t>
                      </a:r>
                      <a:endParaRPr lang="ru-RU" sz="1200" b="1" dirty="0">
                        <a:latin typeface="+mj-lt"/>
                      </a:endParaRPr>
                    </a:p>
                  </a:txBody>
                  <a:tcPr anchor="ctr"/>
                </a:tc>
                <a:tc>
                  <a:txBody>
                    <a:bodyPr/>
                    <a:lstStyle/>
                    <a:p>
                      <a:r>
                        <a:rPr lang="en-US" sz="1200" b="1" dirty="0" smtClean="0">
                          <a:latin typeface="+mj-lt"/>
                        </a:rPr>
                        <a:t>Moped, </a:t>
                      </a:r>
                      <a:r>
                        <a:rPr lang="en-US" sz="1200" b="1" dirty="0" err="1" smtClean="0">
                          <a:latin typeface="+mj-lt"/>
                        </a:rPr>
                        <a:t>scuter</a:t>
                      </a:r>
                      <a:r>
                        <a:rPr lang="en-US" sz="1200" b="1" dirty="0" smtClean="0">
                          <a:latin typeface="+mj-lt"/>
                        </a:rPr>
                        <a:t>, </a:t>
                      </a:r>
                      <a:r>
                        <a:rPr lang="en-US" sz="1200" b="1" dirty="0" err="1" smtClean="0">
                          <a:latin typeface="+mj-lt"/>
                        </a:rPr>
                        <a:t>motoretă</a:t>
                      </a:r>
                      <a:r>
                        <a:rPr lang="en-US" sz="1200" b="1" dirty="0" smtClean="0">
                          <a:latin typeface="+mj-lt"/>
                        </a:rPr>
                        <a:t>, cu motor electric</a:t>
                      </a:r>
                      <a:endParaRPr lang="ru-RU" sz="1200" b="1" dirty="0">
                        <a:latin typeface="+mj-lt"/>
                      </a:endParaRPr>
                    </a:p>
                  </a:txBody>
                  <a:tcPr anchor="ctr"/>
                </a:tc>
                <a:tc>
                  <a:txBody>
                    <a:bodyPr/>
                    <a:lstStyle/>
                    <a:p>
                      <a:r>
                        <a:rPr lang="en-US" sz="1200" b="1" dirty="0" err="1" smtClean="0">
                          <a:latin typeface="+mj-lt"/>
                        </a:rPr>
                        <a:t>unitate</a:t>
                      </a:r>
                      <a:endParaRPr lang="ru-RU" sz="1200" b="1" dirty="0">
                        <a:latin typeface="+mj-lt"/>
                      </a:endParaRPr>
                    </a:p>
                  </a:txBody>
                  <a:tcPr anchor="ctr"/>
                </a:tc>
                <a:tc>
                  <a:txBody>
                    <a:bodyPr/>
                    <a:lstStyle/>
                    <a:p>
                      <a:r>
                        <a:rPr lang="ro-RO" sz="1200" b="1" dirty="0" smtClean="0">
                          <a:latin typeface="+mj-lt"/>
                        </a:rPr>
                        <a:t>300</a:t>
                      </a:r>
                      <a:endParaRPr lang="ru-RU" sz="1200" b="1" dirty="0">
                        <a:latin typeface="+mj-lt"/>
                      </a:endParaRPr>
                    </a:p>
                  </a:txBody>
                  <a:tcPr anchor="ctr"/>
                </a:tc>
                <a:extLst>
                  <a:ext uri="{0D108BD9-81ED-4DB2-BD59-A6C34878D82A}">
                    <a16:rowId xmlns:a16="http://schemas.microsoft.com/office/drawing/2014/main" val="136407453"/>
                  </a:ext>
                </a:extLst>
              </a:tr>
              <a:tr h="209932">
                <a:tc vMerge="1">
                  <a:txBody>
                    <a:bodyPr/>
                    <a:lstStyle/>
                    <a:p>
                      <a:endParaRPr lang="ru-RU" dirty="0"/>
                    </a:p>
                  </a:txBody>
                  <a:tcPr/>
                </a:tc>
                <a:tc>
                  <a:txBody>
                    <a:bodyPr/>
                    <a:lstStyle/>
                    <a:p>
                      <a:r>
                        <a:rPr lang="en-US" sz="1200" b="1" dirty="0" err="1" smtClean="0">
                          <a:latin typeface="+mj-lt"/>
                        </a:rPr>
                        <a:t>Motocicletă</a:t>
                      </a:r>
                      <a:r>
                        <a:rPr lang="en-US" sz="1200" b="1" dirty="0" smtClean="0">
                          <a:latin typeface="+mj-lt"/>
                        </a:rPr>
                        <a:t> cu motor electric</a:t>
                      </a:r>
                      <a:endParaRPr lang="ru-RU" sz="1200" b="1" dirty="0">
                        <a:latin typeface="+mj-lt"/>
                      </a:endParaRPr>
                    </a:p>
                  </a:txBody>
                  <a:tcPr anchor="ctr"/>
                </a:tc>
                <a:tc>
                  <a:txBody>
                    <a:bodyPr/>
                    <a:lstStyle/>
                    <a:p>
                      <a:r>
                        <a:rPr lang="en-US" sz="1200" b="1" dirty="0" err="1" smtClean="0">
                          <a:latin typeface="+mj-lt"/>
                        </a:rPr>
                        <a:t>unitate</a:t>
                      </a:r>
                      <a:endParaRPr lang="ru-RU" sz="1200" b="1" dirty="0">
                        <a:latin typeface="+mj-lt"/>
                      </a:endParaRPr>
                    </a:p>
                  </a:txBody>
                  <a:tcPr anchor="ctr"/>
                </a:tc>
                <a:tc>
                  <a:txBody>
                    <a:bodyPr/>
                    <a:lstStyle/>
                    <a:p>
                      <a:r>
                        <a:rPr lang="ro-RO" sz="1200" b="1" dirty="0" smtClean="0">
                          <a:latin typeface="+mj-lt"/>
                        </a:rPr>
                        <a:t>600</a:t>
                      </a:r>
                      <a:endParaRPr lang="ru-RU" sz="1200" b="1" dirty="0">
                        <a:latin typeface="+mj-lt"/>
                      </a:endParaRPr>
                    </a:p>
                  </a:txBody>
                  <a:tcPr anchor="ctr"/>
                </a:tc>
                <a:extLst>
                  <a:ext uri="{0D108BD9-81ED-4DB2-BD59-A6C34878D82A}">
                    <a16:rowId xmlns:a16="http://schemas.microsoft.com/office/drawing/2014/main" val="1849967334"/>
                  </a:ext>
                </a:extLst>
              </a:tr>
              <a:tr h="209932">
                <a:tc gridSpan="4">
                  <a:txBody>
                    <a:bodyPr/>
                    <a:lstStyle/>
                    <a:p>
                      <a:endParaRPr lang="ru-RU" sz="1200" b="1" dirty="0">
                        <a:latin typeface="+mj-lt"/>
                      </a:endParaRPr>
                    </a:p>
                  </a:txBody>
                  <a:tcPr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18112890"/>
                  </a:ext>
                </a:extLst>
              </a:tr>
              <a:tr h="489842">
                <a:tc rowSpan="6">
                  <a:txBody>
                    <a:bodyPr/>
                    <a:lstStyle/>
                    <a:p>
                      <a:pPr algn="ctr"/>
                      <a:r>
                        <a:rPr lang="ro-RO" sz="1200" b="1" dirty="0" smtClean="0">
                          <a:latin typeface="+mj-lt"/>
                        </a:rPr>
                        <a:t>2</a:t>
                      </a:r>
                      <a:r>
                        <a:rPr lang="en-US" sz="1200" b="1" kern="1200" baseline="30000" dirty="0" smtClean="0">
                          <a:solidFill>
                            <a:schemeClr val="tx1"/>
                          </a:solidFill>
                          <a:effectLst/>
                          <a:latin typeface="+mj-lt"/>
                          <a:ea typeface="+mn-ea"/>
                          <a:cs typeface="Times New Roman" panose="02020603050405020304" pitchFamily="18" charset="0"/>
                        </a:rPr>
                        <a:t>1</a:t>
                      </a:r>
                      <a:endParaRPr lang="ru-RU" sz="1200" b="1" dirty="0">
                        <a:latin typeface="+mj-lt"/>
                      </a:endParaRPr>
                    </a:p>
                  </a:txBody>
                  <a:tcPr anchor="ctr"/>
                </a:tc>
                <a:tc>
                  <a:txBody>
                    <a:bodyPr/>
                    <a:lstStyle/>
                    <a:p>
                      <a:r>
                        <a:rPr lang="en-US" sz="1200" b="1" dirty="0" err="1" smtClean="0">
                          <a:latin typeface="+mj-lt"/>
                        </a:rPr>
                        <a:t>Autoturisme</a:t>
                      </a:r>
                      <a:r>
                        <a:rPr lang="en-US" sz="1200" b="1" dirty="0" smtClean="0">
                          <a:latin typeface="+mj-lt"/>
                        </a:rPr>
                        <a:t>, </a:t>
                      </a:r>
                      <a:r>
                        <a:rPr lang="en-US" sz="1200" b="1" dirty="0" err="1" smtClean="0">
                          <a:latin typeface="+mj-lt"/>
                        </a:rPr>
                        <a:t>autovehicule</a:t>
                      </a:r>
                      <a:r>
                        <a:rPr lang="en-US" sz="1200" b="1" dirty="0" smtClean="0">
                          <a:latin typeface="+mj-lt"/>
                        </a:rPr>
                        <a:t> </a:t>
                      </a:r>
                      <a:r>
                        <a:rPr lang="en-US" sz="1200" b="1" dirty="0" err="1" smtClean="0">
                          <a:latin typeface="+mj-lt"/>
                        </a:rPr>
                        <a:t>pentru</a:t>
                      </a:r>
                      <a:r>
                        <a:rPr lang="en-US" sz="1200" b="1" dirty="0" smtClean="0">
                          <a:latin typeface="+mj-lt"/>
                        </a:rPr>
                        <a:t> </a:t>
                      </a:r>
                      <a:r>
                        <a:rPr lang="en-US" sz="1200" b="1" dirty="0" err="1" smtClean="0">
                          <a:latin typeface="+mj-lt"/>
                        </a:rPr>
                        <a:t>utilizări</a:t>
                      </a:r>
                      <a:r>
                        <a:rPr lang="ro-RO" sz="1200" b="1" baseline="0" dirty="0" smtClean="0">
                          <a:latin typeface="+mj-lt"/>
                        </a:rPr>
                        <a:t> </a:t>
                      </a:r>
                      <a:r>
                        <a:rPr lang="en-US" sz="1200" b="1" dirty="0" err="1" smtClean="0">
                          <a:latin typeface="+mj-lt"/>
                        </a:rPr>
                        <a:t>speciale</a:t>
                      </a:r>
                      <a:r>
                        <a:rPr lang="en-US" sz="1200" b="1" dirty="0" smtClean="0">
                          <a:latin typeface="+mj-lt"/>
                        </a:rPr>
                        <a:t> </a:t>
                      </a:r>
                      <a:r>
                        <a:rPr lang="en-US" sz="1200" b="1" dirty="0" err="1" smtClean="0">
                          <a:latin typeface="+mj-lt"/>
                        </a:rPr>
                        <a:t>pe</a:t>
                      </a:r>
                      <a:r>
                        <a:rPr lang="en-US" sz="1200" b="1" dirty="0" smtClean="0">
                          <a:latin typeface="+mj-lt"/>
                        </a:rPr>
                        <a:t> </a:t>
                      </a:r>
                      <a:r>
                        <a:rPr lang="en-US" sz="1200" b="1" dirty="0" err="1" smtClean="0">
                          <a:latin typeface="+mj-lt"/>
                        </a:rPr>
                        <a:t>şasiu</a:t>
                      </a:r>
                      <a:r>
                        <a:rPr lang="en-US" sz="1200" b="1" dirty="0" smtClean="0">
                          <a:latin typeface="+mj-lt"/>
                        </a:rPr>
                        <a:t> de </a:t>
                      </a:r>
                      <a:r>
                        <a:rPr lang="en-US" sz="1200" b="1" dirty="0" err="1" smtClean="0">
                          <a:latin typeface="+mj-lt"/>
                        </a:rPr>
                        <a:t>autoturism</a:t>
                      </a:r>
                      <a:r>
                        <a:rPr lang="en-US" sz="1200" b="1" dirty="0" smtClean="0">
                          <a:latin typeface="+mj-lt"/>
                        </a:rPr>
                        <a:t>, </a:t>
                      </a:r>
                      <a:r>
                        <a:rPr lang="en-US" sz="1200" b="1" dirty="0" err="1" smtClean="0">
                          <a:latin typeface="+mj-lt"/>
                        </a:rPr>
                        <a:t>complet</a:t>
                      </a:r>
                      <a:r>
                        <a:rPr lang="ro-RO" sz="1200" b="1" baseline="0" dirty="0" smtClean="0">
                          <a:latin typeface="+mj-lt"/>
                        </a:rPr>
                        <a:t> </a:t>
                      </a:r>
                      <a:r>
                        <a:rPr lang="en-US" sz="1200" b="1" dirty="0" smtClean="0">
                          <a:latin typeface="+mj-lt"/>
                        </a:rPr>
                        <a:t>electric, cu masa </a:t>
                      </a:r>
                      <a:r>
                        <a:rPr lang="en-US" sz="1200" b="1" dirty="0" err="1" smtClean="0">
                          <a:latin typeface="+mj-lt"/>
                        </a:rPr>
                        <a:t>totală</a:t>
                      </a:r>
                      <a:r>
                        <a:rPr lang="en-US" sz="1200" b="1" dirty="0" smtClean="0">
                          <a:latin typeface="+mj-lt"/>
                        </a:rPr>
                        <a:t>:</a:t>
                      </a:r>
                      <a:endParaRPr lang="ru-RU" sz="1200" b="1" dirty="0">
                        <a:latin typeface="+mj-lt"/>
                      </a:endParaRPr>
                    </a:p>
                  </a:txBody>
                  <a:tcPr anchor="ctr"/>
                </a:tc>
                <a:tc>
                  <a:txBody>
                    <a:bodyPr/>
                    <a:lstStyle/>
                    <a:p>
                      <a:endParaRPr lang="ru-RU" sz="1200" b="1" dirty="0">
                        <a:latin typeface="+mj-lt"/>
                      </a:endParaRPr>
                    </a:p>
                  </a:txBody>
                  <a:tcPr anchor="ctr"/>
                </a:tc>
                <a:tc>
                  <a:txBody>
                    <a:bodyPr/>
                    <a:lstStyle/>
                    <a:p>
                      <a:endParaRPr lang="ru-RU" sz="1200" b="1" dirty="0">
                        <a:latin typeface="+mj-lt"/>
                      </a:endParaRPr>
                    </a:p>
                  </a:txBody>
                  <a:tcPr anchor="ctr"/>
                </a:tc>
                <a:extLst>
                  <a:ext uri="{0D108BD9-81ED-4DB2-BD59-A6C34878D82A}">
                    <a16:rowId xmlns:a16="http://schemas.microsoft.com/office/drawing/2014/main" val="1785830579"/>
                  </a:ext>
                </a:extLst>
              </a:tr>
              <a:tr h="209932">
                <a:tc vMerge="1">
                  <a:txBody>
                    <a:bodyPr/>
                    <a:lstStyle/>
                    <a:p>
                      <a:endParaRPr lang="ru-RU" dirty="0"/>
                    </a:p>
                  </a:txBody>
                  <a:tcPr/>
                </a:tc>
                <a:tc>
                  <a:txBody>
                    <a:bodyPr/>
                    <a:lstStyle/>
                    <a:p>
                      <a:r>
                        <a:rPr lang="en-US" sz="1200" b="1" dirty="0" smtClean="0">
                          <a:latin typeface="+mj-lt"/>
                        </a:rPr>
                        <a:t>a) de </a:t>
                      </a:r>
                      <a:r>
                        <a:rPr lang="en-US" sz="1200" b="1" dirty="0" err="1" smtClean="0">
                          <a:latin typeface="+mj-lt"/>
                        </a:rPr>
                        <a:t>până</a:t>
                      </a:r>
                      <a:r>
                        <a:rPr lang="en-US" sz="1200" b="1" dirty="0" smtClean="0">
                          <a:latin typeface="+mj-lt"/>
                        </a:rPr>
                        <a:t> la 1500 kg </a:t>
                      </a:r>
                      <a:r>
                        <a:rPr lang="en-US" sz="1200" b="1" dirty="0" err="1" smtClean="0">
                          <a:latin typeface="+mj-lt"/>
                        </a:rPr>
                        <a:t>inclusiv</a:t>
                      </a:r>
                      <a:endParaRPr lang="ru-RU" sz="1200" b="1" dirty="0">
                        <a:latin typeface="+mj-lt"/>
                      </a:endParaRPr>
                    </a:p>
                  </a:txBody>
                  <a:tcPr anchor="ctr"/>
                </a:tc>
                <a:tc>
                  <a:txBody>
                    <a:bodyPr/>
                    <a:lstStyle/>
                    <a:p>
                      <a:r>
                        <a:rPr lang="en-US" sz="1200" b="1" kern="1200" dirty="0" err="1" smtClean="0">
                          <a:solidFill>
                            <a:schemeClr val="dk1"/>
                          </a:solidFill>
                          <a:latin typeface="+mj-lt"/>
                          <a:ea typeface="+mn-ea"/>
                          <a:cs typeface="+mn-cs"/>
                        </a:rPr>
                        <a:t>unitate</a:t>
                      </a:r>
                      <a:endParaRPr lang="ru-RU" sz="1200" b="1" dirty="0">
                        <a:latin typeface="+mj-l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mj-lt"/>
                          <a:ea typeface="+mn-ea"/>
                          <a:cs typeface="+mn-cs"/>
                        </a:rPr>
                        <a:t>0,60 lei/kg</a:t>
                      </a:r>
                      <a:endParaRPr lang="ru-RU" sz="1200" b="1" kern="1200" dirty="0" smtClean="0">
                        <a:solidFill>
                          <a:schemeClr val="dk1"/>
                        </a:solidFill>
                        <a:latin typeface="+mj-lt"/>
                        <a:ea typeface="+mn-ea"/>
                        <a:cs typeface="+mn-cs"/>
                      </a:endParaRPr>
                    </a:p>
                  </a:txBody>
                  <a:tcPr anchor="ctr"/>
                </a:tc>
                <a:extLst>
                  <a:ext uri="{0D108BD9-81ED-4DB2-BD59-A6C34878D82A}">
                    <a16:rowId xmlns:a16="http://schemas.microsoft.com/office/drawing/2014/main" val="862905788"/>
                  </a:ext>
                </a:extLst>
              </a:tr>
              <a:tr h="209932">
                <a:tc vMerge="1">
                  <a:txBody>
                    <a:bodyPr/>
                    <a:lstStyle/>
                    <a:p>
                      <a:endParaRPr lang="ru-RU" dirty="0"/>
                    </a:p>
                  </a:txBody>
                  <a:tcPr/>
                </a:tc>
                <a:tc>
                  <a:txBody>
                    <a:bodyPr/>
                    <a:lstStyle/>
                    <a:p>
                      <a:r>
                        <a:rPr lang="es-ES" sz="1200" b="1" dirty="0" smtClean="0">
                          <a:latin typeface="+mj-lt"/>
                        </a:rPr>
                        <a:t>b) de la 1501 la 2500 kg </a:t>
                      </a:r>
                      <a:r>
                        <a:rPr lang="es-ES" sz="1200" b="1" dirty="0" err="1" smtClean="0">
                          <a:latin typeface="+mj-lt"/>
                        </a:rPr>
                        <a:t>inclusiv</a:t>
                      </a:r>
                      <a:endParaRPr lang="ru-RU" sz="1200" b="1" dirty="0">
                        <a:latin typeface="+mj-lt"/>
                      </a:endParaRPr>
                    </a:p>
                  </a:txBody>
                  <a:tcPr anchor="ctr"/>
                </a:tc>
                <a:tc>
                  <a:txBody>
                    <a:bodyPr/>
                    <a:lstStyle/>
                    <a:p>
                      <a:r>
                        <a:rPr lang="en-US" sz="1200" b="1" kern="1200" dirty="0" err="1" smtClean="0">
                          <a:solidFill>
                            <a:schemeClr val="dk1"/>
                          </a:solidFill>
                          <a:latin typeface="+mj-lt"/>
                          <a:ea typeface="+mn-ea"/>
                          <a:cs typeface="+mn-cs"/>
                        </a:rPr>
                        <a:t>unitate</a:t>
                      </a:r>
                      <a:endParaRPr lang="ru-RU" sz="1200" b="1" dirty="0">
                        <a:latin typeface="+mj-l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mj-lt"/>
                          <a:ea typeface="+mn-ea"/>
                          <a:cs typeface="+mn-cs"/>
                        </a:rPr>
                        <a:t>0,90 lei/kg</a:t>
                      </a:r>
                      <a:endParaRPr lang="ru-RU" sz="1200" b="1" kern="1200" dirty="0" smtClean="0">
                        <a:solidFill>
                          <a:schemeClr val="dk1"/>
                        </a:solidFill>
                        <a:latin typeface="+mj-lt"/>
                        <a:ea typeface="+mn-ea"/>
                        <a:cs typeface="+mn-cs"/>
                      </a:endParaRPr>
                    </a:p>
                  </a:txBody>
                  <a:tcPr anchor="ctr"/>
                </a:tc>
                <a:extLst>
                  <a:ext uri="{0D108BD9-81ED-4DB2-BD59-A6C34878D82A}">
                    <a16:rowId xmlns:a16="http://schemas.microsoft.com/office/drawing/2014/main" val="1153066987"/>
                  </a:ext>
                </a:extLst>
              </a:tr>
              <a:tr h="209932">
                <a:tc vMerge="1">
                  <a:txBody>
                    <a:bodyPr/>
                    <a:lstStyle/>
                    <a:p>
                      <a:endParaRPr lang="ru-RU" dirty="0"/>
                    </a:p>
                  </a:txBody>
                  <a:tcPr/>
                </a:tc>
                <a:tc>
                  <a:txBody>
                    <a:bodyPr/>
                    <a:lstStyle/>
                    <a:p>
                      <a:r>
                        <a:rPr lang="en-US" sz="1200" b="1" dirty="0" smtClean="0">
                          <a:latin typeface="+mj-lt"/>
                        </a:rPr>
                        <a:t>c) de la 2501 la 3500 kg </a:t>
                      </a:r>
                      <a:r>
                        <a:rPr lang="en-US" sz="1200" b="1" dirty="0" err="1" smtClean="0">
                          <a:latin typeface="+mj-lt"/>
                        </a:rPr>
                        <a:t>inclusiv</a:t>
                      </a:r>
                      <a:endParaRPr lang="ru-RU" sz="1200" b="1" dirty="0">
                        <a:latin typeface="+mj-lt"/>
                      </a:endParaRPr>
                    </a:p>
                  </a:txBody>
                  <a:tcPr anchor="ctr"/>
                </a:tc>
                <a:tc>
                  <a:txBody>
                    <a:bodyPr/>
                    <a:lstStyle/>
                    <a:p>
                      <a:r>
                        <a:rPr lang="en-US" sz="1200" b="1" kern="1200" dirty="0" err="1" smtClean="0">
                          <a:solidFill>
                            <a:schemeClr val="dk1"/>
                          </a:solidFill>
                          <a:latin typeface="+mj-lt"/>
                          <a:ea typeface="+mn-ea"/>
                          <a:cs typeface="+mn-cs"/>
                        </a:rPr>
                        <a:t>unitate</a:t>
                      </a:r>
                      <a:endParaRPr lang="ru-RU" sz="1200" b="1" dirty="0">
                        <a:latin typeface="+mj-l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mj-lt"/>
                          <a:ea typeface="+mn-ea"/>
                          <a:cs typeface="+mn-cs"/>
                        </a:rPr>
                        <a:t>1,20 lei/kg</a:t>
                      </a:r>
                      <a:endParaRPr lang="ru-RU" sz="1200" b="1" kern="1200" dirty="0" smtClean="0">
                        <a:solidFill>
                          <a:schemeClr val="dk1"/>
                        </a:solidFill>
                        <a:latin typeface="+mj-lt"/>
                        <a:ea typeface="+mn-ea"/>
                        <a:cs typeface="+mn-cs"/>
                      </a:endParaRPr>
                    </a:p>
                  </a:txBody>
                  <a:tcPr anchor="ctr"/>
                </a:tc>
                <a:extLst>
                  <a:ext uri="{0D108BD9-81ED-4DB2-BD59-A6C34878D82A}">
                    <a16:rowId xmlns:a16="http://schemas.microsoft.com/office/drawing/2014/main" val="3993525451"/>
                  </a:ext>
                </a:extLst>
              </a:tr>
              <a:tr h="209932">
                <a:tc vMerge="1">
                  <a:txBody>
                    <a:bodyPr/>
                    <a:lstStyle/>
                    <a:p>
                      <a:endParaRPr lang="ru-RU" dirty="0"/>
                    </a:p>
                  </a:txBody>
                  <a:tcPr/>
                </a:tc>
                <a:tc>
                  <a:txBody>
                    <a:bodyPr/>
                    <a:lstStyle/>
                    <a:p>
                      <a:r>
                        <a:rPr lang="en-US" sz="1200" b="1" dirty="0" smtClean="0">
                          <a:latin typeface="+mj-lt"/>
                        </a:rPr>
                        <a:t>d) de la 3501 la 4500 kg </a:t>
                      </a:r>
                      <a:r>
                        <a:rPr lang="en-US" sz="1200" b="1" dirty="0" err="1" smtClean="0">
                          <a:latin typeface="+mj-lt"/>
                        </a:rPr>
                        <a:t>inclusiv</a:t>
                      </a:r>
                      <a:endParaRPr lang="ru-RU" sz="1200" b="1" dirty="0">
                        <a:latin typeface="+mj-lt"/>
                      </a:endParaRPr>
                    </a:p>
                  </a:txBody>
                  <a:tcPr anchor="ctr"/>
                </a:tc>
                <a:tc>
                  <a:txBody>
                    <a:bodyPr/>
                    <a:lstStyle/>
                    <a:p>
                      <a:r>
                        <a:rPr lang="en-US" sz="1200" b="1" kern="1200" dirty="0" err="1" smtClean="0">
                          <a:solidFill>
                            <a:schemeClr val="dk1"/>
                          </a:solidFill>
                          <a:latin typeface="+mj-lt"/>
                          <a:ea typeface="+mn-ea"/>
                          <a:cs typeface="+mn-cs"/>
                        </a:rPr>
                        <a:t>unitate</a:t>
                      </a:r>
                      <a:endParaRPr lang="ru-RU" sz="1200" b="1" dirty="0">
                        <a:latin typeface="+mj-l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mj-lt"/>
                          <a:ea typeface="+mn-ea"/>
                          <a:cs typeface="+mn-cs"/>
                        </a:rPr>
                        <a:t>1,50 lei/kg</a:t>
                      </a:r>
                      <a:endParaRPr lang="ru-RU" sz="1200" b="1" kern="1200" dirty="0" smtClean="0">
                        <a:solidFill>
                          <a:schemeClr val="dk1"/>
                        </a:solidFill>
                        <a:latin typeface="+mj-lt"/>
                        <a:ea typeface="+mn-ea"/>
                        <a:cs typeface="+mn-cs"/>
                      </a:endParaRPr>
                    </a:p>
                  </a:txBody>
                  <a:tcPr anchor="ctr"/>
                </a:tc>
                <a:extLst>
                  <a:ext uri="{0D108BD9-81ED-4DB2-BD59-A6C34878D82A}">
                    <a16:rowId xmlns:a16="http://schemas.microsoft.com/office/drawing/2014/main" val="633455838"/>
                  </a:ext>
                </a:extLst>
              </a:tr>
              <a:tr h="209932">
                <a:tc vMerge="1">
                  <a:txBody>
                    <a:bodyPr/>
                    <a:lstStyle/>
                    <a:p>
                      <a:endParaRPr lang="ru-RU" dirty="0"/>
                    </a:p>
                  </a:txBody>
                  <a:tcPr/>
                </a:tc>
                <a:tc>
                  <a:txBody>
                    <a:bodyPr/>
                    <a:lstStyle/>
                    <a:p>
                      <a:r>
                        <a:rPr lang="pt-BR" sz="1200" b="1" dirty="0" smtClean="0">
                          <a:latin typeface="+mj-lt"/>
                        </a:rPr>
                        <a:t>e) de peste 4501 kg</a:t>
                      </a:r>
                      <a:endParaRPr lang="ru-RU" sz="1200" b="1" dirty="0">
                        <a:latin typeface="+mj-lt"/>
                      </a:endParaRPr>
                    </a:p>
                  </a:txBody>
                  <a:tcPr anchor="ctr"/>
                </a:tc>
                <a:tc>
                  <a:txBody>
                    <a:bodyPr/>
                    <a:lstStyle/>
                    <a:p>
                      <a:r>
                        <a:rPr lang="en-US" sz="1200" b="1" kern="1200" dirty="0" err="1" smtClean="0">
                          <a:solidFill>
                            <a:schemeClr val="dk1"/>
                          </a:solidFill>
                          <a:latin typeface="+mj-lt"/>
                          <a:ea typeface="+mn-ea"/>
                          <a:cs typeface="+mn-cs"/>
                        </a:rPr>
                        <a:t>unitate</a:t>
                      </a:r>
                      <a:endParaRPr lang="ru-RU" sz="1200" b="1" dirty="0">
                        <a:latin typeface="+mj-lt"/>
                      </a:endParaRPr>
                    </a:p>
                  </a:txBody>
                  <a:tcPr anchor="ctr"/>
                </a:tc>
                <a:tc>
                  <a:txBody>
                    <a:bodyPr/>
                    <a:lstStyle/>
                    <a:p>
                      <a:r>
                        <a:rPr lang="en-US" sz="1200" b="1" dirty="0" smtClean="0">
                          <a:latin typeface="+mj-lt"/>
                        </a:rPr>
                        <a:t>1,80 lei/kg</a:t>
                      </a:r>
                      <a:endParaRPr lang="ru-RU" sz="1200" b="1" dirty="0">
                        <a:latin typeface="+mj-lt"/>
                      </a:endParaRPr>
                    </a:p>
                  </a:txBody>
                  <a:tcPr anchor="ctr"/>
                </a:tc>
                <a:extLst>
                  <a:ext uri="{0D108BD9-81ED-4DB2-BD59-A6C34878D82A}">
                    <a16:rowId xmlns:a16="http://schemas.microsoft.com/office/drawing/2014/main" val="4123080485"/>
                  </a:ext>
                </a:extLst>
              </a:tr>
            </a:tbl>
          </a:graphicData>
        </a:graphic>
      </p:graphicFrame>
      <p:sp>
        <p:nvSpPr>
          <p:cNvPr id="2" name="TextBox 1"/>
          <p:cNvSpPr txBox="1"/>
          <p:nvPr/>
        </p:nvSpPr>
        <p:spPr>
          <a:xfrm>
            <a:off x="1691680" y="908720"/>
            <a:ext cx="6552728" cy="369332"/>
          </a:xfrm>
          <a:prstGeom prst="rect">
            <a:avLst/>
          </a:prstGeom>
          <a:noFill/>
        </p:spPr>
        <p:txBody>
          <a:bodyPr wrap="square" rtlCol="0">
            <a:spAutoFit/>
          </a:bodyPr>
          <a:lstStyle/>
          <a:p>
            <a:r>
              <a:rPr lang="ro-RO" b="1" dirty="0" smtClean="0"/>
              <a:t>Cotele taxei în vigoare </a:t>
            </a:r>
            <a:r>
              <a:rPr lang="ro-RO" b="1" dirty="0" err="1" smtClean="0"/>
              <a:t>începînd</a:t>
            </a:r>
            <a:r>
              <a:rPr lang="ro-RO" b="1" dirty="0" smtClean="0"/>
              <a:t> cu 01.01.2026</a:t>
            </a:r>
            <a:endParaRPr lang="en-US" b="1" dirty="0"/>
          </a:p>
        </p:txBody>
      </p:sp>
    </p:spTree>
    <p:extLst>
      <p:ext uri="{BB962C8B-B14F-4D97-AF65-F5344CB8AC3E}">
        <p14:creationId xmlns:p14="http://schemas.microsoft.com/office/powerpoint/2010/main" val="35856907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71500"/>
            <a:ext cx="8047806" cy="904448"/>
          </a:xfrm>
        </p:spPr>
        <p:txBody>
          <a:bodyPr>
            <a:normAutofit fontScale="90000"/>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Taxa pentru folosirea drumurilor de către autovehicule</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căror masă totală, sarcină </a:t>
            </a:r>
            <a:r>
              <a:rPr lang="ro-RO"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masică</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 axă sau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ale căror dimensiuni </a:t>
            </a:r>
            <a:r>
              <a:rPr lang="ro-RO"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depăşesc</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limitele admise</a:t>
            </a:r>
            <a:endParaRPr lang="ro-RO"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988840"/>
            <a:ext cx="8345630" cy="4752987"/>
          </a:xfrm>
        </p:spPr>
        <p:txBody>
          <a:bodyPr>
            <a:noAutofit/>
          </a:bodyPr>
          <a:lstStyle/>
          <a:p>
            <a:pPr marL="0" indent="457200" algn="just">
              <a:spcBef>
                <a:spcPts val="600"/>
              </a:spcBef>
              <a:buNone/>
            </a:pPr>
            <a:r>
              <a:rPr lang="ro-RO" sz="1900" b="1" dirty="0">
                <a:latin typeface="Times New Roman" panose="02020603050405020304" pitchFamily="18" charset="0"/>
                <a:cs typeface="Times New Roman" panose="02020603050405020304" pitchFamily="18" charset="0"/>
              </a:rPr>
              <a:t>Subiecți ai impunerii </a:t>
            </a:r>
            <a:r>
              <a:rPr lang="ro-RO" sz="1900" dirty="0">
                <a:latin typeface="Times New Roman" panose="02020603050405020304" pitchFamily="18" charset="0"/>
                <a:cs typeface="Times New Roman" panose="02020603050405020304" pitchFamily="18" charset="0"/>
              </a:rPr>
              <a:t>sînt persoanele fizice (cetăţeni ai Republicii Moldova, cetățeni străini, apatrizi) şi persoanele juridice (rezidente şi nerezidente) posesoare de autovehicule a căror masă totală, sarcină masică pe axă sau ale căror dimensiuni depăşesc limitele admise. </a:t>
            </a:r>
          </a:p>
          <a:p>
            <a:pPr marL="0" indent="0" algn="just">
              <a:buNone/>
            </a:pPr>
            <a:r>
              <a:rPr lang="ro-RO" sz="1900" b="1" dirty="0">
                <a:latin typeface="Times New Roman" panose="02020603050405020304" pitchFamily="18" charset="0"/>
                <a:cs typeface="Times New Roman" panose="02020603050405020304" pitchFamily="18" charset="0"/>
              </a:rPr>
              <a:t>      Obiect al impunerii </a:t>
            </a:r>
            <a:r>
              <a:rPr lang="x-none" sz="1900" dirty="0">
                <a:latin typeface="Times New Roman" panose="02020603050405020304" pitchFamily="18" charset="0"/>
                <a:cs typeface="Times New Roman" panose="02020603050405020304" pitchFamily="18" charset="0"/>
              </a:rPr>
              <a:t>sunt autovehiculele înmatriculate, precum şi cele neînmatriculate în Republica Moldova, a căror masă totală, sarcină masică pe axă sau ale căror dimensiuni depăşesc limitele admise şi care folosesc drumurile Republicii Moldova*. </a:t>
            </a:r>
            <a:r>
              <a:rPr lang="ro-RO" sz="1900" dirty="0">
                <a:solidFill>
                  <a:prstClr val="black"/>
                </a:solidFill>
                <a:latin typeface="Times New Roman" panose="02020603050405020304" pitchFamily="18" charset="0"/>
                <a:cs typeface="Times New Roman" panose="02020603050405020304" pitchFamily="18" charset="0"/>
              </a:rPr>
              <a:t>În cazul în care şi masa totală, şi sarcina masică pe axă, şi dimensiunile depăşesc limitele admise, </a:t>
            </a:r>
            <a:r>
              <a:rPr lang="ro-RO" sz="1900" b="1" i="1" dirty="0">
                <a:solidFill>
                  <a:prstClr val="black"/>
                </a:solidFill>
                <a:latin typeface="Times New Roman" panose="02020603050405020304" pitchFamily="18" charset="0"/>
                <a:cs typeface="Times New Roman" panose="02020603050405020304" pitchFamily="18" charset="0"/>
              </a:rPr>
              <a:t>taxa se constituie din suma taxelor calculate pentru fiecare indice în parte</a:t>
            </a:r>
            <a:r>
              <a:rPr lang="ro-RO" sz="1900" dirty="0">
                <a:solidFill>
                  <a:prstClr val="black"/>
                </a:solidFill>
                <a:latin typeface="Times New Roman" panose="02020603050405020304" pitchFamily="18" charset="0"/>
                <a:cs typeface="Times New Roman" panose="02020603050405020304" pitchFamily="18" charset="0"/>
              </a:rPr>
              <a:t>. </a:t>
            </a:r>
          </a:p>
          <a:p>
            <a:pPr marL="0" indent="457200" algn="just">
              <a:spcBef>
                <a:spcPts val="0"/>
              </a:spcBef>
              <a:buNone/>
            </a:pPr>
            <a:endParaRPr lang="ro-RO" sz="800" dirty="0">
              <a:solidFill>
                <a:prstClr val="black"/>
              </a:solidFill>
              <a:latin typeface="Times New Roman" panose="02020603050405020304" pitchFamily="18" charset="0"/>
              <a:cs typeface="Times New Roman" panose="02020603050405020304" pitchFamily="18" charset="0"/>
            </a:endParaRPr>
          </a:p>
          <a:p>
            <a:pPr marL="0" indent="457200" algn="just">
              <a:spcBef>
                <a:spcPts val="0"/>
              </a:spcBef>
              <a:buNone/>
            </a:pPr>
            <a:r>
              <a:rPr lang="ro-RO" sz="1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Cotele impunerii </a:t>
            </a:r>
            <a:r>
              <a:rPr lang="ro-RO"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sunt stabilite în Anexa nr. 3 la Titlul IX al Codului fiscal.</a:t>
            </a:r>
          </a:p>
          <a:p>
            <a:pPr marL="0" indent="457200" algn="just">
              <a:spcBef>
                <a:spcPts val="600"/>
              </a:spcBef>
              <a:buNone/>
            </a:pPr>
            <a:endParaRPr lang="en-US" sz="800" dirty="0">
              <a:latin typeface="Times New Roman" panose="02020603050405020304" pitchFamily="18" charset="0"/>
              <a:cs typeface="Times New Roman" panose="02020603050405020304" pitchFamily="18" charset="0"/>
            </a:endParaRPr>
          </a:p>
          <a:p>
            <a:pPr marL="0" indent="457200" algn="just">
              <a:spcBef>
                <a:spcPts val="0"/>
              </a:spcBef>
              <a:buNone/>
            </a:pPr>
            <a:r>
              <a:rPr lang="ro-RO" sz="1900" b="1" dirty="0">
                <a:latin typeface="Times New Roman" panose="02020603050405020304" pitchFamily="18" charset="0"/>
                <a:cs typeface="Times New Roman" panose="02020603050405020304" pitchFamily="18" charset="0"/>
              </a:rPr>
              <a:t>Taxa se calculează</a:t>
            </a:r>
            <a:r>
              <a:rPr lang="ro-RO" sz="1900" dirty="0">
                <a:latin typeface="Times New Roman" panose="02020603050405020304" pitchFamily="18" charset="0"/>
                <a:cs typeface="Times New Roman" panose="02020603050405020304" pitchFamily="18" charset="0"/>
              </a:rPr>
              <a:t>, conform anexei nr.3 la titlu IX din Codul fiscal: </a:t>
            </a:r>
          </a:p>
          <a:p>
            <a:pPr marL="457200" indent="-457200" algn="just">
              <a:spcBef>
                <a:spcPts val="0"/>
              </a:spcBef>
              <a:buAutoNum type="alphaLcParenR"/>
            </a:pPr>
            <a:r>
              <a:rPr lang="ro-RO" sz="1900" dirty="0">
                <a:latin typeface="Times New Roman" panose="02020603050405020304" pitchFamily="18" charset="0"/>
                <a:cs typeface="Times New Roman" panose="02020603050405020304" pitchFamily="18" charset="0"/>
              </a:rPr>
              <a:t>pentru </a:t>
            </a:r>
            <a:r>
              <a:rPr lang="ro-RO" sz="1900" i="1" dirty="0">
                <a:latin typeface="Times New Roman" panose="02020603050405020304" pitchFamily="18" charset="0"/>
                <a:cs typeface="Times New Roman" panose="02020603050405020304" pitchFamily="18" charset="0"/>
              </a:rPr>
              <a:t>autovehiculele înmatriculate în Republica Moldova </a:t>
            </a:r>
            <a:r>
              <a:rPr lang="ro-RO" sz="1900"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pPr marL="0" indent="0" algn="just">
              <a:spcBef>
                <a:spcPts val="0"/>
              </a:spcBef>
              <a:buNone/>
            </a:pPr>
            <a:r>
              <a:rPr lang="en-US" sz="1900" dirty="0">
                <a:latin typeface="Times New Roman" panose="02020603050405020304" pitchFamily="18" charset="0"/>
                <a:cs typeface="Times New Roman" panose="02020603050405020304" pitchFamily="18" charset="0"/>
              </a:rPr>
              <a:t>       </a:t>
            </a:r>
            <a:r>
              <a:rPr lang="ro-RO" sz="1900" dirty="0">
                <a:latin typeface="Times New Roman" panose="02020603050405020304" pitchFamily="18" charset="0"/>
                <a:cs typeface="Times New Roman" panose="02020603050405020304" pitchFamily="18" charset="0"/>
              </a:rPr>
              <a:t>de către </a:t>
            </a:r>
            <a:r>
              <a:rPr lang="en-US" sz="1900" dirty="0">
                <a:latin typeface="Times New Roman" panose="02020603050405020304" pitchFamily="18" charset="0"/>
                <a:cs typeface="Times New Roman" panose="02020603050405020304" pitchFamily="18" charset="0"/>
              </a:rPr>
              <a:t> </a:t>
            </a:r>
            <a:r>
              <a:rPr lang="ro-RO" sz="1900" dirty="0">
                <a:latin typeface="Times New Roman" panose="02020603050405020304" pitchFamily="18" charset="0"/>
                <a:cs typeface="Times New Roman" panose="02020603050405020304" pitchFamily="18" charset="0"/>
              </a:rPr>
              <a:t>organul abilitat al administraţiei publice centrale; </a:t>
            </a:r>
          </a:p>
          <a:p>
            <a:pPr marL="0" indent="0" algn="just">
              <a:spcBef>
                <a:spcPts val="0"/>
              </a:spcBef>
              <a:buNone/>
            </a:pPr>
            <a:r>
              <a:rPr lang="ro-RO" sz="1900" dirty="0">
                <a:latin typeface="Times New Roman" panose="02020603050405020304" pitchFamily="18" charset="0"/>
                <a:cs typeface="Times New Roman" panose="02020603050405020304" pitchFamily="18" charset="0"/>
              </a:rPr>
              <a:t>b) </a:t>
            </a:r>
            <a:r>
              <a:rPr lang="en-US" sz="1900" dirty="0">
                <a:latin typeface="Times New Roman" panose="02020603050405020304" pitchFamily="18" charset="0"/>
                <a:cs typeface="Times New Roman" panose="02020603050405020304" pitchFamily="18" charset="0"/>
              </a:rPr>
              <a:t>   </a:t>
            </a:r>
            <a:r>
              <a:rPr lang="ro-RO" sz="1900" dirty="0">
                <a:latin typeface="Times New Roman" panose="02020603050405020304" pitchFamily="18" charset="0"/>
                <a:cs typeface="Times New Roman" panose="02020603050405020304" pitchFamily="18" charset="0"/>
              </a:rPr>
              <a:t>pentru </a:t>
            </a:r>
            <a:r>
              <a:rPr lang="ro-RO" sz="1900" i="1" dirty="0">
                <a:latin typeface="Times New Roman" panose="02020603050405020304" pitchFamily="18" charset="0"/>
                <a:cs typeface="Times New Roman" panose="02020603050405020304" pitchFamily="18" charset="0"/>
              </a:rPr>
              <a:t>autovehiculele neînmatriculate în Republica Moldova </a:t>
            </a:r>
            <a:r>
              <a:rPr lang="ro-RO" sz="1900" dirty="0">
                <a:latin typeface="Times New Roman" panose="02020603050405020304" pitchFamily="18" charset="0"/>
                <a:cs typeface="Times New Roman" panose="02020603050405020304" pitchFamily="18" charset="0"/>
              </a:rPr>
              <a:t>– de </a:t>
            </a:r>
            <a:endParaRPr lang="en-US" sz="1900" dirty="0">
              <a:latin typeface="Times New Roman" panose="02020603050405020304" pitchFamily="18" charset="0"/>
              <a:cs typeface="Times New Roman" panose="02020603050405020304" pitchFamily="18" charset="0"/>
            </a:endParaRPr>
          </a:p>
          <a:p>
            <a:pPr marL="0" indent="0" algn="just">
              <a:spcBef>
                <a:spcPts val="0"/>
              </a:spcBef>
              <a:buNone/>
            </a:pPr>
            <a:r>
              <a:rPr lang="en-US" sz="1900" dirty="0">
                <a:latin typeface="Times New Roman" panose="02020603050405020304" pitchFamily="18" charset="0"/>
                <a:cs typeface="Times New Roman" panose="02020603050405020304" pitchFamily="18" charset="0"/>
              </a:rPr>
              <a:t>        </a:t>
            </a:r>
            <a:r>
              <a:rPr lang="ro-RO" sz="1900" dirty="0">
                <a:latin typeface="Times New Roman" panose="02020603050405020304" pitchFamily="18" charset="0"/>
                <a:cs typeface="Times New Roman" panose="02020603050405020304" pitchFamily="18" charset="0"/>
              </a:rPr>
              <a:t>către organele vamale.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97854" y="731095"/>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0792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2689876404"/>
              </p:ext>
            </p:extLst>
          </p:nvPr>
        </p:nvGraphicFramePr>
        <p:xfrm>
          <a:off x="107950" y="1026734"/>
          <a:ext cx="4104010" cy="56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836712"/>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1" name="Объект 7"/>
          <p:cNvGraphicFramePr>
            <a:graphicFrameLocks/>
          </p:cNvGraphicFramePr>
          <p:nvPr>
            <p:extLst>
              <p:ext uri="{D42A27DB-BD31-4B8C-83A1-F6EECF244321}">
                <p14:modId xmlns:p14="http://schemas.microsoft.com/office/powerpoint/2010/main" val="3325135569"/>
              </p:ext>
            </p:extLst>
          </p:nvPr>
        </p:nvGraphicFramePr>
        <p:xfrm>
          <a:off x="5034721" y="1026734"/>
          <a:ext cx="4001775" cy="5694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трелка вправо 11"/>
          <p:cNvSpPr/>
          <p:nvPr/>
        </p:nvSpPr>
        <p:spPr>
          <a:xfrm>
            <a:off x="4314641" y="15567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Стрелка вправо 12"/>
          <p:cNvSpPr/>
          <p:nvPr/>
        </p:nvSpPr>
        <p:spPr>
          <a:xfrm>
            <a:off x="4314641" y="3356992"/>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Стрелка вправо 13"/>
          <p:cNvSpPr/>
          <p:nvPr/>
        </p:nvSpPr>
        <p:spPr>
          <a:xfrm>
            <a:off x="4314641" y="5156285"/>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5349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71500"/>
            <a:ext cx="8047806" cy="904448"/>
          </a:xfrm>
        </p:spPr>
        <p:txBody>
          <a:bodyPr>
            <a:normAutofit fontScale="90000"/>
          </a:bodyPr>
          <a:lstStyle/>
          <a:p>
            <a:pPr algn="ctr"/>
            <a:r>
              <a:rPr lang="ro-RO" sz="2400" b="1" dirty="0">
                <a:latin typeface="Times New Roman" panose="02020603050405020304" pitchFamily="18" charset="0"/>
                <a:cs typeface="Times New Roman" panose="02020603050405020304" pitchFamily="18" charset="0"/>
              </a:rPr>
              <a:t>Taxa pentru folosirea drumurilor de către autovehicule</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ro-RO" sz="2400" b="1" dirty="0">
                <a:latin typeface="Times New Roman" panose="02020603050405020304" pitchFamily="18" charset="0"/>
                <a:cs typeface="Times New Roman" panose="02020603050405020304" pitchFamily="18" charset="0"/>
              </a:rPr>
              <a:t> a căror masă totală, sarcină </a:t>
            </a:r>
            <a:r>
              <a:rPr lang="ro-RO" sz="2400" b="1" dirty="0" err="1">
                <a:latin typeface="Times New Roman" panose="02020603050405020304" pitchFamily="18" charset="0"/>
                <a:cs typeface="Times New Roman" panose="02020603050405020304" pitchFamily="18" charset="0"/>
              </a:rPr>
              <a:t>masică</a:t>
            </a:r>
            <a:r>
              <a:rPr lang="ro-RO" sz="2400" b="1" dirty="0">
                <a:latin typeface="Times New Roman" panose="02020603050405020304" pitchFamily="18" charset="0"/>
                <a:cs typeface="Times New Roman" panose="02020603050405020304" pitchFamily="18" charset="0"/>
              </a:rPr>
              <a:t> pe axă sau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ro-RO" sz="2400" b="1" dirty="0">
                <a:latin typeface="Times New Roman" panose="02020603050405020304" pitchFamily="18" charset="0"/>
                <a:cs typeface="Times New Roman" panose="02020603050405020304" pitchFamily="18" charset="0"/>
              </a:rPr>
              <a:t>ale căror dimensiuni </a:t>
            </a:r>
            <a:r>
              <a:rPr lang="ro-RO" sz="2400" b="1" dirty="0" err="1">
                <a:latin typeface="Times New Roman" panose="02020603050405020304" pitchFamily="18" charset="0"/>
                <a:cs typeface="Times New Roman" panose="02020603050405020304" pitchFamily="18" charset="0"/>
              </a:rPr>
              <a:t>depăşesc</a:t>
            </a:r>
            <a:r>
              <a:rPr lang="ro-RO" sz="2400" b="1" dirty="0">
                <a:latin typeface="Times New Roman" panose="02020603050405020304" pitchFamily="18" charset="0"/>
                <a:cs typeface="Times New Roman" panose="02020603050405020304" pitchFamily="18" charset="0"/>
              </a:rPr>
              <a:t> limitele admise</a:t>
            </a:r>
            <a:endParaRPr lang="ro-RO" dirty="0"/>
          </a:p>
        </p:txBody>
      </p:sp>
      <p:sp>
        <p:nvSpPr>
          <p:cNvPr id="3" name="Content Placeholder 2"/>
          <p:cNvSpPr>
            <a:spLocks noGrp="1"/>
          </p:cNvSpPr>
          <p:nvPr>
            <p:ph idx="1"/>
          </p:nvPr>
        </p:nvSpPr>
        <p:spPr>
          <a:xfrm>
            <a:off x="499899" y="1959185"/>
            <a:ext cx="8144202" cy="4719064"/>
          </a:xfrm>
        </p:spPr>
        <p:txBody>
          <a:bodyPr>
            <a:noAutofit/>
          </a:bodyPr>
          <a:lstStyle/>
          <a:p>
            <a:pPr marL="0" indent="0" algn="just">
              <a:buNone/>
            </a:pPr>
            <a:r>
              <a:rPr lang="ro-RO" sz="1900" b="1" dirty="0">
                <a:latin typeface="Times New Roman" panose="02020603050405020304" pitchFamily="18" charset="0"/>
                <a:cs typeface="Times New Roman" panose="02020603050405020304" pitchFamily="18" charset="0"/>
              </a:rPr>
              <a:t>   </a:t>
            </a:r>
            <a:endParaRPr lang="ru-RU" sz="800" dirty="0">
              <a:latin typeface="Times New Roman" panose="02020603050405020304" pitchFamily="18" charset="0"/>
              <a:cs typeface="Times New Roman" panose="02020603050405020304" pitchFamily="18" charset="0"/>
            </a:endParaRPr>
          </a:p>
          <a:p>
            <a:pPr marL="0" lvl="0" indent="0" algn="just">
              <a:buNone/>
            </a:pPr>
            <a:r>
              <a:rPr lang="ro-RO" sz="1900" dirty="0">
                <a:latin typeface="Times New Roman" panose="02020603050405020304" pitchFamily="18" charset="0"/>
                <a:cs typeface="Times New Roman" panose="02020603050405020304" pitchFamily="18" charset="0"/>
              </a:rPr>
              <a:t>     </a:t>
            </a:r>
            <a:r>
              <a:rPr lang="ro-RO" sz="1900" dirty="0" err="1">
                <a:latin typeface="Times New Roman" panose="02020603050405020304" pitchFamily="18" charset="0"/>
                <a:cs typeface="Times New Roman" panose="02020603050405020304" pitchFamily="18" charset="0"/>
              </a:rPr>
              <a:t>Su</a:t>
            </a:r>
            <a:r>
              <a:rPr lang="fr-FR" sz="1900" dirty="0">
                <a:latin typeface="Times New Roman" panose="02020603050405020304" pitchFamily="18" charset="0"/>
                <a:cs typeface="Times New Roman" panose="02020603050405020304" pitchFamily="18" charset="0"/>
              </a:rPr>
              <a:t>biecții impunerii</a:t>
            </a:r>
            <a:r>
              <a:rPr lang="ro-RO" sz="1900" dirty="0">
                <a:latin typeface="Times New Roman" panose="02020603050405020304" pitchFamily="18" charset="0"/>
                <a:cs typeface="Times New Roman" panose="02020603050405020304" pitchFamily="18" charset="0"/>
              </a:rPr>
              <a:t>, rezidenţi ai RM, </a:t>
            </a:r>
            <a:r>
              <a:rPr lang="fr-FR" sz="1900" dirty="0">
                <a:latin typeface="Times New Roman" panose="02020603050405020304" pitchFamily="18" charset="0"/>
                <a:cs typeface="Times New Roman" panose="02020603050405020304" pitchFamily="18" charset="0"/>
              </a:rPr>
              <a:t>care desfășoară activitate de </a:t>
            </a:r>
            <a:r>
              <a:rPr lang="fr-FR" sz="1900" dirty="0" err="1">
                <a:latin typeface="Times New Roman" panose="02020603050405020304" pitchFamily="18" charset="0"/>
                <a:cs typeface="Times New Roman" panose="02020603050405020304" pitchFamily="18" charset="0"/>
              </a:rPr>
              <a:t>întreprinzător</a:t>
            </a:r>
            <a:r>
              <a:rPr lang="fr-FR" sz="1900" dirty="0">
                <a:latin typeface="Times New Roman" panose="02020603050405020304" pitchFamily="18" charset="0"/>
                <a:cs typeface="Times New Roman" panose="02020603050405020304" pitchFamily="18" charset="0"/>
              </a:rPr>
              <a:t> </a:t>
            </a:r>
            <a:r>
              <a:rPr lang="ro-RO" sz="1900" dirty="0">
                <a:latin typeface="Times New Roman" panose="02020603050405020304" pitchFamily="18" charset="0"/>
                <a:cs typeface="Times New Roman" panose="02020603050405020304" pitchFamily="18" charset="0"/>
              </a:rPr>
              <a:t>prezintă </a:t>
            </a:r>
            <a:r>
              <a:rPr lang="fr-FR" sz="1900" b="1" i="1" dirty="0">
                <a:latin typeface="Times New Roman" panose="02020603050405020304" pitchFamily="18" charset="0"/>
                <a:cs typeface="Times New Roman" panose="02020603050405020304" pitchFamily="18" charset="0"/>
              </a:rPr>
              <a:t>trimestrial, pînă la data de 25 a lunii următoare trimestrului de gestiune</a:t>
            </a:r>
            <a:r>
              <a:rPr lang="fr-FR" sz="1900" dirty="0">
                <a:latin typeface="Times New Roman" panose="02020603050405020304" pitchFamily="18" charset="0"/>
                <a:cs typeface="Times New Roman" panose="02020603050405020304" pitchFamily="18" charset="0"/>
              </a:rPr>
              <a:t> în care au fost obținute actele necesare pentru circulația cu depășirea limitelor admise</a:t>
            </a:r>
            <a:r>
              <a:rPr lang="x-none" sz="19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Darea de seamă </a:t>
            </a:r>
            <a:r>
              <a:rPr lang="ro-RO" sz="1900" b="1" i="1" dirty="0">
                <a:solidFill>
                  <a:srgbClr val="5B9BD5">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privind taxa pentru folosirea drumurilor de către autovehicule  a căror masă totală, sarcină  masică pe axă sau ale căror dimensiuni depăşesc limitele admise  (Forma TDL 13), </a:t>
            </a:r>
            <a:r>
              <a:rPr lang="x-none" sz="1900" dirty="0">
                <a:solidFill>
                  <a:prstClr val="black"/>
                </a:solidFill>
                <a:latin typeface="Times New Roman" panose="02020603050405020304" pitchFamily="18" charset="0"/>
                <a:cs typeface="Times New Roman" panose="02020603050405020304" pitchFamily="18" charset="0"/>
              </a:rPr>
              <a:t>aprobată prin Ordinul SFS nr. </a:t>
            </a:r>
            <a:r>
              <a:rPr lang="ro-RO" sz="1900" dirty="0">
                <a:solidFill>
                  <a:prstClr val="black"/>
                </a:solidFill>
                <a:latin typeface="Times New Roman" panose="02020603050405020304" pitchFamily="18" charset="0"/>
                <a:cs typeface="Times New Roman" panose="02020603050405020304" pitchFamily="18" charset="0"/>
              </a:rPr>
              <a:t>274</a:t>
            </a:r>
            <a:r>
              <a:rPr lang="x-none" sz="1900" dirty="0">
                <a:solidFill>
                  <a:prstClr val="black"/>
                </a:solidFill>
                <a:latin typeface="Times New Roman" panose="02020603050405020304" pitchFamily="18" charset="0"/>
                <a:cs typeface="Times New Roman" panose="02020603050405020304" pitchFamily="18" charset="0"/>
              </a:rPr>
              <a:t> din </a:t>
            </a:r>
            <a:r>
              <a:rPr lang="ro-RO" sz="1900" dirty="0">
                <a:solidFill>
                  <a:prstClr val="black"/>
                </a:solidFill>
                <a:latin typeface="Times New Roman" panose="02020603050405020304" pitchFamily="18" charset="0"/>
                <a:cs typeface="Times New Roman" panose="02020603050405020304" pitchFamily="18" charset="0"/>
              </a:rPr>
              <a:t>07.03.2013</a:t>
            </a:r>
          </a:p>
          <a:p>
            <a:pPr marL="0" indent="0">
              <a:buNone/>
            </a:pPr>
            <a:endParaRPr lang="ru-RU" sz="1900" dirty="0">
              <a:latin typeface="Times New Roman" panose="02020603050405020304" pitchFamily="18" charset="0"/>
              <a:cs typeface="Times New Roman" panose="02020603050405020304" pitchFamily="18" charset="0"/>
            </a:endParaRPr>
          </a:p>
          <a:p>
            <a:pPr marL="0" indent="457200" algn="just">
              <a:spcBef>
                <a:spcPts val="600"/>
              </a:spcBef>
              <a:buNone/>
            </a:pPr>
            <a:endParaRPr lang="ro-RO"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a:t>
            </a: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97854" y="731095"/>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05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94818"/>
            <a:ext cx="8136904" cy="5328591"/>
          </a:xfrm>
        </p:spPr>
        <p:txBody>
          <a:bodyPr>
            <a:noAutofit/>
          </a:bodyPr>
          <a:lstStyle/>
          <a:p>
            <a:pPr marL="0" indent="360000" algn="just">
              <a:lnSpc>
                <a:spcPct val="100000"/>
              </a:lnSpc>
              <a:spcBef>
                <a:spcPts val="600"/>
              </a:spcBef>
              <a:buNone/>
              <a:tabLst>
                <a:tab pos="685800" algn="l"/>
              </a:tabLst>
            </a:pPr>
            <a:r>
              <a:rPr lang="ro-RO" sz="1400" b="1" dirty="0" smtClean="0">
                <a:latin typeface="Times New Roman" panose="02020603050405020304" pitchFamily="18" charset="0"/>
                <a:cs typeface="Times New Roman" panose="02020603050405020304" pitchFamily="18" charset="0"/>
              </a:rPr>
              <a:t> </a:t>
            </a:r>
          </a:p>
          <a:p>
            <a:pPr marL="0" indent="360000" algn="just">
              <a:lnSpc>
                <a:spcPct val="100000"/>
              </a:lnSpc>
              <a:spcBef>
                <a:spcPts val="600"/>
              </a:spcBef>
              <a:buNone/>
              <a:tabLst>
                <a:tab pos="685800" algn="l"/>
              </a:tabLst>
            </a:pPr>
            <a:r>
              <a:rPr lang="ro-RO" sz="1800" b="1" dirty="0" smtClean="0">
                <a:latin typeface="Times New Roman" panose="02020603050405020304" pitchFamily="18" charset="0"/>
                <a:cs typeface="Times New Roman" panose="02020603050405020304" pitchFamily="18" charset="0"/>
              </a:rPr>
              <a:t>AAPL, la stabilirea cotelor concrete a impozitului pe bunurile imobiliare, </a:t>
            </a:r>
            <a:r>
              <a:rPr lang="ro-RO" sz="1800" b="1" dirty="0">
                <a:latin typeface="Times New Roman" panose="02020603050405020304" pitchFamily="18" charset="0"/>
                <a:cs typeface="Times New Roman" panose="02020603050405020304" pitchFamily="18" charset="0"/>
              </a:rPr>
              <a:t>este obligată să se conducă de următoarele criterii şi </a:t>
            </a:r>
            <a:r>
              <a:rPr lang="ro-RO" sz="1800" b="1" dirty="0" smtClean="0">
                <a:latin typeface="Times New Roman" panose="02020603050405020304" pitchFamily="18" charset="0"/>
                <a:cs typeface="Times New Roman" panose="02020603050405020304" pitchFamily="18" charset="0"/>
              </a:rPr>
              <a:t>principii*:</a:t>
            </a:r>
            <a:endParaRPr lang="ru-RU" sz="1800" b="1" dirty="0">
              <a:latin typeface="Times New Roman" panose="02020603050405020304" pitchFamily="18" charset="0"/>
              <a:cs typeface="Times New Roman" panose="02020603050405020304" pitchFamily="18" charset="0"/>
            </a:endParaRPr>
          </a:p>
          <a:p>
            <a:pPr marL="0" lvl="0" indent="0" algn="just">
              <a:buNone/>
            </a:pPr>
            <a:r>
              <a:rPr lang="ro-RO" sz="1400" dirty="0">
                <a:latin typeface="Times New Roman" panose="02020603050405020304" pitchFamily="18" charset="0"/>
                <a:cs typeface="Times New Roman" panose="02020603050405020304" pitchFamily="18" charset="0"/>
              </a:rPr>
              <a:t>a) </a:t>
            </a:r>
            <a:r>
              <a:rPr lang="ro-RO" sz="1400" b="1" i="1" dirty="0">
                <a:latin typeface="Times New Roman" panose="02020603050405020304" pitchFamily="18" charset="0"/>
                <a:cs typeface="Times New Roman" panose="02020603050405020304" pitchFamily="18" charset="0"/>
              </a:rPr>
              <a:t>previzibilitatea</a:t>
            </a:r>
            <a:r>
              <a:rPr lang="ro-RO" sz="1400" dirty="0">
                <a:latin typeface="Times New Roman" panose="02020603050405020304" pitchFamily="18" charset="0"/>
                <a:cs typeface="Times New Roman" panose="02020603050405020304" pitchFamily="18" charset="0"/>
              </a:rPr>
              <a:t> – contribuabilii, pentru planificarea cheltuielilor, vor cunoaşte din timp şi vor fi consultaţi, în modul stabilit, referitor la mărimea impozitului;</a:t>
            </a:r>
            <a:endParaRPr lang="ru-RU" sz="1400" dirty="0">
              <a:latin typeface="Times New Roman" panose="02020603050405020304" pitchFamily="18" charset="0"/>
              <a:cs typeface="Times New Roman" panose="02020603050405020304" pitchFamily="18" charset="0"/>
            </a:endParaRPr>
          </a:p>
          <a:p>
            <a:pPr marL="0" lvl="0" indent="0" algn="just">
              <a:buNone/>
            </a:pPr>
            <a:r>
              <a:rPr lang="ro-RO" sz="1400" dirty="0">
                <a:latin typeface="Times New Roman" panose="02020603050405020304" pitchFamily="18" charset="0"/>
                <a:cs typeface="Times New Roman" panose="02020603050405020304" pitchFamily="18" charset="0"/>
              </a:rPr>
              <a:t>b) </a:t>
            </a:r>
            <a:r>
              <a:rPr lang="ro-RO" sz="1400" b="1" i="1" dirty="0">
                <a:latin typeface="Times New Roman" panose="02020603050405020304" pitchFamily="18" charset="0"/>
                <a:cs typeface="Times New Roman" panose="02020603050405020304" pitchFamily="18" charset="0"/>
              </a:rPr>
              <a:t>principiul transparenţei decizionale </a:t>
            </a:r>
            <a:r>
              <a:rPr lang="ro-RO" sz="1400" dirty="0">
                <a:latin typeface="Times New Roman" panose="02020603050405020304" pitchFamily="18" charset="0"/>
                <a:cs typeface="Times New Roman" panose="02020603050405020304" pitchFamily="18" charset="0"/>
              </a:rPr>
              <a:t>– autoritatea administraţiei publice locale, în mod prioritar, va informa şi va asigura accesul liber la proiectele ce vizează mărimea preconizată a impozitului;</a:t>
            </a:r>
            <a:endParaRPr lang="ru-RU" sz="1400" dirty="0">
              <a:latin typeface="Times New Roman" panose="02020603050405020304" pitchFamily="18" charset="0"/>
              <a:cs typeface="Times New Roman" panose="02020603050405020304" pitchFamily="18" charset="0"/>
            </a:endParaRPr>
          </a:p>
          <a:p>
            <a:pPr marL="0" lvl="0" indent="0" algn="just">
              <a:buNone/>
            </a:pPr>
            <a:r>
              <a:rPr lang="ro-RO" sz="1400" dirty="0">
                <a:latin typeface="Times New Roman" panose="02020603050405020304" pitchFamily="18" charset="0"/>
                <a:cs typeface="Times New Roman" panose="02020603050405020304" pitchFamily="18" charset="0"/>
              </a:rPr>
              <a:t>c) </a:t>
            </a:r>
            <a:r>
              <a:rPr lang="ro-RO" sz="1400" b="1" i="1" dirty="0">
                <a:latin typeface="Times New Roman" panose="02020603050405020304" pitchFamily="18" charset="0"/>
                <a:cs typeface="Times New Roman" panose="02020603050405020304" pitchFamily="18" charset="0"/>
              </a:rPr>
              <a:t>principiul echitabilităţii (proporţionalităţii) în raporturile dintre interesele unităţii administrativ-teritoriale şi ale contribuabilului </a:t>
            </a:r>
            <a:r>
              <a:rPr lang="ro-RO" sz="1400" dirty="0">
                <a:latin typeface="Times New Roman" panose="02020603050405020304" pitchFamily="18" charset="0"/>
                <a:cs typeface="Times New Roman" panose="02020603050405020304" pitchFamily="18" charset="0"/>
              </a:rPr>
              <a:t>– autoritatea administraţiei publice locale, la stabilirea cotei concrete a impozitului, se va asigura că este respectată proporţionalitatea (echitabilitatea) între interesele colectivităţii locale şi ale contribuabililor, inclusiv nu va întreprinde acţiuni în exces sub pretextul atingerii interesului public/colectivităţii </a:t>
            </a:r>
            <a:r>
              <a:rPr lang="ro-RO" sz="1400" dirty="0" smtClean="0">
                <a:latin typeface="Times New Roman" panose="02020603050405020304" pitchFamily="18" charset="0"/>
                <a:cs typeface="Times New Roman" panose="02020603050405020304" pitchFamily="18" charset="0"/>
              </a:rPr>
              <a:t>locale.</a:t>
            </a:r>
            <a:endParaRPr lang="ro-RO" sz="1400" dirty="0">
              <a:latin typeface="Times New Roman" panose="02020603050405020304" pitchFamily="18" charset="0"/>
              <a:cs typeface="Times New Roman" panose="02020603050405020304" pitchFamily="18" charset="0"/>
            </a:endParaRPr>
          </a:p>
          <a:p>
            <a:pPr marL="0" lvl="0" indent="0" algn="just">
              <a:buNone/>
            </a:pPr>
            <a:r>
              <a:rPr lang="ro-RO" sz="1400" dirty="0" smtClean="0">
                <a:latin typeface="Times New Roman" panose="02020603050405020304" pitchFamily="18" charset="0"/>
                <a:cs typeface="Times New Roman" panose="02020603050405020304" pitchFamily="18" charset="0"/>
              </a:rPr>
              <a:t>În </a:t>
            </a:r>
            <a:r>
              <a:rPr lang="ro-RO" sz="1400" dirty="0">
                <a:latin typeface="Times New Roman" panose="02020603050405020304" pitchFamily="18" charset="0"/>
                <a:cs typeface="Times New Roman" panose="02020603050405020304" pitchFamily="18" charset="0"/>
              </a:rPr>
              <a:t>caz de divergenţe la stabilirea cotei concrete a impozitului, autorităţile administraţiei publice locale efectuează o analiză a impactului de reglementare conform prevederilor art.13 din Legea nr.235/2006 cu privire la principiile de bază de reglementare a activităţii de întreprinzător şi prevederilor Hotărârii Guvernului nr.23/2019 cu privire la aprobarea Metodologiei de analiză a impactului în procesul de fundamentare a proiectelor de acte normative, adaptate şi aplicate corespunzător specificului local.</a:t>
            </a:r>
            <a:endParaRPr lang="en-US" sz="1400" dirty="0">
              <a:latin typeface="Times New Roman" panose="02020603050405020304" pitchFamily="18" charset="0"/>
              <a:cs typeface="Times New Roman" panose="02020603050405020304" pitchFamily="18" charset="0"/>
            </a:endParaRPr>
          </a:p>
          <a:p>
            <a:pPr marL="0" lvl="0" indent="0" algn="just">
              <a:buNone/>
            </a:pPr>
            <a:endParaRPr lang="ro-RO" sz="1400" dirty="0" smtClean="0">
              <a:latin typeface="Times New Roman" panose="02020603050405020304" pitchFamily="18" charset="0"/>
              <a:cs typeface="Times New Roman" panose="02020603050405020304" pitchFamily="18" charset="0"/>
            </a:endParaRPr>
          </a:p>
          <a:p>
            <a:pPr marL="0" lvl="0" indent="0" algn="just">
              <a:buNone/>
            </a:pPr>
            <a:r>
              <a:rPr lang="ro-RO" sz="1400" dirty="0" smtClean="0">
                <a:latin typeface="Times New Roman" panose="02020603050405020304" pitchFamily="18" charset="0"/>
                <a:cs typeface="Times New Roman" panose="02020603050405020304" pitchFamily="18" charset="0"/>
              </a:rPr>
              <a:t>Cancelaria </a:t>
            </a:r>
            <a:r>
              <a:rPr lang="ro-RO" sz="1400" dirty="0">
                <a:latin typeface="Times New Roman" panose="02020603050405020304" pitchFamily="18" charset="0"/>
                <a:cs typeface="Times New Roman" panose="02020603050405020304" pitchFamily="18" charset="0"/>
              </a:rPr>
              <a:t>de Stat, prin intermediul oficiilor sale teritoriale, supune controlului de legalitate deciziile autorităţilor deliberative ale administraţiei publice locale privind stabilirea cotei concrete a </a:t>
            </a:r>
            <a:r>
              <a:rPr lang="ro-RO" sz="1400" dirty="0" smtClean="0">
                <a:latin typeface="Times New Roman" panose="02020603050405020304" pitchFamily="18" charset="0"/>
                <a:cs typeface="Times New Roman" panose="02020603050405020304" pitchFamily="18" charset="0"/>
              </a:rPr>
              <a:t>impozitului, în scopul asigurării respectării normelor menționate</a:t>
            </a:r>
            <a:r>
              <a:rPr lang="ro-RO"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marL="0" indent="360000" algn="just">
              <a:lnSpc>
                <a:spcPct val="100000"/>
              </a:lnSpc>
              <a:spcBef>
                <a:spcPts val="600"/>
              </a:spcBef>
              <a:buNone/>
              <a:tabLst>
                <a:tab pos="685800" algn="l"/>
              </a:tabLst>
            </a:pPr>
            <a:endParaRPr lang="ro-RO"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457950" y="6525343"/>
            <a:ext cx="2057400" cy="19613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908720"/>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5331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504057"/>
          </a:xfrm>
        </p:spPr>
        <p:txBody>
          <a:bodyPr>
            <a:noAutofit/>
          </a:bodyPr>
          <a:lstStyle/>
          <a:p>
            <a:pPr algn="ctr"/>
            <a:r>
              <a:rPr lang="en-US" sz="1800" b="1" dirty="0" err="1">
                <a:latin typeface="Times New Roman" panose="02020603050405020304" pitchFamily="18" charset="0"/>
                <a:cs typeface="Times New Roman" panose="02020603050405020304" pitchFamily="18" charset="0"/>
              </a:rPr>
              <a:t>Taxele</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pentru</a:t>
            </a:r>
            <a:r>
              <a:rPr lang="en-US" sz="1800" b="1" dirty="0">
                <a:latin typeface="Times New Roman" panose="02020603050405020304" pitchFamily="18" charset="0"/>
                <a:cs typeface="Times New Roman" panose="02020603050405020304" pitchFamily="18" charset="0"/>
              </a:rPr>
              <a:t> </a:t>
            </a:r>
            <a:r>
              <a:rPr lang="ro-RO" sz="1800" b="1" dirty="0">
                <a:latin typeface="Times New Roman" panose="02020603050405020304" pitchFamily="18" charset="0"/>
                <a:cs typeface="Times New Roman" panose="02020603050405020304" pitchFamily="18" charset="0"/>
              </a:rPr>
              <a:t>folosirea zonei drumului public </a:t>
            </a: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r>
              <a:rPr lang="ro-RO" sz="1800" b="1" dirty="0">
                <a:latin typeface="Times New Roman" panose="02020603050405020304" pitchFamily="18" charset="0"/>
                <a:cs typeface="Times New Roman" panose="02020603050405020304" pitchFamily="18" charset="0"/>
              </a:rPr>
              <a:t>şi/sau zonelor de protecţie a acestuia din afara perimetrului localităţilor </a:t>
            </a:r>
            <a:r>
              <a:rPr lang="en-US" sz="1800" b="1" dirty="0">
                <a:latin typeface="Times New Roman" panose="02020603050405020304" pitchFamily="18" charset="0"/>
                <a:cs typeface="Times New Roman" panose="02020603050405020304" pitchFamily="18" charset="0"/>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7478938"/>
              </p:ext>
            </p:extLst>
          </p:nvPr>
        </p:nvGraphicFramePr>
        <p:xfrm>
          <a:off x="251520" y="765175"/>
          <a:ext cx="8640960" cy="6087111"/>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381642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163044">
                <a:tc>
                  <a:txBody>
                    <a:bodyPr/>
                    <a:lstStyle/>
                    <a:p>
                      <a:pPr algn="just">
                        <a:lnSpc>
                          <a:spcPct val="107000"/>
                        </a:lnSpc>
                        <a:spcAft>
                          <a:spcPts val="0"/>
                        </a:spcAft>
                      </a:pPr>
                      <a:r>
                        <a:rPr lang="ro-RO" sz="1100" i="0" dirty="0">
                          <a:solidFill>
                            <a:schemeClr val="tx1"/>
                          </a:solidFill>
                          <a:effectLst/>
                          <a:latin typeface="Times New Roman" panose="02020603050405020304" pitchFamily="18" charset="0"/>
                          <a:cs typeface="Times New Roman" panose="02020603050405020304" pitchFamily="18" charset="0"/>
                        </a:rPr>
                        <a:t>Denumirea taxei</a:t>
                      </a:r>
                      <a:endParaRPr lang="en-US" sz="11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o-RO" sz="1100" dirty="0" err="1">
                          <a:solidFill>
                            <a:schemeClr val="tx1"/>
                          </a:solidFill>
                          <a:effectLst/>
                          <a:latin typeface="Times New Roman" panose="02020603050405020304" pitchFamily="18" charset="0"/>
                          <a:cs typeface="Times New Roman" panose="02020603050405020304" pitchFamily="18" charset="0"/>
                        </a:rPr>
                        <a:t>Subiecţi</a:t>
                      </a:r>
                      <a:r>
                        <a:rPr lang="ro-RO" sz="1100" dirty="0">
                          <a:solidFill>
                            <a:schemeClr val="tx1"/>
                          </a:solidFill>
                          <a:effectLst/>
                          <a:latin typeface="Times New Roman" panose="02020603050405020304" pitchFamily="18" charset="0"/>
                          <a:cs typeface="Times New Roman" panose="02020603050405020304" pitchFamily="18" charset="0"/>
                        </a:rPr>
                        <a:t> ai impunerii</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o-RO" sz="1100" dirty="0">
                          <a:solidFill>
                            <a:schemeClr val="tx1"/>
                          </a:solidFill>
                          <a:effectLst/>
                          <a:latin typeface="Times New Roman" panose="02020603050405020304" pitchFamily="18" charset="0"/>
                          <a:cs typeface="Times New Roman" panose="02020603050405020304" pitchFamily="18" charset="0"/>
                        </a:rPr>
                        <a:t>Obiect al impunerii</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o-RO" sz="1100">
                          <a:solidFill>
                            <a:schemeClr val="tx1"/>
                          </a:solidFill>
                          <a:effectLst/>
                          <a:latin typeface="Times New Roman" panose="02020603050405020304" pitchFamily="18" charset="0"/>
                          <a:cs typeface="Times New Roman" panose="02020603050405020304" pitchFamily="18" charset="0"/>
                        </a:rPr>
                        <a:t>Cota taxei</a:t>
                      </a:r>
                      <a:endParaRPr lang="en-US"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11040">
                <a:tc>
                  <a:txBody>
                    <a:bodyPr/>
                    <a:lstStyle/>
                    <a:p>
                      <a:pPr>
                        <a:lnSpc>
                          <a:spcPct val="107000"/>
                        </a:lnSpc>
                        <a:spcAft>
                          <a:spcPts val="0"/>
                        </a:spcAft>
                      </a:pPr>
                      <a:r>
                        <a:rPr lang="ro-RO" sz="1100" i="0" dirty="0">
                          <a:solidFill>
                            <a:schemeClr val="tx1"/>
                          </a:solidFill>
                          <a:effectLst/>
                          <a:latin typeface="Times New Roman" panose="02020603050405020304" pitchFamily="18" charset="0"/>
                          <a:cs typeface="Times New Roman" panose="02020603050405020304" pitchFamily="18" charset="0"/>
                        </a:rPr>
                        <a:t>Taxa pentru folosirea zonei drumului public şi/sau zonelor de protecţie a acestuia din afara perimetrului localităţilor pentru efectuarea lucrărilor de construcţie şi montaj </a:t>
                      </a:r>
                      <a:endParaRPr lang="en-US" sz="11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o-RO" sz="1100" dirty="0">
                          <a:effectLst/>
                          <a:latin typeface="Times New Roman" panose="02020603050405020304" pitchFamily="18" charset="0"/>
                          <a:cs typeface="Times New Roman" panose="02020603050405020304" pitchFamily="18" charset="0"/>
                        </a:rPr>
                        <a:t>persoanele fizice </a:t>
                      </a:r>
                      <a:r>
                        <a:rPr lang="ro-RO" sz="1100" dirty="0" err="1">
                          <a:effectLst/>
                          <a:latin typeface="Times New Roman" panose="02020603050405020304" pitchFamily="18" charset="0"/>
                          <a:cs typeface="Times New Roman" panose="02020603050405020304" pitchFamily="18" charset="0"/>
                        </a:rPr>
                        <a:t>şi</a:t>
                      </a:r>
                      <a:r>
                        <a:rPr lang="ro-RO" sz="1100" dirty="0">
                          <a:effectLst/>
                          <a:latin typeface="Times New Roman" panose="02020603050405020304" pitchFamily="18" charset="0"/>
                          <a:cs typeface="Times New Roman" panose="02020603050405020304" pitchFamily="18" charset="0"/>
                        </a:rPr>
                        <a:t> persoanele juridice care solicită </a:t>
                      </a:r>
                      <a:r>
                        <a:rPr lang="ro-RO" sz="1100" dirty="0" err="1">
                          <a:effectLst/>
                          <a:latin typeface="Times New Roman" panose="02020603050405020304" pitchFamily="18" charset="0"/>
                          <a:cs typeface="Times New Roman" panose="02020603050405020304" pitchFamily="18" charset="0"/>
                        </a:rPr>
                        <a:t>autorizaţie</a:t>
                      </a:r>
                      <a:r>
                        <a:rPr lang="ro-RO" sz="1100" dirty="0">
                          <a:effectLst/>
                          <a:latin typeface="Times New Roman" panose="02020603050405020304" pitchFamily="18" charset="0"/>
                          <a:cs typeface="Times New Roman" panose="02020603050405020304" pitchFamily="18" charset="0"/>
                        </a:rPr>
                        <a:t> pentru efectuarea, în zona drumului public </a:t>
                      </a:r>
                      <a:r>
                        <a:rPr lang="ro-RO" sz="1100" dirty="0" err="1">
                          <a:effectLst/>
                          <a:latin typeface="Times New Roman" panose="02020603050405020304" pitchFamily="18" charset="0"/>
                          <a:cs typeface="Times New Roman" panose="02020603050405020304" pitchFamily="18" charset="0"/>
                        </a:rPr>
                        <a:t>şi</a:t>
                      </a:r>
                      <a:r>
                        <a:rPr lang="ro-RO" sz="1100" dirty="0">
                          <a:effectLst/>
                          <a:latin typeface="Times New Roman" panose="02020603050405020304" pitchFamily="18" charset="0"/>
                          <a:cs typeface="Times New Roman" panose="02020603050405020304" pitchFamily="18" charset="0"/>
                        </a:rPr>
                        <a:t>/sau zonele de </a:t>
                      </a:r>
                      <a:r>
                        <a:rPr lang="ro-RO" sz="1100" dirty="0" err="1">
                          <a:effectLst/>
                          <a:latin typeface="Times New Roman" panose="02020603050405020304" pitchFamily="18" charset="0"/>
                          <a:cs typeface="Times New Roman" panose="02020603050405020304" pitchFamily="18" charset="0"/>
                        </a:rPr>
                        <a:t>protecţie</a:t>
                      </a:r>
                      <a:r>
                        <a:rPr lang="ro-RO" sz="1100" dirty="0">
                          <a:effectLst/>
                          <a:latin typeface="Times New Roman" panose="02020603050405020304" pitchFamily="18" charset="0"/>
                          <a:cs typeface="Times New Roman" panose="02020603050405020304" pitchFamily="18" charset="0"/>
                        </a:rPr>
                        <a:t> a acestuia din afara perimetrului localităților, a lucrărilor subterane </a:t>
                      </a:r>
                      <a:r>
                        <a:rPr lang="ro-RO" sz="1100" dirty="0" err="1">
                          <a:effectLst/>
                          <a:latin typeface="Times New Roman" panose="02020603050405020304" pitchFamily="18" charset="0"/>
                          <a:cs typeface="Times New Roman" panose="02020603050405020304" pitchFamily="18" charset="0"/>
                        </a:rPr>
                        <a:t>şi</a:t>
                      </a:r>
                      <a:r>
                        <a:rPr lang="ro-RO" sz="1100" dirty="0">
                          <a:effectLst/>
                          <a:latin typeface="Times New Roman" panose="02020603050405020304" pitchFamily="18" charset="0"/>
                          <a:cs typeface="Times New Roman" panose="02020603050405020304" pitchFamily="18" charset="0"/>
                        </a:rPr>
                        <a:t>/sau supraterane de montare a comunicațiilor inginerești, a lucrărilor de </a:t>
                      </a:r>
                      <a:r>
                        <a:rPr lang="ro-RO" sz="1100" dirty="0" err="1">
                          <a:effectLst/>
                          <a:latin typeface="Times New Roman" panose="02020603050405020304" pitchFamily="18" charset="0"/>
                          <a:cs typeface="Times New Roman" panose="02020603050405020304" pitchFamily="18" charset="0"/>
                        </a:rPr>
                        <a:t>construcţie</a:t>
                      </a:r>
                      <a:r>
                        <a:rPr lang="ro-RO" sz="1100" dirty="0">
                          <a:effectLst/>
                          <a:latin typeface="Times New Roman" panose="02020603050405020304" pitchFamily="18" charset="0"/>
                          <a:cs typeface="Times New Roman" panose="02020603050405020304" pitchFamily="18" charset="0"/>
                        </a:rPr>
                        <a:t> a căilor de acces la drumuri, a parcărilor, a clădirilor </a:t>
                      </a:r>
                      <a:r>
                        <a:rPr lang="ro-RO" sz="1100" dirty="0" err="1">
                          <a:effectLst/>
                          <a:latin typeface="Times New Roman" panose="02020603050405020304" pitchFamily="18" charset="0"/>
                          <a:cs typeface="Times New Roman" panose="02020603050405020304" pitchFamily="18" charset="0"/>
                        </a:rPr>
                        <a:t>şi</a:t>
                      </a:r>
                      <a:r>
                        <a:rPr lang="ro-RO" sz="1100" dirty="0">
                          <a:effectLst/>
                          <a:latin typeface="Times New Roman" panose="02020603050405020304" pitchFamily="18" charset="0"/>
                          <a:cs typeface="Times New Roman" panose="02020603050405020304" pitchFamily="18" charset="0"/>
                        </a:rPr>
                        <a:t> amenajărilor, cu </a:t>
                      </a:r>
                      <a:r>
                        <a:rPr lang="ro-RO" sz="1100" dirty="0" err="1">
                          <a:effectLst/>
                          <a:latin typeface="Times New Roman" panose="02020603050405020304" pitchFamily="18" charset="0"/>
                          <a:cs typeface="Times New Roman" panose="02020603050405020304" pitchFamily="18" charset="0"/>
                        </a:rPr>
                        <a:t>excepţia</a:t>
                      </a:r>
                      <a:r>
                        <a:rPr lang="ro-RO" sz="1100" dirty="0">
                          <a:effectLst/>
                          <a:latin typeface="Times New Roman" panose="02020603050405020304" pitchFamily="18" charset="0"/>
                          <a:cs typeface="Times New Roman" panose="02020603050405020304" pitchFamily="18" charset="0"/>
                        </a:rPr>
                        <a:t> obiectivelor de prestare a serviciilor rutiere.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o-RO" sz="1100" dirty="0">
                          <a:effectLst/>
                          <a:latin typeface="Times New Roman" panose="02020603050405020304" pitchFamily="18" charset="0"/>
                          <a:cs typeface="Times New Roman" panose="02020603050405020304" pitchFamily="18" charset="0"/>
                        </a:rPr>
                        <a:t>proiectele de lucrări de construcție </a:t>
                      </a:r>
                      <a:r>
                        <a:rPr lang="ro-RO" sz="1100" dirty="0" err="1">
                          <a:effectLst/>
                          <a:latin typeface="Times New Roman" panose="02020603050405020304" pitchFamily="18" charset="0"/>
                          <a:cs typeface="Times New Roman" panose="02020603050405020304" pitchFamily="18" charset="0"/>
                        </a:rPr>
                        <a:t>şi</a:t>
                      </a:r>
                      <a:r>
                        <a:rPr lang="ro-RO" sz="1100" dirty="0">
                          <a:effectLst/>
                          <a:latin typeface="Times New Roman" panose="02020603050405020304" pitchFamily="18" charset="0"/>
                          <a:cs typeface="Times New Roman" panose="02020603050405020304" pitchFamily="18" charset="0"/>
                        </a:rPr>
                        <a:t> montaj, lucrările subterane </a:t>
                      </a:r>
                      <a:r>
                        <a:rPr lang="ro-RO" sz="1100" dirty="0" err="1">
                          <a:effectLst/>
                          <a:latin typeface="Times New Roman" panose="02020603050405020304" pitchFamily="18" charset="0"/>
                          <a:cs typeface="Times New Roman" panose="02020603050405020304" pitchFamily="18" charset="0"/>
                        </a:rPr>
                        <a:t>şi</a:t>
                      </a:r>
                      <a:r>
                        <a:rPr lang="ro-RO" sz="1100" dirty="0">
                          <a:effectLst/>
                          <a:latin typeface="Times New Roman" panose="02020603050405020304" pitchFamily="18" charset="0"/>
                          <a:cs typeface="Times New Roman" panose="02020603050405020304" pitchFamily="18" charset="0"/>
                        </a:rPr>
                        <a:t>/sau supraterane de montare a comunicațiilor inginerești, lucrările de construcție a căilor de acces la drumuri, a parcărilor, a clădirilor </a:t>
                      </a:r>
                      <a:r>
                        <a:rPr lang="ro-RO" sz="1100" dirty="0" err="1">
                          <a:effectLst/>
                          <a:latin typeface="Times New Roman" panose="02020603050405020304" pitchFamily="18" charset="0"/>
                          <a:cs typeface="Times New Roman" panose="02020603050405020304" pitchFamily="18" charset="0"/>
                        </a:rPr>
                        <a:t>şi</a:t>
                      </a:r>
                      <a:r>
                        <a:rPr lang="ro-RO" sz="1100" dirty="0">
                          <a:effectLst/>
                          <a:latin typeface="Times New Roman" panose="02020603050405020304" pitchFamily="18" charset="0"/>
                          <a:cs typeface="Times New Roman" panose="02020603050405020304" pitchFamily="18" charset="0"/>
                        </a:rPr>
                        <a:t> amenajărilor.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o-RO" sz="1100" dirty="0">
                          <a:effectLst/>
                          <a:latin typeface="Times New Roman" panose="02020603050405020304" pitchFamily="18" charset="0"/>
                          <a:cs typeface="Times New Roman" panose="02020603050405020304" pitchFamily="18" charset="0"/>
                        </a:rPr>
                        <a:t>conform anexei nr. 5 la titlu IX din Codul fiscal</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72853">
                <a:tc>
                  <a:txBody>
                    <a:bodyPr/>
                    <a:lstStyle/>
                    <a:p>
                      <a:pPr>
                        <a:lnSpc>
                          <a:spcPct val="107000"/>
                        </a:lnSpc>
                        <a:spcAft>
                          <a:spcPts val="0"/>
                        </a:spcAft>
                      </a:pPr>
                      <a:r>
                        <a:rPr lang="ro-RO" sz="1100" i="0" dirty="0">
                          <a:solidFill>
                            <a:schemeClr val="tx1"/>
                          </a:solidFill>
                          <a:effectLst/>
                          <a:latin typeface="Times New Roman" panose="02020603050405020304" pitchFamily="18" charset="0"/>
                          <a:cs typeface="Times New Roman" panose="02020603050405020304" pitchFamily="18" charset="0"/>
                        </a:rPr>
                        <a:t>Taxa pentru folosirea zonei drumului public </a:t>
                      </a:r>
                      <a:r>
                        <a:rPr lang="ro-RO" sz="1100" i="0" dirty="0" err="1">
                          <a:solidFill>
                            <a:schemeClr val="tx1"/>
                          </a:solidFill>
                          <a:effectLst/>
                          <a:latin typeface="Times New Roman" panose="02020603050405020304" pitchFamily="18" charset="0"/>
                          <a:cs typeface="Times New Roman" panose="02020603050405020304" pitchFamily="18" charset="0"/>
                        </a:rPr>
                        <a:t>şi</a:t>
                      </a:r>
                      <a:r>
                        <a:rPr lang="ro-RO" sz="1100" i="0" dirty="0">
                          <a:solidFill>
                            <a:schemeClr val="tx1"/>
                          </a:solidFill>
                          <a:effectLst/>
                          <a:latin typeface="Times New Roman" panose="02020603050405020304" pitchFamily="18" charset="0"/>
                          <a:cs typeface="Times New Roman" panose="02020603050405020304" pitchFamily="18" charset="0"/>
                        </a:rPr>
                        <a:t>/sau zonelor de </a:t>
                      </a:r>
                      <a:r>
                        <a:rPr lang="ro-RO" sz="1100" i="0" dirty="0" err="1">
                          <a:solidFill>
                            <a:schemeClr val="tx1"/>
                          </a:solidFill>
                          <a:effectLst/>
                          <a:latin typeface="Times New Roman" panose="02020603050405020304" pitchFamily="18" charset="0"/>
                          <a:cs typeface="Times New Roman" panose="02020603050405020304" pitchFamily="18" charset="0"/>
                        </a:rPr>
                        <a:t>protecţie</a:t>
                      </a:r>
                      <a:r>
                        <a:rPr lang="ro-RO" sz="1100" i="0" dirty="0">
                          <a:solidFill>
                            <a:schemeClr val="tx1"/>
                          </a:solidFill>
                          <a:effectLst/>
                          <a:latin typeface="Times New Roman" panose="02020603050405020304" pitchFamily="18" charset="0"/>
                          <a:cs typeface="Times New Roman" panose="02020603050405020304" pitchFamily="18" charset="0"/>
                        </a:rPr>
                        <a:t> a acestuia din afara perimetrului </a:t>
                      </a:r>
                      <a:r>
                        <a:rPr lang="ro-RO" sz="1100" i="0" dirty="0" err="1">
                          <a:solidFill>
                            <a:schemeClr val="tx1"/>
                          </a:solidFill>
                          <a:effectLst/>
                          <a:latin typeface="Times New Roman" panose="02020603050405020304" pitchFamily="18" charset="0"/>
                          <a:cs typeface="Times New Roman" panose="02020603050405020304" pitchFamily="18" charset="0"/>
                        </a:rPr>
                        <a:t>localităţilor</a:t>
                      </a:r>
                      <a:r>
                        <a:rPr lang="ro-RO" sz="1100" i="0" dirty="0">
                          <a:solidFill>
                            <a:schemeClr val="tx1"/>
                          </a:solidFill>
                          <a:effectLst/>
                          <a:latin typeface="Times New Roman" panose="02020603050405020304" pitchFamily="18" charset="0"/>
                          <a:cs typeface="Times New Roman" panose="02020603050405020304" pitchFamily="18" charset="0"/>
                        </a:rPr>
                        <a:t> pentru amplasarea </a:t>
                      </a:r>
                      <a:r>
                        <a:rPr lang="ro-RO" sz="1100" i="0" dirty="0" err="1">
                          <a:solidFill>
                            <a:schemeClr val="tx1"/>
                          </a:solidFill>
                          <a:effectLst/>
                          <a:latin typeface="Times New Roman" panose="02020603050405020304" pitchFamily="18" charset="0"/>
                          <a:cs typeface="Times New Roman" panose="02020603050405020304" pitchFamily="18" charset="0"/>
                        </a:rPr>
                        <a:t>publicităţii</a:t>
                      </a:r>
                      <a:r>
                        <a:rPr lang="ro-RO" sz="1100" i="0" dirty="0">
                          <a:solidFill>
                            <a:schemeClr val="tx1"/>
                          </a:solidFill>
                          <a:effectLst/>
                          <a:latin typeface="Times New Roman" panose="02020603050405020304" pitchFamily="18" charset="0"/>
                          <a:cs typeface="Times New Roman" panose="02020603050405020304" pitchFamily="18" charset="0"/>
                        </a:rPr>
                        <a:t> exterioare</a:t>
                      </a:r>
                      <a:endParaRPr lang="en-US" sz="11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a:effectLst/>
                          <a:latin typeface="Times New Roman" panose="02020603050405020304" pitchFamily="18" charset="0"/>
                          <a:cs typeface="Times New Roman" panose="02020603050405020304" pitchFamily="18" charset="0"/>
                        </a:rPr>
                        <a:t>p</a:t>
                      </a:r>
                      <a:r>
                        <a:rPr lang="ro-RO" sz="1100" dirty="0" err="1">
                          <a:effectLst/>
                          <a:latin typeface="Times New Roman" panose="02020603050405020304" pitchFamily="18" charset="0"/>
                          <a:cs typeface="Times New Roman" panose="02020603050405020304" pitchFamily="18" charset="0"/>
                        </a:rPr>
                        <a:t>ersoanele</a:t>
                      </a:r>
                      <a:r>
                        <a:rPr lang="ro-RO" sz="1100" dirty="0">
                          <a:effectLst/>
                          <a:latin typeface="Times New Roman" panose="02020603050405020304" pitchFamily="18" charset="0"/>
                          <a:cs typeface="Times New Roman" panose="02020603050405020304" pitchFamily="18" charset="0"/>
                        </a:rPr>
                        <a:t> fizice şi persoanele juridice care solicită </a:t>
                      </a:r>
                      <a:r>
                        <a:rPr lang="ro-RO" sz="1100" dirty="0" err="1">
                          <a:effectLst/>
                          <a:latin typeface="Times New Roman" panose="02020603050405020304" pitchFamily="18" charset="0"/>
                          <a:cs typeface="Times New Roman" panose="02020603050405020304" pitchFamily="18" charset="0"/>
                        </a:rPr>
                        <a:t>autorizaţie</a:t>
                      </a:r>
                      <a:r>
                        <a:rPr lang="ro-RO" sz="1100" dirty="0">
                          <a:effectLst/>
                          <a:latin typeface="Times New Roman" panose="02020603050405020304" pitchFamily="18" charset="0"/>
                          <a:cs typeface="Times New Roman" panose="02020603050405020304" pitchFamily="18" charset="0"/>
                        </a:rPr>
                        <a:t> pentru amplasarea </a:t>
                      </a:r>
                      <a:r>
                        <a:rPr lang="ro-RO" sz="1100" dirty="0" err="1">
                          <a:effectLst/>
                          <a:latin typeface="Times New Roman" panose="02020603050405020304" pitchFamily="18" charset="0"/>
                          <a:cs typeface="Times New Roman" panose="02020603050405020304" pitchFamily="18" charset="0"/>
                        </a:rPr>
                        <a:t>publicităţii</a:t>
                      </a:r>
                      <a:r>
                        <a:rPr lang="ro-RO" sz="1100" dirty="0">
                          <a:effectLst/>
                          <a:latin typeface="Times New Roman" panose="02020603050405020304" pitchFamily="18" charset="0"/>
                          <a:cs typeface="Times New Roman" panose="02020603050405020304" pitchFamily="18" charset="0"/>
                        </a:rPr>
                        <a:t> exterioare în zona drumului public şi/sau zonele de protecţie a acestuia din afara perimetrului localităţilor. </a:t>
                      </a:r>
                      <a:endParaRPr lang="en-US" sz="1100" dirty="0">
                        <a:effectLst/>
                        <a:latin typeface="Times New Roman" panose="02020603050405020304" pitchFamily="18"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o-RO" sz="1100" dirty="0">
                          <a:effectLst/>
                          <a:latin typeface="Times New Roman" panose="02020603050405020304" pitchFamily="18" charset="0"/>
                          <a:cs typeface="Times New Roman" panose="02020603050405020304" pitchFamily="18" charset="0"/>
                        </a:rPr>
                        <a:t>Proiectele de amplasare în zona drumului public şi/sau zonele de protecţie a acestuia din afara perimetrului localităţilor a obiectivelor de publicitate exterioară, obiectivele de publicitate exterioară amplasate în zona drumului public şi/sau zonele de protecţie a acestuia din afara perimetrului localităţilor, inclusiv pe terenuri proprietate a subiectului impunerii: </a:t>
                      </a:r>
                      <a:r>
                        <a:rPr lang="ro-RO" sz="1100" dirty="0" err="1">
                          <a:effectLst/>
                          <a:latin typeface="Times New Roman" panose="02020603050405020304" pitchFamily="18" charset="0"/>
                          <a:cs typeface="Times New Roman" panose="02020603050405020304" pitchFamily="18" charset="0"/>
                        </a:rPr>
                        <a:t>afişe</a:t>
                      </a:r>
                      <a:r>
                        <a:rPr lang="ro-RO" sz="1100" dirty="0">
                          <a:effectLst/>
                          <a:latin typeface="Times New Roman" panose="02020603050405020304" pitchFamily="18" charset="0"/>
                          <a:cs typeface="Times New Roman" panose="02020603050405020304" pitchFamily="18" charset="0"/>
                        </a:rPr>
                        <a:t>, panouri, standuri, </a:t>
                      </a:r>
                      <a:r>
                        <a:rPr lang="ro-RO" sz="1100" dirty="0" err="1">
                          <a:effectLst/>
                          <a:latin typeface="Times New Roman" panose="02020603050405020304" pitchFamily="18" charset="0"/>
                          <a:cs typeface="Times New Roman" panose="02020603050405020304" pitchFamily="18" charset="0"/>
                        </a:rPr>
                        <a:t>instalaţii</a:t>
                      </a:r>
                      <a:r>
                        <a:rPr lang="ro-RO" sz="1100" dirty="0">
                          <a:effectLst/>
                          <a:latin typeface="Times New Roman" panose="02020603050405020304" pitchFamily="18" charset="0"/>
                          <a:cs typeface="Times New Roman" panose="02020603050405020304" pitchFamily="18" charset="0"/>
                        </a:rPr>
                        <a:t> </a:t>
                      </a:r>
                      <a:r>
                        <a:rPr lang="ro-RO" sz="1100" dirty="0" err="1">
                          <a:effectLst/>
                          <a:latin typeface="Times New Roman" panose="02020603050405020304" pitchFamily="18" charset="0"/>
                          <a:cs typeface="Times New Roman" panose="02020603050405020304" pitchFamily="18" charset="0"/>
                        </a:rPr>
                        <a:t>şi</a:t>
                      </a:r>
                      <a:r>
                        <a:rPr lang="ro-RO" sz="1100" dirty="0">
                          <a:effectLst/>
                          <a:latin typeface="Times New Roman" panose="02020603050405020304" pitchFamily="18" charset="0"/>
                          <a:cs typeface="Times New Roman" panose="02020603050405020304" pitchFamily="18" charset="0"/>
                        </a:rPr>
                        <a:t> </a:t>
                      </a:r>
                      <a:r>
                        <a:rPr lang="ro-RO" sz="1100" dirty="0" err="1">
                          <a:effectLst/>
                          <a:latin typeface="Times New Roman" panose="02020603050405020304" pitchFamily="18" charset="0"/>
                          <a:cs typeface="Times New Roman" panose="02020603050405020304" pitchFamily="18" charset="0"/>
                        </a:rPr>
                        <a:t>construcţii</a:t>
                      </a:r>
                      <a:r>
                        <a:rPr lang="ro-RO" sz="1100" dirty="0">
                          <a:effectLst/>
                          <a:latin typeface="Times New Roman" panose="02020603050405020304" pitchFamily="18" charset="0"/>
                          <a:cs typeface="Times New Roman" panose="02020603050405020304" pitchFamily="18" charset="0"/>
                        </a:rPr>
                        <a:t> (situate separat sau pe </a:t>
                      </a:r>
                      <a:r>
                        <a:rPr lang="ro-RO" sz="1100" dirty="0" err="1">
                          <a:effectLst/>
                          <a:latin typeface="Times New Roman" panose="02020603050405020304" pitchFamily="18" charset="0"/>
                          <a:cs typeface="Times New Roman" panose="02020603050405020304" pitchFamily="18" charset="0"/>
                        </a:rPr>
                        <a:t>pereţii</a:t>
                      </a:r>
                      <a:r>
                        <a:rPr lang="ro-RO" sz="1100" dirty="0">
                          <a:effectLst/>
                          <a:latin typeface="Times New Roman" panose="02020603050405020304" pitchFamily="18" charset="0"/>
                          <a:cs typeface="Times New Roman" panose="02020603050405020304" pitchFamily="18" charset="0"/>
                        </a:rPr>
                        <a:t> </a:t>
                      </a:r>
                      <a:r>
                        <a:rPr lang="ro-RO" sz="1100" dirty="0" err="1">
                          <a:effectLst/>
                          <a:latin typeface="Times New Roman" panose="02020603050405020304" pitchFamily="18" charset="0"/>
                          <a:cs typeface="Times New Roman" panose="02020603050405020304" pitchFamily="18" charset="0"/>
                        </a:rPr>
                        <a:t>şi</a:t>
                      </a:r>
                      <a:r>
                        <a:rPr lang="ro-RO" sz="1100" dirty="0">
                          <a:effectLst/>
                          <a:latin typeface="Times New Roman" panose="02020603050405020304" pitchFamily="18" charset="0"/>
                          <a:cs typeface="Times New Roman" panose="02020603050405020304" pitchFamily="18" charset="0"/>
                        </a:rPr>
                        <a:t> pe </a:t>
                      </a:r>
                      <a:r>
                        <a:rPr lang="ro-RO" sz="1100" dirty="0" err="1">
                          <a:effectLst/>
                          <a:latin typeface="Times New Roman" panose="02020603050405020304" pitchFamily="18" charset="0"/>
                          <a:cs typeface="Times New Roman" panose="02020603050405020304" pitchFamily="18" charset="0"/>
                        </a:rPr>
                        <a:t>acoperişurile</a:t>
                      </a:r>
                      <a:r>
                        <a:rPr lang="ro-RO" sz="1100" dirty="0">
                          <a:effectLst/>
                          <a:latin typeface="Times New Roman" panose="02020603050405020304" pitchFamily="18" charset="0"/>
                          <a:cs typeface="Times New Roman" panose="02020603050405020304" pitchFamily="18" charset="0"/>
                        </a:rPr>
                        <a:t> clădirilor), firme tridimensionale, firme luminoase, tablouri suspendate electromecanice </a:t>
                      </a:r>
                      <a:r>
                        <a:rPr lang="ro-RO" sz="1100" dirty="0" err="1">
                          <a:effectLst/>
                          <a:latin typeface="Times New Roman" panose="02020603050405020304" pitchFamily="18" charset="0"/>
                          <a:cs typeface="Times New Roman" panose="02020603050405020304" pitchFamily="18" charset="0"/>
                        </a:rPr>
                        <a:t>şi</a:t>
                      </a:r>
                      <a:r>
                        <a:rPr lang="ro-RO" sz="1100" dirty="0">
                          <a:effectLst/>
                          <a:latin typeface="Times New Roman" panose="02020603050405020304" pitchFamily="18" charset="0"/>
                          <a:cs typeface="Times New Roman" panose="02020603050405020304" pitchFamily="18" charset="0"/>
                        </a:rPr>
                        <a:t> electronice, alte mijloace tehnice publicitare.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o-RO" sz="1100" dirty="0">
                          <a:effectLst/>
                          <a:latin typeface="Times New Roman" panose="02020603050405020304" pitchFamily="18" charset="0"/>
                          <a:cs typeface="Times New Roman" panose="02020603050405020304" pitchFamily="18" charset="0"/>
                        </a:rPr>
                        <a:t>conform anexei nr. 6 la titlu IX din Codul fiscal</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13233">
                <a:tc>
                  <a:txBody>
                    <a:bodyPr/>
                    <a:lstStyle/>
                    <a:p>
                      <a:pPr>
                        <a:lnSpc>
                          <a:spcPct val="107000"/>
                        </a:lnSpc>
                        <a:spcAft>
                          <a:spcPts val="0"/>
                        </a:spcAft>
                      </a:pPr>
                      <a:r>
                        <a:rPr lang="ro-RO" sz="1100" i="0" dirty="0">
                          <a:solidFill>
                            <a:schemeClr val="tx1"/>
                          </a:solidFill>
                          <a:effectLst/>
                          <a:latin typeface="Times New Roman" panose="02020603050405020304" pitchFamily="18" charset="0"/>
                          <a:cs typeface="Times New Roman" panose="02020603050405020304" pitchFamily="18" charset="0"/>
                        </a:rPr>
                        <a:t>Taxa pentru folosirea zonei drumului public şi/sau zonelor de protecţie a acestuia din afara perimetrului localităţilor pentru amplasarea obiectivelor de prestare a serviciilor </a:t>
                      </a:r>
                      <a:r>
                        <a:rPr lang="ro-RO" sz="1100" i="0" dirty="0" smtClean="0">
                          <a:solidFill>
                            <a:schemeClr val="tx1"/>
                          </a:solidFill>
                          <a:effectLst/>
                          <a:latin typeface="Times New Roman" panose="02020603050405020304" pitchFamily="18" charset="0"/>
                          <a:cs typeface="Times New Roman" panose="02020603050405020304" pitchFamily="18" charset="0"/>
                        </a:rPr>
                        <a:t>rutiere  și a obiectivelor comercial-economice</a:t>
                      </a:r>
                      <a:endParaRPr lang="en-US" sz="11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o-RO" sz="1100" dirty="0">
                          <a:effectLst/>
                          <a:latin typeface="Times New Roman" panose="02020603050405020304" pitchFamily="18" charset="0"/>
                          <a:cs typeface="Times New Roman" panose="02020603050405020304" pitchFamily="18" charset="0"/>
                        </a:rPr>
                        <a:t>persoanele fizice şi persoanele juridice care solicită autorizaţie pentru amplasarea obiectivelor de prestare a serviciilor </a:t>
                      </a:r>
                      <a:r>
                        <a:rPr lang="ro-RO" sz="1100" dirty="0" smtClean="0">
                          <a:effectLst/>
                          <a:latin typeface="Times New Roman" panose="02020603050405020304" pitchFamily="18" charset="0"/>
                          <a:cs typeface="Times New Roman" panose="02020603050405020304" pitchFamily="18" charset="0"/>
                        </a:rPr>
                        <a:t>rutiere și a obiectivelor comercial-economice </a:t>
                      </a:r>
                      <a:r>
                        <a:rPr lang="ro-RO" sz="1100" dirty="0">
                          <a:effectLst/>
                          <a:latin typeface="Times New Roman" panose="02020603050405020304" pitchFamily="18" charset="0"/>
                          <a:cs typeface="Times New Roman" panose="02020603050405020304" pitchFamily="18" charset="0"/>
                        </a:rPr>
                        <a:t>în zona drumului public şi/sau zonele de protecţie a acestuia din afara perimetrului localităţilor. </a:t>
                      </a:r>
                      <a:endParaRPr lang="en-US"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1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o-RO" sz="1100" dirty="0">
                          <a:effectLst/>
                          <a:latin typeface="Times New Roman" panose="02020603050405020304" pitchFamily="18" charset="0"/>
                          <a:cs typeface="Times New Roman" panose="02020603050405020304" pitchFamily="18" charset="0"/>
                        </a:rPr>
                        <a:t>proiectele de amplasare în zona drumului public şi/sau zonele de protecţie a acestuia din afara perimetrului localităţilor a obiectivelor de prestare a serviciilor rutiere şi obiectivele de prestare a serviciilor </a:t>
                      </a:r>
                      <a:r>
                        <a:rPr lang="ro-RO" sz="1100" dirty="0" smtClean="0">
                          <a:solidFill>
                            <a:schemeClr val="tx1"/>
                          </a:solidFill>
                          <a:effectLst/>
                          <a:latin typeface="Times New Roman" panose="02020603050405020304" pitchFamily="18" charset="0"/>
                          <a:cs typeface="Times New Roman" panose="02020603050405020304" pitchFamily="18" charset="0"/>
                        </a:rPr>
                        <a:t>rutiere și a obiectivelor comercial-economice </a:t>
                      </a:r>
                      <a:r>
                        <a:rPr lang="ro-RO" sz="1100" dirty="0">
                          <a:effectLst/>
                          <a:latin typeface="Times New Roman" panose="02020603050405020304" pitchFamily="18" charset="0"/>
                          <a:cs typeface="Times New Roman" panose="02020603050405020304" pitchFamily="18" charset="0"/>
                        </a:rPr>
                        <a:t>amplasate în zona drumului public şi/sau zonele de protecţie a acestuia din afara perimetrului localităţilor, inclusiv pe terenuri proprietate a subiectului impunerii: staţii de alimentare cu combustibil, staţii de deservire tehnică, puncte de vulcanizare, tarabe, unităţi de comerţ cu amănuntul, întreprinderi de alimentaţie publică, structuri de primire turistică cu funcţii de cazare şi de servire a mesei.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o-RO" sz="1100" dirty="0">
                          <a:effectLst/>
                          <a:latin typeface="Times New Roman" panose="02020603050405020304" pitchFamily="18" charset="0"/>
                          <a:cs typeface="Times New Roman" panose="02020603050405020304" pitchFamily="18" charset="0"/>
                        </a:rPr>
                        <a:t>conform anexei nr. 6 la titlu IX din Codul fiscal</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042" marR="50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1795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1008112"/>
          </a:xfrm>
        </p:spPr>
        <p:txBody>
          <a:bodyPr>
            <a:noAutofit/>
          </a:bodyPr>
          <a:lstStyle/>
          <a:p>
            <a:pPr algn="ctr"/>
            <a:r>
              <a:rPr lang="ro-RO" sz="1400" b="1" dirty="0" smtClean="0">
                <a:latin typeface="Times New Roman" panose="02020603050405020304" pitchFamily="18" charset="0"/>
                <a:cs typeface="Times New Roman" panose="02020603050405020304" pitchFamily="18" charset="0"/>
              </a:rPr>
              <a:t>Anexa nr. 6 </a:t>
            </a:r>
            <a:r>
              <a:rPr lang="en-US" sz="1400" b="1" dirty="0" smtClean="0">
                <a:latin typeface="Times New Roman" panose="02020603050405020304" pitchFamily="18" charset="0"/>
                <a:cs typeface="Times New Roman" panose="02020603050405020304" pitchFamily="18" charset="0"/>
              </a:rPr>
              <a:t>Tax</a:t>
            </a:r>
            <a:r>
              <a:rPr lang="ro-RO" sz="1400" b="1" dirty="0" smtClean="0">
                <a:latin typeface="Times New Roman" panose="02020603050405020304" pitchFamily="18" charset="0"/>
                <a:cs typeface="Times New Roman" panose="02020603050405020304" pitchFamily="18" charset="0"/>
              </a:rPr>
              <a:t>a</a:t>
            </a:r>
            <a:r>
              <a:rPr lang="en-US" sz="1400" b="1" dirty="0" smtClean="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pentru</a:t>
            </a:r>
            <a:r>
              <a:rPr lang="en-US" sz="1400" b="1"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folosirea zonei drumului public </a:t>
            </a:r>
            <a:r>
              <a:rPr lang="en-US" sz="1400" b="1" dirty="0">
                <a:latin typeface="Times New Roman" panose="02020603050405020304" pitchFamily="18" charset="0"/>
                <a:cs typeface="Times New Roman" panose="02020603050405020304" pitchFamily="18" charset="0"/>
              </a:rPr>
              <a:t/>
            </a:r>
            <a:br>
              <a:rPr lang="en-US" sz="1400" b="1" dirty="0">
                <a:latin typeface="Times New Roman" panose="02020603050405020304" pitchFamily="18" charset="0"/>
                <a:cs typeface="Times New Roman" panose="02020603050405020304" pitchFamily="18" charset="0"/>
              </a:rPr>
            </a:br>
            <a:r>
              <a:rPr lang="ro-RO" sz="1400" b="1" dirty="0">
                <a:latin typeface="Times New Roman" panose="02020603050405020304" pitchFamily="18" charset="0"/>
                <a:cs typeface="Times New Roman" panose="02020603050405020304" pitchFamily="18" charset="0"/>
              </a:rPr>
              <a:t>şi/sau zonelor de protecţie a acestuia din afara perimetrului localităţilor pentru amplasarea </a:t>
            </a:r>
            <a:r>
              <a:rPr lang="ro-RO" sz="1400" b="1" dirty="0" smtClean="0">
                <a:latin typeface="Times New Roman" panose="02020603050405020304" pitchFamily="18" charset="0"/>
                <a:cs typeface="Times New Roman" panose="02020603050405020304" pitchFamily="18" charset="0"/>
              </a:rPr>
              <a:t>publicității exterioare și taxa </a:t>
            </a:r>
            <a:r>
              <a:rPr lang="ro-RO" sz="1400" b="1" dirty="0">
                <a:latin typeface="Times New Roman" panose="02020603050405020304" pitchFamily="18" charset="0"/>
                <a:cs typeface="Times New Roman" panose="02020603050405020304" pitchFamily="18" charset="0"/>
              </a:rPr>
              <a:t>pentru folosirea zonei drumului public </a:t>
            </a:r>
            <a:r>
              <a:rPr lang="en-US" sz="1400" b="1" dirty="0">
                <a:latin typeface="Times New Roman" panose="02020603050405020304" pitchFamily="18" charset="0"/>
                <a:cs typeface="Times New Roman" panose="02020603050405020304" pitchFamily="18" charset="0"/>
              </a:rPr>
              <a:t/>
            </a:r>
            <a:br>
              <a:rPr lang="en-US" sz="1400" b="1" dirty="0">
                <a:latin typeface="Times New Roman" panose="02020603050405020304" pitchFamily="18" charset="0"/>
                <a:cs typeface="Times New Roman" panose="02020603050405020304" pitchFamily="18" charset="0"/>
              </a:rPr>
            </a:br>
            <a:r>
              <a:rPr lang="ro-RO" sz="1400" b="1" dirty="0">
                <a:latin typeface="Times New Roman" panose="02020603050405020304" pitchFamily="18" charset="0"/>
                <a:cs typeface="Times New Roman" panose="02020603050405020304" pitchFamily="18" charset="0"/>
              </a:rPr>
              <a:t>şi/sau zonelor de protecţie a acestuia din afara perimetrului localităţilor pentru </a:t>
            </a:r>
            <a:r>
              <a:rPr lang="ro-RO" sz="1400" b="1" dirty="0" smtClean="0">
                <a:latin typeface="Times New Roman" panose="02020603050405020304" pitchFamily="18" charset="0"/>
                <a:cs typeface="Times New Roman" panose="02020603050405020304" pitchFamily="18" charset="0"/>
              </a:rPr>
              <a:t>amplasarea obiectivelor de prestare a serviciilor rutiere și a obiectivelor comercial-economice</a:t>
            </a:r>
            <a:endParaRPr lang="en-US" sz="1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090243929"/>
              </p:ext>
            </p:extLst>
          </p:nvPr>
        </p:nvGraphicFramePr>
        <p:xfrm>
          <a:off x="1403648" y="1340769"/>
          <a:ext cx="5688632" cy="5358312"/>
        </p:xfrm>
        <a:graphic>
          <a:graphicData uri="http://schemas.openxmlformats.org/drawingml/2006/table">
            <a:tbl>
              <a:tblPr firstRow="1" bandRow="1">
                <a:tableStyleId>{5C22544A-7EE6-4342-B048-85BDC9FD1C3A}</a:tableStyleId>
              </a:tblPr>
              <a:tblGrid>
                <a:gridCol w="306221">
                  <a:extLst>
                    <a:ext uri="{9D8B030D-6E8A-4147-A177-3AD203B41FA5}">
                      <a16:colId xmlns:a16="http://schemas.microsoft.com/office/drawing/2014/main" val="20000"/>
                    </a:ext>
                  </a:extLst>
                </a:gridCol>
                <a:gridCol w="3157184">
                  <a:extLst>
                    <a:ext uri="{9D8B030D-6E8A-4147-A177-3AD203B41FA5}">
                      <a16:colId xmlns:a16="http://schemas.microsoft.com/office/drawing/2014/main" val="20001"/>
                    </a:ext>
                  </a:extLst>
                </a:gridCol>
                <a:gridCol w="1145107">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tblGrid>
              <a:tr h="381125">
                <a:tc>
                  <a:txBody>
                    <a:bodyPr/>
                    <a:lstStyle/>
                    <a:p>
                      <a:pPr algn="ctr"/>
                      <a:r>
                        <a:rPr lang="en-US" sz="500" b="1" i="0" dirty="0" err="1" smtClean="0">
                          <a:latin typeface="Times New Roman" panose="02020603050405020304" pitchFamily="18" charset="0"/>
                          <a:cs typeface="Times New Roman" panose="02020603050405020304" pitchFamily="18" charset="0"/>
                        </a:rPr>
                        <a:t>Nr</a:t>
                      </a:r>
                      <a:r>
                        <a:rPr lang="en-US" sz="500" b="1" i="0" dirty="0" smtClean="0">
                          <a:latin typeface="Times New Roman" panose="02020603050405020304" pitchFamily="18" charset="0"/>
                          <a:cs typeface="Times New Roman" panose="02020603050405020304" pitchFamily="18" charset="0"/>
                        </a:rPr>
                        <a:t>. art.</a:t>
                      </a:r>
                      <a:endParaRPr lang="ro-RO" sz="500" b="1" i="0" dirty="0">
                        <a:latin typeface="Times New Roman" panose="02020603050405020304" pitchFamily="18" charset="0"/>
                        <a:cs typeface="Times New Roman" panose="02020603050405020304" pitchFamily="18" charset="0"/>
                      </a:endParaRPr>
                    </a:p>
                  </a:txBody>
                  <a:tcPr anchor="ctr"/>
                </a:tc>
                <a:tc>
                  <a:txBody>
                    <a:bodyPr/>
                    <a:lstStyle/>
                    <a:p>
                      <a:pPr algn="ctr"/>
                      <a:r>
                        <a:rPr lang="ro-RO" sz="1200" b="1" i="0" dirty="0" smtClean="0">
                          <a:latin typeface="Times New Roman" panose="02020603050405020304" pitchFamily="18" charset="0"/>
                          <a:cs typeface="Times New Roman" panose="02020603050405020304" pitchFamily="18" charset="0"/>
                        </a:rPr>
                        <a:t>Obiectul impunerii</a:t>
                      </a:r>
                      <a:endParaRPr lang="ro-RO" sz="1200" b="1" i="0" dirty="0">
                        <a:latin typeface="Times New Roman" panose="02020603050405020304" pitchFamily="18" charset="0"/>
                        <a:cs typeface="Times New Roman" panose="02020603050405020304" pitchFamily="18" charset="0"/>
                      </a:endParaRPr>
                    </a:p>
                  </a:txBody>
                  <a:tcPr anchor="ctr"/>
                </a:tc>
                <a:tc>
                  <a:txBody>
                    <a:bodyPr/>
                    <a:lstStyle/>
                    <a:p>
                      <a:pPr algn="ctr"/>
                      <a:r>
                        <a:rPr lang="ro-RO" sz="900" b="1" i="0" dirty="0" smtClean="0">
                          <a:latin typeface="Times New Roman" panose="02020603050405020304" pitchFamily="18" charset="0"/>
                          <a:cs typeface="Times New Roman" panose="02020603050405020304" pitchFamily="18" charset="0"/>
                        </a:rPr>
                        <a:t>Unitatea de măsură</a:t>
                      </a:r>
                      <a:endParaRPr lang="ro-RO" sz="900" b="1" i="0" dirty="0">
                        <a:latin typeface="Times New Roman" panose="02020603050405020304" pitchFamily="18" charset="0"/>
                        <a:cs typeface="Times New Roman" panose="02020603050405020304" pitchFamily="18" charset="0"/>
                      </a:endParaRPr>
                    </a:p>
                  </a:txBody>
                  <a:tcPr anchor="ctr"/>
                </a:tc>
                <a:tc>
                  <a:txBody>
                    <a:bodyPr/>
                    <a:lstStyle/>
                    <a:p>
                      <a:pPr algn="ctr"/>
                      <a:r>
                        <a:rPr lang="ro-RO" sz="900" b="1" i="0" dirty="0" smtClean="0">
                          <a:latin typeface="Times New Roman" panose="02020603050405020304" pitchFamily="18" charset="0"/>
                          <a:cs typeface="Times New Roman" panose="02020603050405020304" pitchFamily="18" charset="0"/>
                        </a:rPr>
                        <a:t>Taxa, lei</a:t>
                      </a:r>
                      <a:endParaRPr lang="ro-RO" sz="900" b="1" i="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469057">
                <a:tc>
                  <a:txBody>
                    <a:bodyPr/>
                    <a:lstStyle/>
                    <a:p>
                      <a:pPr algn="ctr"/>
                      <a:r>
                        <a:rPr lang="en-US" sz="900" b="1" i="0" dirty="0" smtClean="0">
                          <a:latin typeface="Times New Roman" panose="02020603050405020304" pitchFamily="18" charset="0"/>
                          <a:cs typeface="Times New Roman" panose="02020603050405020304" pitchFamily="18" charset="0"/>
                        </a:rPr>
                        <a:t>1</a:t>
                      </a:r>
                      <a:endParaRPr lang="ro-RO" sz="900" b="1" i="0" dirty="0">
                        <a:latin typeface="Times New Roman" panose="02020603050405020304" pitchFamily="18" charset="0"/>
                        <a:cs typeface="Times New Roman" panose="02020603050405020304" pitchFamily="18" charset="0"/>
                      </a:endParaRPr>
                    </a:p>
                  </a:txBody>
                  <a:tcPr anchor="ctr"/>
                </a:tc>
                <a:tc>
                  <a:txBody>
                    <a:bodyPr/>
                    <a:lstStyle/>
                    <a:p>
                      <a:pPr algn="l"/>
                      <a:r>
                        <a:rPr lang="it-IT" sz="800" b="0" i="0" dirty="0" smtClean="0">
                          <a:latin typeface="Times New Roman" panose="02020603050405020304" pitchFamily="18" charset="0"/>
                          <a:cs typeface="Times New Roman" panose="02020603050405020304" pitchFamily="18" charset="0"/>
                        </a:rPr>
                        <a:t>Examinarea şi perfectarea documentelor, coordonarea deciziilor de proiecte şi eliberarea de prescripţii tehnice</a:t>
                      </a:r>
                      <a:endParaRPr lang="ro-RO" sz="800" b="0" i="0" dirty="0">
                        <a:latin typeface="Times New Roman" panose="02020603050405020304" pitchFamily="18" charset="0"/>
                        <a:cs typeface="Times New Roman" panose="02020603050405020304" pitchFamily="18" charset="0"/>
                      </a:endParaRPr>
                    </a:p>
                  </a:txBody>
                  <a:tcPr anchor="ctr"/>
                </a:tc>
                <a:tc>
                  <a:txBody>
                    <a:bodyPr/>
                    <a:lstStyle/>
                    <a:p>
                      <a:pPr algn="l"/>
                      <a:r>
                        <a:rPr lang="ro-RO" sz="800" b="0" i="0" dirty="0" smtClean="0">
                          <a:latin typeface="Times New Roman" panose="02020603050405020304" pitchFamily="18" charset="0"/>
                          <a:cs typeface="Times New Roman" panose="02020603050405020304" pitchFamily="18" charset="0"/>
                        </a:rPr>
                        <a:t>1 proiect</a:t>
                      </a:r>
                      <a:endParaRPr lang="ro-RO" sz="800" b="0" i="0" dirty="0">
                        <a:latin typeface="Times New Roman" panose="02020603050405020304" pitchFamily="18" charset="0"/>
                        <a:cs typeface="Times New Roman" panose="02020603050405020304" pitchFamily="18" charset="0"/>
                      </a:endParaRPr>
                    </a:p>
                  </a:txBody>
                  <a:tcPr anchor="ctr"/>
                </a:tc>
                <a:tc>
                  <a:txBody>
                    <a:bodyPr/>
                    <a:lstStyle/>
                    <a:p>
                      <a:pPr algn="r"/>
                      <a:r>
                        <a:rPr lang="en-US" sz="800" b="0" i="0" dirty="0" smtClean="0">
                          <a:latin typeface="Times New Roman" panose="02020603050405020304" pitchFamily="18" charset="0"/>
                          <a:cs typeface="Times New Roman" panose="02020603050405020304" pitchFamily="18" charset="0"/>
                        </a:rPr>
                        <a:t>90</a:t>
                      </a:r>
                      <a:endParaRPr lang="ro-RO" sz="800" b="0" i="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238203">
                <a:tc>
                  <a:txBody>
                    <a:bodyPr/>
                    <a:lstStyle/>
                    <a:p>
                      <a:pPr algn="ctr"/>
                      <a:r>
                        <a:rPr lang="en-US" sz="900" b="1" i="0" dirty="0" smtClean="0">
                          <a:latin typeface="Times New Roman" panose="02020603050405020304" pitchFamily="18" charset="0"/>
                          <a:cs typeface="Times New Roman" panose="02020603050405020304" pitchFamily="18" charset="0"/>
                        </a:rPr>
                        <a:t>2</a:t>
                      </a:r>
                      <a:endParaRPr lang="ro-RO" sz="900" b="1" i="0" dirty="0">
                        <a:latin typeface="Times New Roman" panose="02020603050405020304" pitchFamily="18" charset="0"/>
                        <a:cs typeface="Times New Roman" panose="02020603050405020304" pitchFamily="18" charset="0"/>
                      </a:endParaRPr>
                    </a:p>
                  </a:txBody>
                  <a:tcPr anchor="ctr"/>
                </a:tc>
                <a:tc>
                  <a:txBody>
                    <a:bodyPr/>
                    <a:lstStyle/>
                    <a:p>
                      <a:pPr algn="l"/>
                      <a:r>
                        <a:rPr lang="ro-RO" sz="800" b="0" i="0" dirty="0" smtClean="0">
                          <a:latin typeface="Times New Roman" panose="02020603050405020304" pitchFamily="18" charset="0"/>
                          <a:cs typeface="Times New Roman" panose="02020603050405020304" pitchFamily="18" charset="0"/>
                        </a:rPr>
                        <a:t>Invitarea specialistului la obiect</a:t>
                      </a:r>
                      <a:endParaRPr lang="ro-RO" sz="800" b="0" i="0" dirty="0">
                        <a:latin typeface="Times New Roman" panose="02020603050405020304" pitchFamily="18" charset="0"/>
                        <a:cs typeface="Times New Roman" panose="02020603050405020304" pitchFamily="18" charset="0"/>
                      </a:endParaRPr>
                    </a:p>
                  </a:txBody>
                  <a:tcPr anchor="ctr"/>
                </a:tc>
                <a:tc>
                  <a:txBody>
                    <a:bodyPr/>
                    <a:lstStyle/>
                    <a:p>
                      <a:pPr algn="l"/>
                      <a:r>
                        <a:rPr lang="ro-RO" sz="800" b="0" i="0" dirty="0" smtClean="0">
                          <a:latin typeface="Times New Roman" panose="02020603050405020304" pitchFamily="18" charset="0"/>
                          <a:cs typeface="Times New Roman" panose="02020603050405020304" pitchFamily="18" charset="0"/>
                        </a:rPr>
                        <a:t>1 proiect</a:t>
                      </a:r>
                      <a:endParaRPr lang="ro-RO" sz="800" b="0" i="0" dirty="0">
                        <a:latin typeface="Times New Roman" panose="02020603050405020304" pitchFamily="18" charset="0"/>
                        <a:cs typeface="Times New Roman" panose="02020603050405020304" pitchFamily="18" charset="0"/>
                      </a:endParaRPr>
                    </a:p>
                  </a:txBody>
                  <a:tcPr anchor="ctr"/>
                </a:tc>
                <a:tc>
                  <a:txBody>
                    <a:bodyPr/>
                    <a:lstStyle/>
                    <a:p>
                      <a:pPr algn="r"/>
                      <a:r>
                        <a:rPr lang="en-US" sz="800" b="0" i="0" dirty="0" smtClean="0">
                          <a:latin typeface="Times New Roman" panose="02020603050405020304" pitchFamily="18" charset="0"/>
                          <a:cs typeface="Times New Roman" panose="02020603050405020304" pitchFamily="18" charset="0"/>
                        </a:rPr>
                        <a:t>108</a:t>
                      </a:r>
                      <a:endParaRPr lang="ro-RO" sz="800" b="0" i="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490434">
                <a:tc>
                  <a:txBody>
                    <a:bodyPr/>
                    <a:lstStyle/>
                    <a:p>
                      <a:pPr algn="ctr"/>
                      <a:r>
                        <a:rPr lang="en-US" sz="900" b="1" i="0" dirty="0" smtClean="0">
                          <a:latin typeface="Times New Roman" panose="02020603050405020304" pitchFamily="18" charset="0"/>
                          <a:cs typeface="Times New Roman" panose="02020603050405020304" pitchFamily="18" charset="0"/>
                        </a:rPr>
                        <a:t>3</a:t>
                      </a:r>
                      <a:endParaRPr lang="ro-RO" sz="900" b="1" i="0" dirty="0">
                        <a:latin typeface="Times New Roman" panose="02020603050405020304" pitchFamily="18" charset="0"/>
                        <a:cs typeface="Times New Roman" panose="02020603050405020304" pitchFamily="18" charset="0"/>
                      </a:endParaRPr>
                    </a:p>
                  </a:txBody>
                  <a:tcPr anchor="ctr"/>
                </a:tc>
                <a:tc>
                  <a:txBody>
                    <a:bodyPr/>
                    <a:lstStyle/>
                    <a:p>
                      <a:pPr algn="l"/>
                      <a:r>
                        <a:rPr lang="ro-RO" sz="800" b="0" i="0" dirty="0" smtClean="0">
                          <a:latin typeface="Times New Roman" panose="02020603050405020304" pitchFamily="18" charset="0"/>
                          <a:cs typeface="Times New Roman" panose="02020603050405020304" pitchFamily="18" charset="0"/>
                        </a:rPr>
                        <a:t>Obiective de publicitate exterioară amplasate în zona drumului public şi/sau în zonele de </a:t>
                      </a:r>
                      <a:r>
                        <a:rPr lang="ro-RO" sz="800" b="0" i="0" dirty="0" err="1" smtClean="0">
                          <a:latin typeface="Times New Roman" panose="02020603050405020304" pitchFamily="18" charset="0"/>
                          <a:cs typeface="Times New Roman" panose="02020603050405020304" pitchFamily="18" charset="0"/>
                        </a:rPr>
                        <a:t>protecţie</a:t>
                      </a:r>
                      <a:r>
                        <a:rPr lang="ro-RO" sz="800" b="0" i="0" dirty="0" smtClean="0">
                          <a:latin typeface="Times New Roman" panose="02020603050405020304" pitchFamily="18" charset="0"/>
                          <a:cs typeface="Times New Roman" panose="02020603050405020304" pitchFamily="18" charset="0"/>
                        </a:rPr>
                        <a:t> ale acestuia din afara perimetrului </a:t>
                      </a:r>
                      <a:r>
                        <a:rPr lang="ro-RO" sz="800" b="0" i="0" dirty="0" err="1" smtClean="0">
                          <a:latin typeface="Times New Roman" panose="02020603050405020304" pitchFamily="18" charset="0"/>
                          <a:cs typeface="Times New Roman" panose="02020603050405020304" pitchFamily="18" charset="0"/>
                        </a:rPr>
                        <a:t>localităţilor</a:t>
                      </a:r>
                      <a:endParaRPr lang="ro-RO" sz="800" b="0" i="0" dirty="0">
                        <a:latin typeface="Times New Roman" panose="02020603050405020304" pitchFamily="18" charset="0"/>
                        <a:cs typeface="Times New Roman" panose="02020603050405020304" pitchFamily="18" charset="0"/>
                      </a:endParaRPr>
                    </a:p>
                  </a:txBody>
                  <a:tcPr anchor="ctr"/>
                </a:tc>
                <a:tc>
                  <a:txBody>
                    <a:bodyPr/>
                    <a:lstStyle/>
                    <a:p>
                      <a:pPr algn="l"/>
                      <a:r>
                        <a:rPr lang="pt-BR" sz="800" b="0" i="0" dirty="0" smtClean="0">
                          <a:latin typeface="Times New Roman" panose="02020603050405020304" pitchFamily="18" charset="0"/>
                          <a:cs typeface="Times New Roman" panose="02020603050405020304" pitchFamily="18" charset="0"/>
                        </a:rPr>
                        <a:t>1 m</a:t>
                      </a:r>
                      <a:r>
                        <a:rPr lang="ro-RO" sz="800" b="0" u="none" baseline="30000" dirty="0" smtClean="0">
                          <a:latin typeface="Times New Roman" panose="02020603050405020304" pitchFamily="18" charset="0"/>
                          <a:cs typeface="Times New Roman" panose="02020603050405020304" pitchFamily="18" charset="0"/>
                        </a:rPr>
                        <a:t>2</a:t>
                      </a:r>
                      <a:r>
                        <a:rPr lang="pt-BR" sz="800" b="0" i="0" dirty="0" smtClean="0">
                          <a:latin typeface="Times New Roman" panose="02020603050405020304" pitchFamily="18" charset="0"/>
                          <a:cs typeface="Times New Roman" panose="02020603050405020304" pitchFamily="18" charset="0"/>
                        </a:rPr>
                        <a:t> de suprafaţă publicitară</a:t>
                      </a:r>
                      <a:endParaRPr lang="ro-RO" sz="800" b="0" i="0" dirty="0">
                        <a:latin typeface="Times New Roman" panose="02020603050405020304" pitchFamily="18" charset="0"/>
                        <a:cs typeface="Times New Roman" panose="02020603050405020304" pitchFamily="18" charset="0"/>
                      </a:endParaRPr>
                    </a:p>
                  </a:txBody>
                  <a:tcPr anchor="ctr"/>
                </a:tc>
                <a:tc>
                  <a:txBody>
                    <a:bodyPr/>
                    <a:lstStyle/>
                    <a:p>
                      <a:pPr algn="r"/>
                      <a:r>
                        <a:rPr lang="en-US" sz="800" b="0" i="0" dirty="0" smtClean="0">
                          <a:latin typeface="Times New Roman" panose="02020603050405020304" pitchFamily="18" charset="0"/>
                          <a:cs typeface="Times New Roman" panose="02020603050405020304" pitchFamily="18" charset="0"/>
                        </a:rPr>
                        <a:t>500</a:t>
                      </a:r>
                      <a:endParaRPr lang="ro-RO" sz="800" b="0" i="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3779493">
                <a:tc>
                  <a:txBody>
                    <a:bodyPr/>
                    <a:lstStyle/>
                    <a:p>
                      <a:pPr algn="ctr"/>
                      <a:r>
                        <a:rPr lang="en-US" sz="900" b="1" i="0" dirty="0" smtClean="0">
                          <a:latin typeface="Times New Roman" panose="02020603050405020304" pitchFamily="18" charset="0"/>
                          <a:cs typeface="Times New Roman" panose="02020603050405020304" pitchFamily="18" charset="0"/>
                        </a:rPr>
                        <a:t>4</a:t>
                      </a:r>
                      <a:endParaRPr lang="ro-RO" sz="900" b="1" i="0" dirty="0">
                        <a:latin typeface="Times New Roman" panose="02020603050405020304" pitchFamily="18" charset="0"/>
                        <a:cs typeface="Times New Roman" panose="02020603050405020304" pitchFamily="18" charset="0"/>
                      </a:endParaRPr>
                    </a:p>
                  </a:txBody>
                  <a:tcPr anchor="ctr"/>
                </a:tc>
                <a:tc>
                  <a:txBody>
                    <a:bodyPr/>
                    <a:lstStyle/>
                    <a:p>
                      <a:r>
                        <a:rPr lang="ro-RO" sz="800" b="0" i="0" dirty="0" smtClean="0">
                          <a:latin typeface="Times New Roman" panose="02020603050405020304" pitchFamily="18" charset="0"/>
                          <a:cs typeface="Times New Roman" panose="02020603050405020304" pitchFamily="18" charset="0"/>
                        </a:rPr>
                        <a:t>Obiective de prestare a serviciilor rutiere în zona drumului public şi/sau în zonele de protecţie ale acestuia din afara perimetrului localităţilor:</a:t>
                      </a:r>
                      <a:endParaRPr lang="en-US" sz="800" b="0" i="0" dirty="0" smtClean="0">
                        <a:latin typeface="Times New Roman" panose="02020603050405020304" pitchFamily="18" charset="0"/>
                        <a:cs typeface="Times New Roman" panose="02020603050405020304" pitchFamily="18" charset="0"/>
                      </a:endParaRPr>
                    </a:p>
                    <a:p>
                      <a:endParaRPr lang="ro-RO" sz="800" b="0" i="0" dirty="0" smtClean="0">
                        <a:latin typeface="Times New Roman" panose="02020603050405020304" pitchFamily="18" charset="0"/>
                        <a:cs typeface="Times New Roman" panose="02020603050405020304" pitchFamily="18" charset="0"/>
                      </a:endParaRPr>
                    </a:p>
                    <a:p>
                      <a:pPr marL="88900" indent="-88900">
                        <a:buAutoNum type="alphaLcParenR"/>
                      </a:pPr>
                      <a:r>
                        <a:rPr lang="ro-RO" sz="800" b="0" i="0" dirty="0" err="1" smtClean="0">
                          <a:latin typeface="Times New Roman" panose="02020603050405020304" pitchFamily="18" charset="0"/>
                          <a:cs typeface="Times New Roman" panose="02020603050405020304" pitchFamily="18" charset="0"/>
                        </a:rPr>
                        <a:t>staţii</a:t>
                      </a:r>
                      <a:r>
                        <a:rPr lang="ro-RO" sz="800" b="0" i="0" dirty="0" smtClean="0">
                          <a:latin typeface="Times New Roman" panose="02020603050405020304" pitchFamily="18" charset="0"/>
                          <a:cs typeface="Times New Roman" panose="02020603050405020304" pitchFamily="18" charset="0"/>
                        </a:rPr>
                        <a:t> de alimentare cu combustibil</a:t>
                      </a:r>
                    </a:p>
                    <a:p>
                      <a:pPr marL="88900" indent="-88900">
                        <a:buAutoNum type="alphaLcParenR"/>
                      </a:pPr>
                      <a:r>
                        <a:rPr lang="fr-FR" sz="800" b="0" i="0" dirty="0" smtClean="0">
                          <a:latin typeface="Times New Roman" panose="02020603050405020304" pitchFamily="18" charset="0"/>
                          <a:cs typeface="Times New Roman" panose="02020603050405020304" pitchFamily="18" charset="0"/>
                        </a:rPr>
                        <a:t>staţii de deservire tehnică</a:t>
                      </a:r>
                      <a:endParaRPr lang="ro-RO" sz="800" b="0" i="0" dirty="0" smtClean="0">
                        <a:latin typeface="Times New Roman" panose="02020603050405020304" pitchFamily="18" charset="0"/>
                        <a:cs typeface="Times New Roman" panose="02020603050405020304" pitchFamily="18" charset="0"/>
                      </a:endParaRPr>
                    </a:p>
                    <a:p>
                      <a:pPr marL="88900" indent="-88900">
                        <a:buAutoNum type="alphaLcParenR"/>
                      </a:pPr>
                      <a:endParaRPr lang="ro-RO" sz="800" b="0" i="0" dirty="0" smtClean="0">
                        <a:latin typeface="Times New Roman" panose="02020603050405020304" pitchFamily="18" charset="0"/>
                        <a:cs typeface="Times New Roman" panose="02020603050405020304" pitchFamily="18" charset="0"/>
                      </a:endParaRPr>
                    </a:p>
                    <a:p>
                      <a:pPr marL="88900" indent="-88900">
                        <a:buAutoNum type="alphaLcParenR"/>
                      </a:pPr>
                      <a:r>
                        <a:rPr lang="ro-RO" sz="800" b="0" i="0" dirty="0" smtClean="0">
                          <a:latin typeface="Times New Roman" panose="02020603050405020304" pitchFamily="18" charset="0"/>
                          <a:cs typeface="Times New Roman" panose="02020603050405020304" pitchFamily="18" charset="0"/>
                        </a:rPr>
                        <a:t>puncte de vulcanizare</a:t>
                      </a:r>
                    </a:p>
                    <a:p>
                      <a:pPr marL="88900" indent="-88900">
                        <a:buAutoNum type="alphaLcParenR"/>
                      </a:pPr>
                      <a:endParaRPr lang="ro-RO" sz="800" b="0" i="0" dirty="0" smtClean="0">
                        <a:latin typeface="Times New Roman" panose="02020603050405020304" pitchFamily="18" charset="0"/>
                        <a:cs typeface="Times New Roman" panose="02020603050405020304" pitchFamily="18" charset="0"/>
                      </a:endParaRPr>
                    </a:p>
                    <a:p>
                      <a:pPr marL="88900" indent="-88900">
                        <a:buAutoNum type="alphaLcParenR"/>
                      </a:pPr>
                      <a:r>
                        <a:rPr lang="ro-RO" sz="800" b="0" i="0" dirty="0" smtClean="0">
                          <a:latin typeface="Times New Roman" panose="02020603050405020304" pitchFamily="18" charset="0"/>
                          <a:cs typeface="Times New Roman" panose="02020603050405020304" pitchFamily="18" charset="0"/>
                        </a:rPr>
                        <a:t>unităţi de </a:t>
                      </a:r>
                      <a:r>
                        <a:rPr lang="ro-RO" sz="800" b="0" i="0" dirty="0" err="1" smtClean="0">
                          <a:latin typeface="Times New Roman" panose="02020603050405020304" pitchFamily="18" charset="0"/>
                          <a:cs typeface="Times New Roman" panose="02020603050405020304" pitchFamily="18" charset="0"/>
                        </a:rPr>
                        <a:t>comerţ</a:t>
                      </a:r>
                      <a:r>
                        <a:rPr lang="ro-RO" sz="800" b="0" i="0" dirty="0" smtClean="0">
                          <a:latin typeface="Times New Roman" panose="02020603050405020304" pitchFamily="18" charset="0"/>
                          <a:cs typeface="Times New Roman" panose="02020603050405020304" pitchFamily="18" charset="0"/>
                        </a:rPr>
                        <a:t> cu amănuntul, întreprinderi de </a:t>
                      </a:r>
                      <a:r>
                        <a:rPr lang="ro-RO" sz="800" b="0" i="0" dirty="0" err="1" smtClean="0">
                          <a:latin typeface="Times New Roman" panose="02020603050405020304" pitchFamily="18" charset="0"/>
                          <a:cs typeface="Times New Roman" panose="02020603050405020304" pitchFamily="18" charset="0"/>
                        </a:rPr>
                        <a:t>alimentaţie</a:t>
                      </a:r>
                      <a:r>
                        <a:rPr lang="ro-RO" sz="800" b="0" i="0" dirty="0" smtClean="0">
                          <a:latin typeface="Times New Roman" panose="02020603050405020304" pitchFamily="18" charset="0"/>
                          <a:cs typeface="Times New Roman" panose="02020603050405020304" pitchFamily="18" charset="0"/>
                        </a:rPr>
                        <a:t> publică, structuri de primire turistică cu </a:t>
                      </a:r>
                      <a:r>
                        <a:rPr lang="ro-RO" sz="800" b="0" i="0" dirty="0" err="1" smtClean="0">
                          <a:latin typeface="Times New Roman" panose="02020603050405020304" pitchFamily="18" charset="0"/>
                          <a:cs typeface="Times New Roman" panose="02020603050405020304" pitchFamily="18" charset="0"/>
                        </a:rPr>
                        <a:t>funcţii</a:t>
                      </a:r>
                      <a:r>
                        <a:rPr lang="ro-RO" sz="800" b="0" i="0" dirty="0" smtClean="0">
                          <a:latin typeface="Times New Roman" panose="02020603050405020304" pitchFamily="18" charset="0"/>
                          <a:cs typeface="Times New Roman" panose="02020603050405020304" pitchFamily="18" charset="0"/>
                        </a:rPr>
                        <a:t> de cazare şi de servire a mesei</a:t>
                      </a:r>
                    </a:p>
                    <a:p>
                      <a:pPr marL="88900" indent="-88900">
                        <a:buAutoNum type="alphaLcParenR"/>
                      </a:pPr>
                      <a:endParaRPr lang="ro-RO" sz="800" b="0" i="0" dirty="0" smtClean="0">
                        <a:latin typeface="Times New Roman" panose="02020603050405020304" pitchFamily="18" charset="0"/>
                        <a:cs typeface="Times New Roman" panose="02020603050405020304" pitchFamily="18" charset="0"/>
                      </a:endParaRPr>
                    </a:p>
                    <a:p>
                      <a:pPr marL="88900" indent="-88900">
                        <a:buAutoNum type="alphaLcParenR"/>
                      </a:pPr>
                      <a:r>
                        <a:rPr lang="ro-RO" sz="800" b="0" i="0" dirty="0" smtClean="0">
                          <a:latin typeface="Times New Roman" panose="02020603050405020304" pitchFamily="18" charset="0"/>
                          <a:cs typeface="Times New Roman" panose="02020603050405020304" pitchFamily="18" charset="0"/>
                        </a:rPr>
                        <a:t>tarabe (puncte comerciale) amplasate în afara </a:t>
                      </a:r>
                      <a:r>
                        <a:rPr lang="ro-RO" sz="800" b="0" i="0" dirty="0" err="1" smtClean="0">
                          <a:latin typeface="Times New Roman" panose="02020603050405020304" pitchFamily="18" charset="0"/>
                          <a:cs typeface="Times New Roman" panose="02020603050405020304" pitchFamily="18" charset="0"/>
                        </a:rPr>
                        <a:t>localităţilor</a:t>
                      </a:r>
                      <a:endParaRPr lang="ro-RO" sz="800" b="0" i="0" dirty="0" smtClean="0">
                        <a:latin typeface="Times New Roman" panose="02020603050405020304" pitchFamily="18" charset="0"/>
                        <a:cs typeface="Times New Roman" panose="02020603050405020304" pitchFamily="18" charset="0"/>
                      </a:endParaRPr>
                    </a:p>
                    <a:p>
                      <a:pPr marL="88900" indent="-88900">
                        <a:buAutoNum type="alphaLcParenR"/>
                      </a:pPr>
                      <a:r>
                        <a:rPr lang="ro-RO" sz="800" b="0" i="0" u="sng" dirty="0" smtClean="0">
                          <a:latin typeface="Times New Roman" panose="02020603050405020304" pitchFamily="18" charset="0"/>
                          <a:cs typeface="Times New Roman" panose="02020603050405020304" pitchFamily="18" charset="0"/>
                        </a:rPr>
                        <a:t>obiective comercial-economice</a:t>
                      </a:r>
                    </a:p>
                  </a:txBody>
                  <a:tcPr anchor="ctr"/>
                </a:tc>
                <a:tc>
                  <a:txBody>
                    <a:bodyPr/>
                    <a:lstStyle/>
                    <a:p>
                      <a:pPr algn="l"/>
                      <a:r>
                        <a:rPr lang="pt-BR" sz="800" b="0" i="0" dirty="0" smtClean="0">
                          <a:latin typeface="Times New Roman" panose="02020603050405020304" pitchFamily="18" charset="0"/>
                          <a:cs typeface="Times New Roman" panose="02020603050405020304" pitchFamily="18" charset="0"/>
                        </a:rPr>
                        <a:t>1 contor de evidenţă a combustibilului livrat</a:t>
                      </a:r>
                      <a:endParaRPr lang="ro-RO" sz="800" b="0" i="0" dirty="0" smtClean="0">
                        <a:latin typeface="Times New Roman" panose="02020603050405020304" pitchFamily="18" charset="0"/>
                        <a:cs typeface="Times New Roman" panose="02020603050405020304" pitchFamily="18" charset="0"/>
                      </a:endParaRPr>
                    </a:p>
                    <a:p>
                      <a:pPr algn="l"/>
                      <a:r>
                        <a:rPr lang="ro-RO" sz="800" b="0" i="0" dirty="0" smtClean="0">
                          <a:latin typeface="Times New Roman" panose="02020603050405020304" pitchFamily="18" charset="0"/>
                          <a:cs typeface="Times New Roman" panose="02020603050405020304" pitchFamily="18" charset="0"/>
                        </a:rPr>
                        <a:t>1 m</a:t>
                      </a:r>
                      <a:r>
                        <a:rPr lang="ro-RO" sz="800" b="0" u="none" baseline="30000" dirty="0" smtClean="0">
                          <a:latin typeface="Times New Roman" panose="02020603050405020304" pitchFamily="18" charset="0"/>
                          <a:cs typeface="Times New Roman" panose="02020603050405020304" pitchFamily="18" charset="0"/>
                        </a:rPr>
                        <a:t>2</a:t>
                      </a:r>
                      <a:r>
                        <a:rPr lang="ro-RO" sz="800" b="0" i="0" dirty="0" smtClean="0">
                          <a:latin typeface="Times New Roman" panose="02020603050405020304" pitchFamily="18" charset="0"/>
                          <a:cs typeface="Times New Roman" panose="02020603050405020304" pitchFamily="18" charset="0"/>
                        </a:rPr>
                        <a:t> </a:t>
                      </a:r>
                      <a:r>
                        <a:rPr lang="ro-RO" sz="800" b="0" i="0" dirty="0" err="1" smtClean="0">
                          <a:latin typeface="Times New Roman" panose="02020603050405020304" pitchFamily="18" charset="0"/>
                          <a:cs typeface="Times New Roman" panose="02020603050405020304" pitchFamily="18" charset="0"/>
                        </a:rPr>
                        <a:t>suprafaţă</a:t>
                      </a:r>
                      <a:r>
                        <a:rPr lang="ro-RO" sz="800" b="0" i="0" dirty="0" smtClean="0">
                          <a:latin typeface="Times New Roman" panose="02020603050405020304" pitchFamily="18" charset="0"/>
                          <a:cs typeface="Times New Roman" panose="02020603050405020304" pitchFamily="18" charset="0"/>
                        </a:rPr>
                        <a:t> teren*</a:t>
                      </a:r>
                    </a:p>
                    <a:p>
                      <a:pPr algn="l"/>
                      <a:r>
                        <a:rPr lang="fr-FR" sz="800" b="0" i="0" dirty="0" smtClean="0">
                          <a:latin typeface="Times New Roman" panose="02020603050405020304" pitchFamily="18" charset="0"/>
                          <a:cs typeface="Times New Roman" panose="02020603050405020304" pitchFamily="18" charset="0"/>
                        </a:rPr>
                        <a:t>1 post de </a:t>
                      </a:r>
                      <a:r>
                        <a:rPr lang="fr-FR" sz="800" b="0" i="0" dirty="0" err="1" smtClean="0">
                          <a:latin typeface="Times New Roman" panose="02020603050405020304" pitchFamily="18" charset="0"/>
                          <a:cs typeface="Times New Roman" panose="02020603050405020304" pitchFamily="18" charset="0"/>
                        </a:rPr>
                        <a:t>prestare</a:t>
                      </a:r>
                      <a:r>
                        <a:rPr lang="fr-FR" sz="800" b="0" i="0" dirty="0" smtClean="0">
                          <a:latin typeface="Times New Roman" panose="02020603050405020304" pitchFamily="18" charset="0"/>
                          <a:cs typeface="Times New Roman" panose="02020603050405020304" pitchFamily="18" charset="0"/>
                        </a:rPr>
                        <a:t> a </a:t>
                      </a:r>
                      <a:r>
                        <a:rPr lang="fr-FR" sz="800" b="0" i="0" dirty="0" err="1" smtClean="0">
                          <a:latin typeface="Times New Roman" panose="02020603050405020304" pitchFamily="18" charset="0"/>
                          <a:cs typeface="Times New Roman" panose="02020603050405020304" pitchFamily="18" charset="0"/>
                        </a:rPr>
                        <a:t>serviciilor</a:t>
                      </a:r>
                      <a:r>
                        <a:rPr lang="fr-FR" sz="800" b="0" i="0" dirty="0" smtClean="0">
                          <a:latin typeface="Times New Roman" panose="02020603050405020304" pitchFamily="18" charset="0"/>
                          <a:cs typeface="Times New Roman" panose="02020603050405020304" pitchFamily="18" charset="0"/>
                        </a:rPr>
                        <a:t>**</a:t>
                      </a:r>
                      <a:endParaRPr lang="ro-RO" sz="800" b="0" i="0" dirty="0" smtClean="0">
                        <a:latin typeface="Times New Roman" panose="02020603050405020304" pitchFamily="18" charset="0"/>
                        <a:cs typeface="Times New Roman" panose="02020603050405020304" pitchFamily="18" charset="0"/>
                      </a:endParaRPr>
                    </a:p>
                    <a:p>
                      <a:pPr algn="l"/>
                      <a:r>
                        <a:rPr lang="ro-RO" sz="800" b="0" i="0" dirty="0" smtClean="0">
                          <a:latin typeface="Times New Roman" panose="02020603050405020304" pitchFamily="18" charset="0"/>
                          <a:cs typeface="Times New Roman" panose="02020603050405020304" pitchFamily="18" charset="0"/>
                        </a:rPr>
                        <a:t>1 m</a:t>
                      </a:r>
                      <a:r>
                        <a:rPr lang="ro-RO" sz="800" b="0" u="none" baseline="30000" dirty="0" smtClean="0">
                          <a:latin typeface="Times New Roman" panose="02020603050405020304" pitchFamily="18" charset="0"/>
                          <a:cs typeface="Times New Roman" panose="02020603050405020304" pitchFamily="18" charset="0"/>
                        </a:rPr>
                        <a:t>2</a:t>
                      </a:r>
                      <a:r>
                        <a:rPr lang="ro-RO" sz="800" b="0" i="0" dirty="0" smtClean="0">
                          <a:latin typeface="Times New Roman" panose="02020603050405020304" pitchFamily="18" charset="0"/>
                          <a:cs typeface="Times New Roman" panose="02020603050405020304" pitchFamily="18" charset="0"/>
                        </a:rPr>
                        <a:t> </a:t>
                      </a:r>
                      <a:r>
                        <a:rPr lang="ro-RO" sz="800" b="0" i="0" dirty="0" err="1" smtClean="0">
                          <a:latin typeface="Times New Roman" panose="02020603050405020304" pitchFamily="18" charset="0"/>
                          <a:cs typeface="Times New Roman" panose="02020603050405020304" pitchFamily="18" charset="0"/>
                        </a:rPr>
                        <a:t>suprafaţă</a:t>
                      </a:r>
                      <a:r>
                        <a:rPr lang="ro-RO" sz="800" b="0" i="0" dirty="0" smtClean="0">
                          <a:latin typeface="Times New Roman" panose="02020603050405020304" pitchFamily="18" charset="0"/>
                          <a:cs typeface="Times New Roman" panose="02020603050405020304" pitchFamily="18" charset="0"/>
                        </a:rPr>
                        <a:t> teren*</a:t>
                      </a:r>
                    </a:p>
                    <a:p>
                      <a:pPr algn="l"/>
                      <a:r>
                        <a:rPr lang="ro-RO" sz="800" b="0" i="0" dirty="0" smtClean="0">
                          <a:latin typeface="Times New Roman" panose="02020603050405020304" pitchFamily="18" charset="0"/>
                          <a:cs typeface="Times New Roman" panose="02020603050405020304" pitchFamily="18" charset="0"/>
                        </a:rPr>
                        <a:t>1 punct</a:t>
                      </a:r>
                    </a:p>
                    <a:p>
                      <a:pPr algn="l"/>
                      <a:r>
                        <a:rPr lang="ro-RO" sz="800" b="0" i="0" dirty="0" smtClean="0">
                          <a:latin typeface="Times New Roman" panose="02020603050405020304" pitchFamily="18" charset="0"/>
                          <a:cs typeface="Times New Roman" panose="02020603050405020304" pitchFamily="18" charset="0"/>
                        </a:rPr>
                        <a:t>1 m</a:t>
                      </a:r>
                      <a:r>
                        <a:rPr lang="ro-RO" sz="800" b="0" u="none" baseline="30000" dirty="0" smtClean="0">
                          <a:latin typeface="Times New Roman" panose="02020603050405020304" pitchFamily="18" charset="0"/>
                          <a:cs typeface="Times New Roman" panose="02020603050405020304" pitchFamily="18" charset="0"/>
                        </a:rPr>
                        <a:t>2</a:t>
                      </a:r>
                      <a:r>
                        <a:rPr lang="ro-RO" sz="800" b="0" i="0" dirty="0" smtClean="0">
                          <a:latin typeface="Times New Roman" panose="02020603050405020304" pitchFamily="18" charset="0"/>
                          <a:cs typeface="Times New Roman" panose="02020603050405020304" pitchFamily="18" charset="0"/>
                        </a:rPr>
                        <a:t> </a:t>
                      </a:r>
                      <a:r>
                        <a:rPr lang="ro-RO" sz="800" b="0" i="0" dirty="0" err="1" smtClean="0">
                          <a:latin typeface="Times New Roman" panose="02020603050405020304" pitchFamily="18" charset="0"/>
                          <a:cs typeface="Times New Roman" panose="02020603050405020304" pitchFamily="18" charset="0"/>
                        </a:rPr>
                        <a:t>suprafaţă</a:t>
                      </a:r>
                      <a:r>
                        <a:rPr lang="ro-RO" sz="800" b="0" i="0" dirty="0" smtClean="0">
                          <a:latin typeface="Times New Roman" panose="02020603050405020304" pitchFamily="18" charset="0"/>
                          <a:cs typeface="Times New Roman" panose="02020603050405020304" pitchFamily="18" charset="0"/>
                        </a:rPr>
                        <a:t> teren*</a:t>
                      </a:r>
                    </a:p>
                    <a:p>
                      <a:pPr algn="l"/>
                      <a:r>
                        <a:rPr lang="ro-RO" sz="800" b="0" i="0" dirty="0" smtClean="0">
                          <a:latin typeface="Times New Roman" panose="02020603050405020304" pitchFamily="18" charset="0"/>
                          <a:cs typeface="Times New Roman" panose="02020603050405020304" pitchFamily="18" charset="0"/>
                        </a:rPr>
                        <a:t>până la 100 m</a:t>
                      </a:r>
                      <a:r>
                        <a:rPr lang="ro-RO" sz="800" b="0" u="none" baseline="30000" dirty="0" smtClean="0">
                          <a:latin typeface="Times New Roman" panose="02020603050405020304" pitchFamily="18" charset="0"/>
                          <a:cs typeface="Times New Roman" panose="02020603050405020304" pitchFamily="18" charset="0"/>
                        </a:rPr>
                        <a:t>2</a:t>
                      </a:r>
                    </a:p>
                    <a:p>
                      <a:pPr algn="l"/>
                      <a:r>
                        <a:rPr lang="ro-RO" sz="800" b="0" i="0" dirty="0" smtClean="0">
                          <a:latin typeface="Times New Roman" panose="02020603050405020304" pitchFamily="18" charset="0"/>
                          <a:cs typeface="Times New Roman" panose="02020603050405020304" pitchFamily="18" charset="0"/>
                        </a:rPr>
                        <a:t>1 m</a:t>
                      </a:r>
                      <a:r>
                        <a:rPr lang="ro-RO" sz="800" b="0" u="none" baseline="30000" dirty="0" smtClean="0">
                          <a:latin typeface="Times New Roman" panose="02020603050405020304" pitchFamily="18" charset="0"/>
                          <a:cs typeface="Times New Roman" panose="02020603050405020304" pitchFamily="18" charset="0"/>
                        </a:rPr>
                        <a:t>2</a:t>
                      </a:r>
                      <a:r>
                        <a:rPr lang="ro-RO" sz="800" b="0" i="0" dirty="0" smtClean="0">
                          <a:latin typeface="Times New Roman" panose="02020603050405020304" pitchFamily="18" charset="0"/>
                          <a:cs typeface="Times New Roman" panose="02020603050405020304" pitchFamily="18" charset="0"/>
                        </a:rPr>
                        <a:t> </a:t>
                      </a:r>
                      <a:r>
                        <a:rPr lang="ro-RO" sz="800" b="0" i="0" dirty="0" err="1" smtClean="0">
                          <a:latin typeface="Times New Roman" panose="02020603050405020304" pitchFamily="18" charset="0"/>
                          <a:cs typeface="Times New Roman" panose="02020603050405020304" pitchFamily="18" charset="0"/>
                        </a:rPr>
                        <a:t>suprafaţă</a:t>
                      </a:r>
                      <a:r>
                        <a:rPr lang="ro-RO" sz="800" b="0" i="0" dirty="0" smtClean="0">
                          <a:latin typeface="Times New Roman" panose="02020603050405020304" pitchFamily="18" charset="0"/>
                          <a:cs typeface="Times New Roman" panose="02020603050405020304" pitchFamily="18" charset="0"/>
                        </a:rPr>
                        <a:t> teren*</a:t>
                      </a:r>
                    </a:p>
                    <a:p>
                      <a:pPr algn="l"/>
                      <a:r>
                        <a:rPr lang="it-IT" sz="800" b="0" i="0" dirty="0" smtClean="0">
                          <a:latin typeface="Times New Roman" panose="02020603050405020304" pitchFamily="18" charset="0"/>
                          <a:cs typeface="Times New Roman" panose="02020603050405020304" pitchFamily="18" charset="0"/>
                        </a:rPr>
                        <a:t>100 m</a:t>
                      </a:r>
                      <a:r>
                        <a:rPr lang="ro-RO" sz="800" b="0" u="none" baseline="30000" dirty="0" smtClean="0">
                          <a:latin typeface="Times New Roman" panose="02020603050405020304" pitchFamily="18" charset="0"/>
                          <a:cs typeface="Times New Roman" panose="02020603050405020304" pitchFamily="18" charset="0"/>
                        </a:rPr>
                        <a:t>2</a:t>
                      </a:r>
                      <a:r>
                        <a:rPr lang="it-IT" sz="800" b="0" i="0" dirty="0" smtClean="0">
                          <a:latin typeface="Times New Roman" panose="02020603050405020304" pitchFamily="18" charset="0"/>
                          <a:cs typeface="Times New Roman" panose="02020603050405020304" pitchFamily="18" charset="0"/>
                        </a:rPr>
                        <a:t> şi mai mult</a:t>
                      </a:r>
                      <a:endParaRPr lang="ro-RO" sz="800" b="0" i="0" dirty="0" smtClean="0">
                        <a:latin typeface="Times New Roman" panose="02020603050405020304" pitchFamily="18" charset="0"/>
                        <a:cs typeface="Times New Roman" panose="02020603050405020304" pitchFamily="18" charset="0"/>
                      </a:endParaRPr>
                    </a:p>
                    <a:p>
                      <a:pPr algn="l"/>
                      <a:r>
                        <a:rPr lang="ro-RO" sz="800" b="0" i="0" dirty="0" smtClean="0">
                          <a:latin typeface="Times New Roman" panose="02020603050405020304" pitchFamily="18" charset="0"/>
                          <a:cs typeface="Times New Roman" panose="02020603050405020304" pitchFamily="18" charset="0"/>
                        </a:rPr>
                        <a:t>1 m</a:t>
                      </a:r>
                      <a:r>
                        <a:rPr lang="ro-RO" sz="800" b="0" u="none" baseline="30000" dirty="0" smtClean="0">
                          <a:latin typeface="Times New Roman" panose="02020603050405020304" pitchFamily="18" charset="0"/>
                          <a:cs typeface="Times New Roman" panose="02020603050405020304" pitchFamily="18" charset="0"/>
                        </a:rPr>
                        <a:t>2</a:t>
                      </a:r>
                      <a:r>
                        <a:rPr lang="ro-RO" sz="800" b="0" i="0" dirty="0" smtClean="0">
                          <a:latin typeface="Times New Roman" panose="02020603050405020304" pitchFamily="18" charset="0"/>
                          <a:cs typeface="Times New Roman" panose="02020603050405020304" pitchFamily="18" charset="0"/>
                        </a:rPr>
                        <a:t> </a:t>
                      </a:r>
                      <a:r>
                        <a:rPr lang="ro-RO" sz="800" b="0" i="0" dirty="0" err="1" smtClean="0">
                          <a:latin typeface="Times New Roman" panose="02020603050405020304" pitchFamily="18" charset="0"/>
                          <a:cs typeface="Times New Roman" panose="02020603050405020304" pitchFamily="18" charset="0"/>
                        </a:rPr>
                        <a:t>suprafaţă</a:t>
                      </a:r>
                      <a:r>
                        <a:rPr lang="ro-RO" sz="800" b="0" i="0" dirty="0" smtClean="0">
                          <a:latin typeface="Times New Roman" panose="02020603050405020304" pitchFamily="18" charset="0"/>
                          <a:cs typeface="Times New Roman" panose="02020603050405020304" pitchFamily="18" charset="0"/>
                        </a:rPr>
                        <a:t> teren*</a:t>
                      </a:r>
                    </a:p>
                    <a:p>
                      <a:pPr algn="l"/>
                      <a:r>
                        <a:rPr lang="ro-RO" sz="800" b="0" i="0" dirty="0" smtClean="0">
                          <a:latin typeface="Times New Roman" panose="02020603050405020304" pitchFamily="18" charset="0"/>
                          <a:cs typeface="Times New Roman" panose="02020603050405020304" pitchFamily="18" charset="0"/>
                        </a:rPr>
                        <a:t>1 tarabă (punct)</a:t>
                      </a:r>
                    </a:p>
                    <a:p>
                      <a:pPr algn="l"/>
                      <a:r>
                        <a:rPr lang="ro-RO" sz="800" b="0" i="0" dirty="0" smtClean="0">
                          <a:latin typeface="Times New Roman" panose="02020603050405020304" pitchFamily="18" charset="0"/>
                          <a:cs typeface="Times New Roman" panose="02020603050405020304" pitchFamily="18" charset="0"/>
                        </a:rPr>
                        <a:t>1 m</a:t>
                      </a:r>
                      <a:r>
                        <a:rPr lang="ro-RO" sz="800" b="0" u="none" baseline="30000" dirty="0" smtClean="0">
                          <a:latin typeface="Times New Roman" panose="02020603050405020304" pitchFamily="18" charset="0"/>
                          <a:cs typeface="Times New Roman" panose="02020603050405020304" pitchFamily="18" charset="0"/>
                        </a:rPr>
                        <a:t>2</a:t>
                      </a:r>
                      <a:r>
                        <a:rPr lang="ro-RO" sz="800" b="0" i="0" dirty="0" smtClean="0">
                          <a:latin typeface="Times New Roman" panose="02020603050405020304" pitchFamily="18" charset="0"/>
                          <a:cs typeface="Times New Roman" panose="02020603050405020304" pitchFamily="18" charset="0"/>
                        </a:rPr>
                        <a:t>suprafaţă teren*</a:t>
                      </a:r>
                    </a:p>
                    <a:p>
                      <a:pPr algn="l"/>
                      <a:r>
                        <a:rPr lang="ro-RO" sz="800" b="0" i="0" dirty="0" smtClean="0">
                          <a:latin typeface="Times New Roman" panose="02020603050405020304" pitchFamily="18" charset="0"/>
                          <a:cs typeface="Times New Roman" panose="02020603050405020304" pitchFamily="18" charset="0"/>
                        </a:rPr>
                        <a:t>până la 100 m</a:t>
                      </a:r>
                      <a:r>
                        <a:rPr lang="ro-RO" sz="800" b="0" u="none" baseline="30000" dirty="0" smtClean="0">
                          <a:latin typeface="Times New Roman" panose="02020603050405020304" pitchFamily="18" charset="0"/>
                          <a:cs typeface="Times New Roman" panose="02020603050405020304" pitchFamily="18" charset="0"/>
                        </a:rPr>
                        <a:t>2</a:t>
                      </a:r>
                    </a:p>
                    <a:p>
                      <a:pPr algn="l"/>
                      <a:r>
                        <a:rPr lang="ro-RO" sz="800" b="0" i="0" dirty="0" smtClean="0">
                          <a:latin typeface="Times New Roman" panose="02020603050405020304" pitchFamily="18" charset="0"/>
                          <a:cs typeface="Times New Roman" panose="02020603050405020304" pitchFamily="18" charset="0"/>
                        </a:rPr>
                        <a:t>1 m</a:t>
                      </a:r>
                      <a:r>
                        <a:rPr lang="ro-RO" sz="800" b="0" u="none" baseline="30000" dirty="0" smtClean="0">
                          <a:latin typeface="Times New Roman" panose="02020603050405020304" pitchFamily="18" charset="0"/>
                          <a:cs typeface="Times New Roman" panose="02020603050405020304" pitchFamily="18" charset="0"/>
                        </a:rPr>
                        <a:t>2</a:t>
                      </a:r>
                      <a:r>
                        <a:rPr lang="ro-RO" sz="800" b="0" i="0" dirty="0" smtClean="0">
                          <a:latin typeface="Times New Roman" panose="02020603050405020304" pitchFamily="18" charset="0"/>
                          <a:cs typeface="Times New Roman" panose="02020603050405020304" pitchFamily="18" charset="0"/>
                        </a:rPr>
                        <a:t> </a:t>
                      </a:r>
                      <a:r>
                        <a:rPr lang="ro-RO" sz="800" b="0" i="0" dirty="0" err="1" smtClean="0">
                          <a:latin typeface="Times New Roman" panose="02020603050405020304" pitchFamily="18" charset="0"/>
                          <a:cs typeface="Times New Roman" panose="02020603050405020304" pitchFamily="18" charset="0"/>
                        </a:rPr>
                        <a:t>suprafaţă</a:t>
                      </a:r>
                      <a:r>
                        <a:rPr lang="ro-RO" sz="800" b="0" i="0" dirty="0" smtClean="0">
                          <a:latin typeface="Times New Roman" panose="02020603050405020304" pitchFamily="18" charset="0"/>
                          <a:cs typeface="Times New Roman" panose="02020603050405020304" pitchFamily="18" charset="0"/>
                        </a:rPr>
                        <a:t> teren*</a:t>
                      </a:r>
                    </a:p>
                    <a:p>
                      <a:pPr algn="l"/>
                      <a:r>
                        <a:rPr lang="it-IT" sz="800" b="0" i="0" dirty="0" smtClean="0">
                          <a:latin typeface="Times New Roman" panose="02020603050405020304" pitchFamily="18" charset="0"/>
                          <a:cs typeface="Times New Roman" panose="02020603050405020304" pitchFamily="18" charset="0"/>
                        </a:rPr>
                        <a:t>100 m</a:t>
                      </a:r>
                      <a:r>
                        <a:rPr lang="ro-RO" sz="800" b="0" u="none" baseline="30000" dirty="0" smtClean="0">
                          <a:latin typeface="Times New Roman" panose="02020603050405020304" pitchFamily="18" charset="0"/>
                          <a:cs typeface="Times New Roman" panose="02020603050405020304" pitchFamily="18" charset="0"/>
                        </a:rPr>
                        <a:t>2</a:t>
                      </a:r>
                      <a:r>
                        <a:rPr lang="it-IT" sz="800" b="0" i="0" dirty="0" smtClean="0">
                          <a:latin typeface="Times New Roman" panose="02020603050405020304" pitchFamily="18" charset="0"/>
                          <a:cs typeface="Times New Roman" panose="02020603050405020304" pitchFamily="18" charset="0"/>
                        </a:rPr>
                        <a:t> şi mai mult</a:t>
                      </a:r>
                      <a:endParaRPr lang="ro-RO" sz="800" b="0" i="0" dirty="0" smtClean="0">
                        <a:latin typeface="Times New Roman" panose="02020603050405020304" pitchFamily="18" charset="0"/>
                        <a:cs typeface="Times New Roman" panose="02020603050405020304" pitchFamily="18" charset="0"/>
                      </a:endParaRPr>
                    </a:p>
                    <a:p>
                      <a:pPr algn="l"/>
                      <a:r>
                        <a:rPr lang="ro-RO" sz="800" b="0" i="0" dirty="0" smtClean="0">
                          <a:latin typeface="Times New Roman" panose="02020603050405020304" pitchFamily="18" charset="0"/>
                          <a:cs typeface="Times New Roman" panose="02020603050405020304" pitchFamily="18" charset="0"/>
                        </a:rPr>
                        <a:t>1 m</a:t>
                      </a:r>
                      <a:r>
                        <a:rPr lang="ro-RO" sz="800" b="0" u="none" baseline="30000" dirty="0" smtClean="0">
                          <a:latin typeface="Times New Roman" panose="02020603050405020304" pitchFamily="18" charset="0"/>
                          <a:cs typeface="Times New Roman" panose="02020603050405020304" pitchFamily="18" charset="0"/>
                        </a:rPr>
                        <a:t>2</a:t>
                      </a:r>
                      <a:r>
                        <a:rPr lang="ro-RO" sz="800" b="0" i="0" dirty="0" smtClean="0">
                          <a:latin typeface="Times New Roman" panose="02020603050405020304" pitchFamily="18" charset="0"/>
                          <a:cs typeface="Times New Roman" panose="02020603050405020304" pitchFamily="18" charset="0"/>
                        </a:rPr>
                        <a:t> </a:t>
                      </a:r>
                      <a:r>
                        <a:rPr lang="ro-RO" sz="800" b="0" i="0" dirty="0" err="1" smtClean="0">
                          <a:latin typeface="Times New Roman" panose="02020603050405020304" pitchFamily="18" charset="0"/>
                          <a:cs typeface="Times New Roman" panose="02020603050405020304" pitchFamily="18" charset="0"/>
                        </a:rPr>
                        <a:t>suprafaţă</a:t>
                      </a:r>
                      <a:r>
                        <a:rPr lang="ro-RO" sz="800" b="0" i="0" dirty="0" smtClean="0">
                          <a:latin typeface="Times New Roman" panose="02020603050405020304" pitchFamily="18" charset="0"/>
                          <a:cs typeface="Times New Roman" panose="02020603050405020304" pitchFamily="18" charset="0"/>
                        </a:rPr>
                        <a:t> teren*</a:t>
                      </a:r>
                    </a:p>
                  </a:txBody>
                  <a:tcPr anchor="ctr"/>
                </a:tc>
                <a:tc>
                  <a:txBody>
                    <a:bodyPr/>
                    <a:lstStyle/>
                    <a:p>
                      <a:pPr algn="r"/>
                      <a:r>
                        <a:rPr lang="ro-RO" sz="800" b="0" i="0" dirty="0" smtClean="0">
                          <a:latin typeface="Times New Roman" panose="02020603050405020304" pitchFamily="18" charset="0"/>
                          <a:cs typeface="Times New Roman" panose="02020603050405020304" pitchFamily="18" charset="0"/>
                        </a:rPr>
                        <a:t>900</a:t>
                      </a:r>
                    </a:p>
                    <a:p>
                      <a:pPr algn="r"/>
                      <a:r>
                        <a:rPr lang="ro-RO" sz="800" b="0" i="0" dirty="0" smtClean="0">
                          <a:latin typeface="Times New Roman" panose="02020603050405020304" pitchFamily="18" charset="0"/>
                          <a:cs typeface="Times New Roman" panose="02020603050405020304" pitchFamily="18" charset="0"/>
                        </a:rPr>
                        <a:t>16</a:t>
                      </a:r>
                    </a:p>
                    <a:p>
                      <a:pPr algn="r"/>
                      <a:r>
                        <a:rPr lang="ro-RO" sz="800" b="0" i="0" dirty="0" smtClean="0">
                          <a:latin typeface="Times New Roman" panose="02020603050405020304" pitchFamily="18" charset="0"/>
                          <a:cs typeface="Times New Roman" panose="02020603050405020304" pitchFamily="18" charset="0"/>
                        </a:rPr>
                        <a:t>900</a:t>
                      </a:r>
                    </a:p>
                    <a:p>
                      <a:pPr algn="r"/>
                      <a:r>
                        <a:rPr lang="ro-RO" sz="800" b="0" i="0" dirty="0" smtClean="0">
                          <a:latin typeface="Times New Roman" panose="02020603050405020304" pitchFamily="18" charset="0"/>
                          <a:cs typeface="Times New Roman" panose="02020603050405020304" pitchFamily="18" charset="0"/>
                        </a:rPr>
                        <a:t>16</a:t>
                      </a:r>
                    </a:p>
                    <a:p>
                      <a:pPr algn="r"/>
                      <a:r>
                        <a:rPr lang="ro-RO" sz="800" b="0" i="0" dirty="0" smtClean="0">
                          <a:latin typeface="Times New Roman" panose="02020603050405020304" pitchFamily="18" charset="0"/>
                          <a:cs typeface="Times New Roman" panose="02020603050405020304" pitchFamily="18" charset="0"/>
                        </a:rPr>
                        <a:t>900</a:t>
                      </a:r>
                    </a:p>
                    <a:p>
                      <a:pPr algn="r"/>
                      <a:r>
                        <a:rPr lang="ro-RO" sz="800" b="0" i="0" dirty="0" smtClean="0">
                          <a:latin typeface="Times New Roman" panose="02020603050405020304" pitchFamily="18" charset="0"/>
                          <a:cs typeface="Times New Roman" panose="02020603050405020304" pitchFamily="18" charset="0"/>
                        </a:rPr>
                        <a:t>16</a:t>
                      </a:r>
                    </a:p>
                    <a:p>
                      <a:pPr algn="r"/>
                      <a:r>
                        <a:rPr lang="ro-RO" sz="800" b="0" i="0" dirty="0" smtClean="0">
                          <a:latin typeface="Times New Roman" panose="02020603050405020304" pitchFamily="18" charset="0"/>
                          <a:cs typeface="Times New Roman" panose="02020603050405020304" pitchFamily="18" charset="0"/>
                        </a:rPr>
                        <a:t>360</a:t>
                      </a:r>
                    </a:p>
                    <a:p>
                      <a:pPr algn="r"/>
                      <a:r>
                        <a:rPr lang="ro-RO" sz="800" b="0" i="0" dirty="0" smtClean="0">
                          <a:latin typeface="Times New Roman" panose="02020603050405020304" pitchFamily="18" charset="0"/>
                          <a:cs typeface="Times New Roman" panose="02020603050405020304" pitchFamily="18" charset="0"/>
                        </a:rPr>
                        <a:t>16</a:t>
                      </a:r>
                    </a:p>
                    <a:p>
                      <a:pPr algn="r"/>
                      <a:r>
                        <a:rPr lang="ro-RO" sz="800" b="0" i="0" dirty="0" smtClean="0">
                          <a:latin typeface="Times New Roman" panose="02020603050405020304" pitchFamily="18" charset="0"/>
                          <a:cs typeface="Times New Roman" panose="02020603050405020304" pitchFamily="18" charset="0"/>
                        </a:rPr>
                        <a:t>1800</a:t>
                      </a:r>
                    </a:p>
                    <a:p>
                      <a:pPr algn="r"/>
                      <a:r>
                        <a:rPr lang="ro-RO" sz="800" b="0" i="0" dirty="0" smtClean="0">
                          <a:latin typeface="Times New Roman" panose="02020603050405020304" pitchFamily="18" charset="0"/>
                          <a:cs typeface="Times New Roman" panose="02020603050405020304" pitchFamily="18" charset="0"/>
                        </a:rPr>
                        <a:t>16</a:t>
                      </a:r>
                    </a:p>
                    <a:p>
                      <a:pPr algn="r"/>
                      <a:r>
                        <a:rPr lang="ro-RO" sz="800" b="0" i="0" dirty="0" smtClean="0">
                          <a:latin typeface="Times New Roman" panose="02020603050405020304" pitchFamily="18" charset="0"/>
                          <a:cs typeface="Times New Roman" panose="02020603050405020304" pitchFamily="18" charset="0"/>
                        </a:rPr>
                        <a:t>3600</a:t>
                      </a:r>
                    </a:p>
                    <a:p>
                      <a:pPr algn="r"/>
                      <a:r>
                        <a:rPr lang="ro-RO" sz="800" b="0" i="0" dirty="0" smtClean="0">
                          <a:latin typeface="Times New Roman" panose="02020603050405020304" pitchFamily="18" charset="0"/>
                          <a:cs typeface="Times New Roman" panose="02020603050405020304" pitchFamily="18" charset="0"/>
                        </a:rPr>
                        <a:t>16</a:t>
                      </a:r>
                    </a:p>
                    <a:p>
                      <a:pPr algn="r"/>
                      <a:r>
                        <a:rPr lang="ro-RO" sz="800" b="0" i="0" dirty="0" smtClean="0">
                          <a:latin typeface="Times New Roman" panose="02020603050405020304" pitchFamily="18" charset="0"/>
                          <a:cs typeface="Times New Roman" panose="02020603050405020304" pitchFamily="18" charset="0"/>
                        </a:rPr>
                        <a:t>180</a:t>
                      </a:r>
                    </a:p>
                    <a:p>
                      <a:pPr algn="r"/>
                      <a:r>
                        <a:rPr lang="ro-RO" sz="800" b="0" i="0" dirty="0" smtClean="0">
                          <a:latin typeface="Times New Roman" panose="02020603050405020304" pitchFamily="18" charset="0"/>
                          <a:cs typeface="Times New Roman" panose="02020603050405020304" pitchFamily="18" charset="0"/>
                        </a:rPr>
                        <a:t>16</a:t>
                      </a:r>
                    </a:p>
                    <a:p>
                      <a:pPr algn="r"/>
                      <a:r>
                        <a:rPr lang="ro-RO" sz="800" b="0" i="0" dirty="0" smtClean="0">
                          <a:latin typeface="Times New Roman" panose="02020603050405020304" pitchFamily="18" charset="0"/>
                          <a:cs typeface="Times New Roman" panose="02020603050405020304" pitchFamily="18" charset="0"/>
                        </a:rPr>
                        <a:t>1800</a:t>
                      </a:r>
                    </a:p>
                    <a:p>
                      <a:pPr algn="r"/>
                      <a:r>
                        <a:rPr lang="ro-RO" sz="800" b="0" i="0" dirty="0" smtClean="0">
                          <a:latin typeface="Times New Roman" panose="02020603050405020304" pitchFamily="18" charset="0"/>
                          <a:cs typeface="Times New Roman" panose="02020603050405020304" pitchFamily="18" charset="0"/>
                        </a:rPr>
                        <a:t>16</a:t>
                      </a:r>
                    </a:p>
                    <a:p>
                      <a:pPr algn="r"/>
                      <a:r>
                        <a:rPr lang="ro-RO" sz="800" b="0" i="0" dirty="0" smtClean="0">
                          <a:latin typeface="Times New Roman" panose="02020603050405020304" pitchFamily="18" charset="0"/>
                          <a:cs typeface="Times New Roman" panose="02020603050405020304" pitchFamily="18" charset="0"/>
                        </a:rPr>
                        <a:t>3600</a:t>
                      </a:r>
                    </a:p>
                    <a:p>
                      <a:pPr algn="r"/>
                      <a:r>
                        <a:rPr lang="ro-RO" sz="800" b="0" i="0" dirty="0" smtClean="0">
                          <a:latin typeface="Times New Roman" panose="02020603050405020304" pitchFamily="18" charset="0"/>
                          <a:cs typeface="Times New Roman" panose="02020603050405020304" pitchFamily="18" charset="0"/>
                        </a:rPr>
                        <a:t>16</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80626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80731"/>
            <a:ext cx="8047806" cy="3528390"/>
          </a:xfrm>
        </p:spPr>
        <p:txBody>
          <a:bodyPr>
            <a:normAutofit lnSpcReduction="10000"/>
          </a:bodyPr>
          <a:lstStyle/>
          <a:p>
            <a:pPr marL="0" lvl="0" indent="0" algn="ctr" defTabSz="914400">
              <a:spcBef>
                <a:spcPts val="1000"/>
              </a:spcBef>
              <a:buNone/>
            </a:pPr>
            <a:r>
              <a:rPr lang="ro-RO" sz="2000" b="1" dirty="0">
                <a:latin typeface="Times New Roman" panose="02020603050405020304" pitchFamily="18" charset="0"/>
                <a:cs typeface="Times New Roman" panose="02020603050405020304" pitchFamily="18" charset="0"/>
              </a:rPr>
              <a:t>Calcularea obligaţiilor fiscale aferente </a:t>
            </a:r>
          </a:p>
          <a:p>
            <a:pPr marL="0" lvl="0" indent="0" algn="ctr" defTabSz="914400">
              <a:spcBef>
                <a:spcPts val="1000"/>
              </a:spcBef>
              <a:buNone/>
            </a:pPr>
            <a:r>
              <a:rPr lang="ro-RO" sz="2000" b="1" dirty="0">
                <a:latin typeface="Times New Roman" panose="02020603050405020304" pitchFamily="18" charset="0"/>
                <a:cs typeface="Times New Roman" panose="02020603050405020304" pitchFamily="18" charset="0"/>
              </a:rPr>
              <a:t>taxelor pentru folosirea  zonei drumului public şi/sau zonelor de protecţie a acestuia din afara perimetrului localităţilor</a:t>
            </a:r>
          </a:p>
          <a:p>
            <a:pPr marL="0" lvl="0" indent="0" defTabSz="914400">
              <a:spcBef>
                <a:spcPts val="1000"/>
              </a:spcBef>
              <a:buNone/>
            </a:pPr>
            <a:endParaRPr lang="ro-RO" sz="2000" b="1" dirty="0">
              <a:latin typeface="Times New Roman" panose="02020603050405020304" pitchFamily="18" charset="0"/>
              <a:cs typeface="Times New Roman" panose="02020603050405020304" pitchFamily="18" charset="0"/>
            </a:endParaRPr>
          </a:p>
          <a:p>
            <a:pPr marL="0" lvl="0" indent="0" defTabSz="914400">
              <a:spcBef>
                <a:spcPts val="1000"/>
              </a:spcBef>
              <a:buNone/>
            </a:pPr>
            <a:r>
              <a:rPr lang="ro-RO" sz="1900" dirty="0">
                <a:latin typeface="Times New Roman" panose="02020603050405020304" pitchFamily="18" charset="0"/>
                <a:cs typeface="Times New Roman" panose="02020603050405020304" pitchFamily="18" charset="0"/>
              </a:rPr>
              <a:t>Pentru </a:t>
            </a:r>
            <a:r>
              <a:rPr lang="ro-RO" sz="1900" u="sng" dirty="0">
                <a:latin typeface="Times New Roman" panose="02020603050405020304" pitchFamily="18" charset="0"/>
                <a:cs typeface="Times New Roman" panose="02020603050405020304" pitchFamily="18" charset="0"/>
              </a:rPr>
              <a:t>perioada fiscală curentă </a:t>
            </a:r>
            <a:r>
              <a:rPr lang="ro-RO" sz="1900" dirty="0">
                <a:latin typeface="Times New Roman" panose="02020603050405020304" pitchFamily="18" charset="0"/>
                <a:cs typeface="Times New Roman" panose="02020603050405020304" pitchFamily="18" charset="0"/>
              </a:rPr>
              <a:t>în care se solicită eliberarea autorizaţiilor, taxele sunt calculate de către organul abilitat al administraţiei publice centrale şi locale în administraţia căruia se află drumurile.</a:t>
            </a:r>
          </a:p>
          <a:p>
            <a:pPr marL="0" lvl="0" indent="0" defTabSz="914400">
              <a:spcBef>
                <a:spcPts val="1000"/>
              </a:spcBef>
              <a:buNone/>
            </a:pPr>
            <a:endParaRPr lang="ro-RO" sz="1900" dirty="0">
              <a:latin typeface="Times New Roman" panose="02020603050405020304" pitchFamily="18" charset="0"/>
              <a:cs typeface="Times New Roman" panose="02020603050405020304" pitchFamily="18" charset="0"/>
            </a:endParaRPr>
          </a:p>
          <a:p>
            <a:pPr marL="0" lvl="0" indent="0" defTabSz="914400">
              <a:spcBef>
                <a:spcPts val="1000"/>
              </a:spcBef>
              <a:buNone/>
            </a:pPr>
            <a:r>
              <a:rPr lang="ro-RO" sz="1900" dirty="0">
                <a:latin typeface="Times New Roman" panose="02020603050405020304" pitchFamily="18" charset="0"/>
                <a:cs typeface="Times New Roman" panose="02020603050405020304" pitchFamily="18" charset="0"/>
              </a:rPr>
              <a:t>Pentru </a:t>
            </a:r>
            <a:r>
              <a:rPr lang="ro-RO" sz="1900" u="sng" dirty="0">
                <a:latin typeface="Times New Roman" panose="02020603050405020304" pitchFamily="18" charset="0"/>
                <a:cs typeface="Times New Roman" panose="02020603050405020304" pitchFamily="18" charset="0"/>
              </a:rPr>
              <a:t>perioadele fiscale ulterioare</a:t>
            </a:r>
            <a:r>
              <a:rPr lang="ro-RO" sz="1900" dirty="0">
                <a:latin typeface="Times New Roman" panose="02020603050405020304" pitchFamily="18" charset="0"/>
                <a:cs typeface="Times New Roman" panose="02020603050405020304" pitchFamily="18" charset="0"/>
              </a:rPr>
              <a:t> perioadei în care se solicită autorizaţiile, taxele sunt calculate de către subiecţii impunerii de sine stătător.</a:t>
            </a:r>
          </a:p>
          <a:p>
            <a:pPr marL="0" lvl="0" indent="0" algn="just" defTabSz="914400">
              <a:spcBef>
                <a:spcPts val="1000"/>
              </a:spcBef>
              <a:buNone/>
            </a:pPr>
            <a:r>
              <a:rPr lang="ro-RO" sz="1900" dirty="0">
                <a:latin typeface="Times New Roman" panose="02020603050405020304" pitchFamily="18" charset="0"/>
                <a:cs typeface="Times New Roman" panose="02020603050405020304" pitchFamily="18" charset="0"/>
              </a:rPr>
              <a:t>                  </a:t>
            </a:r>
            <a:endParaRPr lang="ru-RU" sz="1900" dirty="0">
              <a:latin typeface="Times New Roman" panose="02020603050405020304" pitchFamily="18" charset="0"/>
              <a:cs typeface="Times New Roman" panose="02020603050405020304" pitchFamily="18" charset="0"/>
            </a:endParaRPr>
          </a:p>
          <a:p>
            <a:pPr marL="0" indent="457200" algn="just">
              <a:buNone/>
            </a:pPr>
            <a:endParaRPr lang="ro-RO"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28384" y="6468307"/>
            <a:ext cx="486966" cy="20105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64554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2981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80730"/>
            <a:ext cx="7975798" cy="5416651"/>
          </a:xfrm>
        </p:spPr>
        <p:txBody>
          <a:bodyPr>
            <a:normAutofit fontScale="92500" lnSpcReduction="10000"/>
          </a:bodyPr>
          <a:lstStyle/>
          <a:p>
            <a:pPr marL="0" lvl="0" indent="0" algn="ctr" defTabSz="914400">
              <a:spcBef>
                <a:spcPts val="1000"/>
              </a:spcBef>
              <a:buNone/>
            </a:pPr>
            <a:r>
              <a:rPr lang="ro-RO" sz="2000" b="1" dirty="0">
                <a:latin typeface="Times New Roman" panose="02020603050405020304" pitchFamily="18" charset="0"/>
                <a:cs typeface="Times New Roman" panose="02020603050405020304" pitchFamily="18" charset="0"/>
              </a:rPr>
              <a:t>Raportarea obligaţiilor fiscale  aferente </a:t>
            </a:r>
          </a:p>
          <a:p>
            <a:pPr marL="0" lvl="0" indent="0" algn="ctr" defTabSz="914400">
              <a:spcBef>
                <a:spcPts val="1000"/>
              </a:spcBef>
              <a:buNone/>
            </a:pPr>
            <a:r>
              <a:rPr lang="ro-RO" sz="2000" b="1" dirty="0">
                <a:latin typeface="Times New Roman" panose="02020603050405020304" pitchFamily="18" charset="0"/>
                <a:cs typeface="Times New Roman" panose="02020603050405020304" pitchFamily="18" charset="0"/>
              </a:rPr>
              <a:t>taxelor  pentru folosirea  drumului public şi/sau zonelor  de protecţie a acestuia din afara perimetrului localităţilor</a:t>
            </a:r>
          </a:p>
          <a:p>
            <a:pPr marL="0" lvl="0" indent="0" algn="ctr" defTabSz="914400">
              <a:spcBef>
                <a:spcPts val="1000"/>
              </a:spcBef>
              <a:buNone/>
            </a:pPr>
            <a:endParaRPr lang="en-US" sz="900" dirty="0">
              <a:solidFill>
                <a:prstClr val="black"/>
              </a:solidFill>
              <a:latin typeface="Times New Roman" panose="02020603050405020304" pitchFamily="18" charset="0"/>
              <a:cs typeface="Times New Roman" panose="02020603050405020304" pitchFamily="18" charset="0"/>
            </a:endParaRPr>
          </a:p>
          <a:p>
            <a:pPr marL="0" indent="0" algn="just" defTabSz="914400">
              <a:spcBef>
                <a:spcPts val="1000"/>
              </a:spcBef>
              <a:buNone/>
            </a:pPr>
            <a:r>
              <a:rPr lang="ro-RO" sz="2000" dirty="0">
                <a:solidFill>
                  <a:prstClr val="black"/>
                </a:solidFill>
                <a:latin typeface="Times New Roman" panose="02020603050405020304" pitchFamily="18" charset="0"/>
                <a:cs typeface="Times New Roman" panose="02020603050405020304" pitchFamily="18" charset="0"/>
              </a:rPr>
              <a:t>se efectuează, </a:t>
            </a:r>
            <a:r>
              <a:rPr lang="ro-RO" sz="2000" b="1" i="1" dirty="0">
                <a:solidFill>
                  <a:prstClr val="black"/>
                </a:solidFill>
                <a:latin typeface="Times New Roman" panose="02020603050405020304" pitchFamily="18" charset="0"/>
                <a:cs typeface="Times New Roman" panose="02020603050405020304" pitchFamily="18" charset="0"/>
              </a:rPr>
              <a:t>anual, pînă la data de 25 martie a anului fiscal de gestiune</a:t>
            </a:r>
            <a:r>
              <a:rPr lang="ro-RO" sz="2000" dirty="0">
                <a:solidFill>
                  <a:prstClr val="black"/>
                </a:solidFill>
                <a:latin typeface="Times New Roman" panose="02020603050405020304" pitchFamily="18" charset="0"/>
                <a:cs typeface="Times New Roman" panose="02020603050405020304" pitchFamily="18" charset="0"/>
              </a:rPr>
              <a:t>, conform </a:t>
            </a:r>
            <a:r>
              <a:rPr lang="ro-RO" sz="2000" b="1" i="1" dirty="0">
                <a:solidFill>
                  <a:schemeClr val="accent1">
                    <a:lumMod val="75000"/>
                  </a:schemeClr>
                </a:solidFill>
                <a:latin typeface="Times New Roman" panose="02020603050405020304" pitchFamily="18" charset="0"/>
                <a:cs typeface="Times New Roman" panose="02020603050405020304" pitchFamily="18" charset="0"/>
              </a:rPr>
              <a:t>Dării de seamă pe taxele pentru folosirea zonei drumului public şi/sau zonelor de protecţie a acestuia din afara perimetrului localităţilor (Forma TFZD 15)</a:t>
            </a:r>
            <a:r>
              <a:rPr lang="en-US" sz="2000" b="1" i="1" dirty="0">
                <a:solidFill>
                  <a:schemeClr val="accent1">
                    <a:lumMod val="75000"/>
                  </a:schemeClr>
                </a:solidFill>
                <a:latin typeface="Times New Roman" panose="02020603050405020304" pitchFamily="18" charset="0"/>
                <a:cs typeface="Times New Roman" panose="02020603050405020304" pitchFamily="18" charset="0"/>
              </a:rPr>
              <a:t>,</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aprobat</a:t>
            </a:r>
            <a:r>
              <a:rPr lang="ro-RO" sz="2000" dirty="0">
                <a:solidFill>
                  <a:prstClr val="black"/>
                </a:solidFill>
                <a:latin typeface="Times New Roman" panose="02020603050405020304" pitchFamily="18" charset="0"/>
                <a:cs typeface="Times New Roman" panose="02020603050405020304" pitchFamily="18" charset="0"/>
              </a:rPr>
              <a:t>e</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prin</a:t>
            </a:r>
            <a:r>
              <a:rPr lang="en-US" sz="2000" dirty="0">
                <a:solidFill>
                  <a:prstClr val="black"/>
                </a:solidFill>
                <a:latin typeface="Times New Roman" panose="02020603050405020304" pitchFamily="18" charset="0"/>
                <a:cs typeface="Times New Roman" panose="02020603050405020304" pitchFamily="18" charset="0"/>
              </a:rPr>
              <a:t> </a:t>
            </a:r>
            <a:r>
              <a:rPr lang="ro-RO" sz="2000" dirty="0">
                <a:solidFill>
                  <a:prstClr val="black"/>
                </a:solidFill>
                <a:latin typeface="Times New Roman" panose="02020603050405020304" pitchFamily="18" charset="0"/>
                <a:cs typeface="Times New Roman" panose="02020603050405020304" pitchFamily="18" charset="0"/>
              </a:rPr>
              <a:t>Ordinul </a:t>
            </a:r>
            <a:r>
              <a:rPr lang="en-US" sz="2000" dirty="0">
                <a:solidFill>
                  <a:prstClr val="black"/>
                </a:solidFill>
                <a:latin typeface="Times New Roman" panose="02020603050405020304" pitchFamily="18" charset="0"/>
                <a:cs typeface="Times New Roman" panose="02020603050405020304" pitchFamily="18" charset="0"/>
              </a:rPr>
              <a:t>IFPS</a:t>
            </a:r>
            <a:r>
              <a:rPr lang="ro-RO" sz="2000" dirty="0">
                <a:solidFill>
                  <a:prstClr val="black"/>
                </a:solidFill>
                <a:latin typeface="Times New Roman" panose="02020603050405020304" pitchFamily="18" charset="0"/>
                <a:cs typeface="Times New Roman" panose="02020603050405020304" pitchFamily="18" charset="0"/>
              </a:rPr>
              <a:t> nr. 521 din 23.06.2015.</a:t>
            </a:r>
          </a:p>
          <a:p>
            <a:pPr marL="0" indent="0" algn="just" defTabSz="914400">
              <a:spcBef>
                <a:spcPts val="1000"/>
              </a:spcBef>
              <a:buNone/>
            </a:pPr>
            <a:endParaRPr lang="ro-RO" sz="2000" dirty="0">
              <a:solidFill>
                <a:prstClr val="black"/>
              </a:solidFill>
              <a:latin typeface="Times New Roman" panose="02020603050405020304" pitchFamily="18" charset="0"/>
              <a:cs typeface="Times New Roman" panose="02020603050405020304" pitchFamily="18" charset="0"/>
            </a:endParaRPr>
          </a:p>
          <a:p>
            <a:pPr marL="0" indent="0" algn="just" defTabSz="914400">
              <a:spcBef>
                <a:spcPts val="1000"/>
              </a:spcBef>
              <a:buNone/>
            </a:pPr>
            <a:r>
              <a:rPr lang="fr-FR" sz="2000" dirty="0">
                <a:latin typeface="Times New Roman" panose="02020603050405020304" pitchFamily="18" charset="0"/>
                <a:cs typeface="Times New Roman" panose="02020603050405020304" pitchFamily="18" charset="0"/>
              </a:rPr>
              <a:t>Termenul de prezentare a dării de seamă în cazul </a:t>
            </a:r>
            <a:r>
              <a:rPr lang="fr-FR" sz="2000" b="1" i="1" dirty="0">
                <a:latin typeface="Times New Roman" panose="02020603050405020304" pitchFamily="18" charset="0"/>
                <a:cs typeface="Times New Roman" panose="02020603050405020304" pitchFamily="18" charset="0"/>
              </a:rPr>
              <a:t>taxei pentru efectuarea lucrărilor de construcție și montaj</a:t>
            </a:r>
            <a:r>
              <a:rPr lang="fr-FR" sz="2000" b="1"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privind</a:t>
            </a:r>
            <a:r>
              <a:rPr lang="fr-FR" sz="2000" dirty="0">
                <a:latin typeface="Times New Roman" panose="02020603050405020304" pitchFamily="18" charset="0"/>
                <a:cs typeface="Times New Roman" panose="02020603050405020304" pitchFamily="18" charset="0"/>
              </a:rPr>
              <a:t> sumele taxei achitate pînă la eliberarea autorizației respective, este </a:t>
            </a:r>
            <a:r>
              <a:rPr lang="fr-FR" sz="2000" b="1" i="1" dirty="0">
                <a:latin typeface="Times New Roman" panose="02020603050405020304" pitchFamily="18" charset="0"/>
                <a:cs typeface="Times New Roman" panose="02020603050405020304" pitchFamily="18" charset="0"/>
              </a:rPr>
              <a:t>pînă la data de 25 martie a anului următor anului în care a fost obținută autorizația</a:t>
            </a:r>
            <a:r>
              <a:rPr lang="fr-FR" sz="2000" dirty="0">
                <a:latin typeface="Times New Roman" panose="02020603050405020304" pitchFamily="18" charset="0"/>
                <a:cs typeface="Times New Roman" panose="02020603050405020304" pitchFamily="18" charset="0"/>
              </a:rPr>
              <a:t>.</a:t>
            </a:r>
            <a:endParaRPr lang="ro-RO" sz="2000" dirty="0">
              <a:latin typeface="Times New Roman" panose="02020603050405020304" pitchFamily="18" charset="0"/>
              <a:cs typeface="Times New Roman" panose="02020603050405020304" pitchFamily="18" charset="0"/>
            </a:endParaRPr>
          </a:p>
          <a:p>
            <a:pPr marL="0" indent="0" algn="just" defTabSz="914400">
              <a:spcBef>
                <a:spcPts val="1000"/>
              </a:spcBef>
              <a:buNone/>
            </a:pPr>
            <a:endParaRPr lang="ru-RU" sz="2000" dirty="0">
              <a:latin typeface="Times New Roman" panose="02020603050405020304" pitchFamily="18" charset="0"/>
              <a:cs typeface="Times New Roman" panose="02020603050405020304" pitchFamily="18" charset="0"/>
            </a:endParaRPr>
          </a:p>
          <a:p>
            <a:pPr marL="0" indent="0" algn="just" defTabSz="914400">
              <a:spcBef>
                <a:spcPts val="1000"/>
              </a:spcBef>
              <a:buNone/>
            </a:pPr>
            <a:r>
              <a:rPr lang="fr-FR" sz="2000" dirty="0">
                <a:latin typeface="Times New Roman" panose="02020603050405020304" pitchFamily="18" charset="0"/>
                <a:cs typeface="Times New Roman" panose="02020603050405020304" pitchFamily="18" charset="0"/>
              </a:rPr>
              <a:t>Termenul de prezentare a dării de seamă în cazul </a:t>
            </a:r>
            <a:r>
              <a:rPr lang="fr-FR" sz="2000" b="1" i="1" dirty="0">
                <a:latin typeface="Times New Roman" panose="02020603050405020304" pitchFamily="18" charset="0"/>
                <a:cs typeface="Times New Roman" panose="02020603050405020304" pitchFamily="18" charset="0"/>
              </a:rPr>
              <a:t>taxelor pentru amplasarea publicității exterioare și pentru amplasarea obiectivelor de prestare a serviciilor rutiere</a:t>
            </a:r>
            <a:r>
              <a:rPr lang="fr-FR" sz="2000" dirty="0">
                <a:latin typeface="Times New Roman" panose="02020603050405020304" pitchFamily="18" charset="0"/>
                <a:cs typeface="Times New Roman" panose="02020603050405020304" pitchFamily="18" charset="0"/>
              </a:rPr>
              <a:t>, privind sumele calculate pentru perioada fiscală curentă, precum și privind sumele taxelor achitate în anul precedent</a:t>
            </a:r>
            <a:r>
              <a:rPr lang="ro-RO" sz="2000"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la eliberarea autorizațiilor</a:t>
            </a:r>
            <a:r>
              <a:rPr lang="ro-RO" sz="2000"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este </a:t>
            </a:r>
            <a:r>
              <a:rPr lang="fr-FR" sz="2000" b="1" i="1" dirty="0">
                <a:latin typeface="Times New Roman" panose="02020603050405020304" pitchFamily="18" charset="0"/>
                <a:cs typeface="Times New Roman" panose="02020603050405020304" pitchFamily="18" charset="0"/>
              </a:rPr>
              <a:t>pînă la 25 martie a perioadei fiscale curente</a:t>
            </a:r>
            <a:r>
              <a:rPr lang="fr-FR" sz="2000" dirty="0">
                <a:latin typeface="Times New Roman" panose="02020603050405020304" pitchFamily="18" charset="0"/>
                <a:cs typeface="Times New Roman" panose="02020603050405020304" pitchFamily="18" charset="0"/>
              </a:rPr>
              <a:t>.</a:t>
            </a:r>
            <a:endParaRPr lang="ru-RU" sz="1900" dirty="0">
              <a:solidFill>
                <a:prstClr val="black"/>
              </a:solidFill>
              <a:latin typeface="Times New Roman" panose="02020603050405020304" pitchFamily="18" charset="0"/>
              <a:cs typeface="Times New Roman" panose="02020603050405020304" pitchFamily="18" charset="0"/>
            </a:endParaRPr>
          </a:p>
          <a:p>
            <a:pPr marL="0" lvl="0" indent="0" algn="ctr" defTabSz="914400">
              <a:spcBef>
                <a:spcPts val="1000"/>
              </a:spcBef>
              <a:buNone/>
            </a:pPr>
            <a:endParaRPr lang="ro-RO" sz="1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just" defTabSz="914400">
              <a:spcBef>
                <a:spcPts val="1000"/>
              </a:spcBef>
              <a:buNone/>
            </a:pPr>
            <a:endParaRPr lang="en-US" sz="2900" dirty="0">
              <a:solidFill>
                <a:prstClr val="black"/>
              </a:solidFill>
              <a:latin typeface="Times New Roman" panose="02020603050405020304" pitchFamily="18" charset="0"/>
              <a:cs typeface="Times New Roman" panose="02020603050405020304" pitchFamily="18" charset="0"/>
            </a:endParaRPr>
          </a:p>
          <a:p>
            <a:pPr marL="0" lvl="0" indent="0" algn="ctr" defTabSz="914400">
              <a:spcBef>
                <a:spcPts val="1000"/>
              </a:spcBef>
              <a:buNone/>
            </a:pPr>
            <a:endParaRPr lang="ru-RU" sz="1500" dirty="0">
              <a:solidFill>
                <a:srgbClr val="FF0000"/>
              </a:solidFill>
            </a:endParaRPr>
          </a:p>
          <a:p>
            <a:pPr marL="0" indent="457200" algn="just">
              <a:buNone/>
            </a:pPr>
            <a:endParaRPr lang="ro-RO"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28384" y="6468307"/>
            <a:ext cx="486966" cy="20105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0" y="645546"/>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9079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06662"/>
            <a:ext cx="7759774" cy="5461643"/>
          </a:xfrm>
        </p:spPr>
        <p:txBody>
          <a:bodyPr>
            <a:normAutofit fontScale="25000" lnSpcReduction="20000"/>
          </a:bodyPr>
          <a:lstStyle/>
          <a:p>
            <a:pPr marL="0" indent="0" algn="ctr" defTabSz="914400">
              <a:spcBef>
                <a:spcPts val="1000"/>
              </a:spcBef>
              <a:buNone/>
            </a:pPr>
            <a:r>
              <a:rPr lang="ro-RO" sz="9600" b="1" dirty="0">
                <a:latin typeface="Times New Roman" panose="02020603050405020304" pitchFamily="18" charset="0"/>
                <a:cs typeface="Times New Roman" panose="02020603050405020304" pitchFamily="18" charset="0"/>
              </a:rPr>
              <a:t>Achitarea obligaţiilor fiscale  aferente </a:t>
            </a:r>
          </a:p>
          <a:p>
            <a:pPr marL="0" indent="0" algn="ctr" defTabSz="914400">
              <a:spcBef>
                <a:spcPts val="1000"/>
              </a:spcBef>
              <a:buNone/>
            </a:pPr>
            <a:r>
              <a:rPr lang="ro-RO" sz="9600" b="1" dirty="0">
                <a:latin typeface="Times New Roman" panose="02020603050405020304" pitchFamily="18" charset="0"/>
                <a:cs typeface="Times New Roman" panose="02020603050405020304" pitchFamily="18" charset="0"/>
              </a:rPr>
              <a:t>taxelor  pentru folosirea  drumului public şi/sau zonelor  de protecţie a acestuia din afara perimetrului localităţilor</a:t>
            </a:r>
          </a:p>
          <a:p>
            <a:pPr marL="0" indent="0" defTabSz="914400">
              <a:spcBef>
                <a:spcPts val="1000"/>
              </a:spcBef>
              <a:buNone/>
            </a:pPr>
            <a:endParaRPr lang="ro-RO" sz="9600" b="1" dirty="0">
              <a:solidFill>
                <a:prstClr val="black"/>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ro-RO"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în</a:t>
            </a:r>
            <a:r>
              <a:rPr lang="fr-FR" sz="8000" dirty="0">
                <a:latin typeface="Times New Roman" panose="02020603050405020304" pitchFamily="18" charset="0"/>
                <a:cs typeface="Times New Roman" panose="02020603050405020304" pitchFamily="18" charset="0"/>
              </a:rPr>
              <a:t> cazul </a:t>
            </a:r>
            <a:r>
              <a:rPr lang="fr-FR" sz="8000" b="1" i="1" dirty="0">
                <a:latin typeface="Times New Roman" panose="02020603050405020304" pitchFamily="18" charset="0"/>
                <a:cs typeface="Times New Roman" panose="02020603050405020304" pitchFamily="18" charset="0"/>
              </a:rPr>
              <a:t>taxei pentru efectuarea lucrărilor de construcție și montaj </a:t>
            </a:r>
            <a:r>
              <a:rPr lang="fr-FR" sz="8000" dirty="0">
                <a:latin typeface="Times New Roman" panose="02020603050405020304" pitchFamily="18" charset="0"/>
                <a:cs typeface="Times New Roman" panose="02020603050405020304" pitchFamily="18" charset="0"/>
              </a:rPr>
              <a:t>– pînă la obținerea autorizației pentru efectuarea lucrărilor;</a:t>
            </a:r>
            <a:endParaRPr lang="ru-RU" sz="8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ru-RU" sz="8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ro-RO"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în</a:t>
            </a:r>
            <a:r>
              <a:rPr lang="fr-FR" sz="8000" dirty="0">
                <a:latin typeface="Times New Roman" panose="02020603050405020304" pitchFamily="18" charset="0"/>
                <a:cs typeface="Times New Roman" panose="02020603050405020304" pitchFamily="18" charset="0"/>
              </a:rPr>
              <a:t> cazul </a:t>
            </a:r>
            <a:r>
              <a:rPr lang="fr-FR" sz="8000" b="1" i="1" dirty="0">
                <a:latin typeface="Times New Roman" panose="02020603050405020304" pitchFamily="18" charset="0"/>
                <a:cs typeface="Times New Roman" panose="02020603050405020304" pitchFamily="18" charset="0"/>
              </a:rPr>
              <a:t>taxelor pentru amplasarea publicității exterioare și pentru amplasarea obiectivelor de prestare a serviciilor rutiere</a:t>
            </a:r>
            <a:r>
              <a:rPr lang="fr-FR" sz="8000" dirty="0">
                <a:latin typeface="Times New Roman" panose="02020603050405020304" pitchFamily="18" charset="0"/>
                <a:cs typeface="Times New Roman" panose="02020603050405020304" pitchFamily="18" charset="0"/>
              </a:rPr>
              <a:t>:</a:t>
            </a:r>
            <a:endParaRPr lang="ro-RO" sz="8000" dirty="0">
              <a:latin typeface="Times New Roman" panose="02020603050405020304" pitchFamily="18" charset="0"/>
              <a:cs typeface="Times New Roman" panose="02020603050405020304" pitchFamily="18" charset="0"/>
            </a:endParaRPr>
          </a:p>
          <a:p>
            <a:pPr marL="0" indent="0" algn="just">
              <a:buNone/>
            </a:pPr>
            <a:endParaRPr lang="ru-RU" sz="3200" dirty="0">
              <a:latin typeface="Times New Roman" panose="02020603050405020304" pitchFamily="18" charset="0"/>
              <a:cs typeface="Times New Roman" panose="02020603050405020304" pitchFamily="18" charset="0"/>
            </a:endParaRPr>
          </a:p>
          <a:p>
            <a:pPr marL="0" indent="0" algn="just">
              <a:buNone/>
            </a:pPr>
            <a:r>
              <a:rPr lang="fr-FR" sz="8000" dirty="0">
                <a:latin typeface="Times New Roman" panose="02020603050405020304" pitchFamily="18" charset="0"/>
                <a:cs typeface="Times New Roman" panose="02020603050405020304" pitchFamily="18" charset="0"/>
              </a:rPr>
              <a:t> </a:t>
            </a:r>
            <a:r>
              <a:rPr lang="ro-RO" sz="8000" dirty="0">
                <a:latin typeface="Times New Roman" panose="02020603050405020304" pitchFamily="18" charset="0"/>
                <a:cs typeface="Times New Roman" panose="02020603050405020304" pitchFamily="18" charset="0"/>
              </a:rPr>
              <a:t>       </a:t>
            </a:r>
            <a:r>
              <a:rPr lang="fr-FR" sz="8000" dirty="0">
                <a:latin typeface="Times New Roman" panose="02020603050405020304" pitchFamily="18" charset="0"/>
                <a:cs typeface="Times New Roman" panose="02020603050405020304" pitchFamily="18" charset="0"/>
              </a:rPr>
              <a:t>1) pentru perioada fiscală în care se solicită autorizația – </a:t>
            </a:r>
            <a:endParaRPr lang="ro-RO" sz="8000" dirty="0">
              <a:latin typeface="Times New Roman" panose="02020603050405020304" pitchFamily="18" charset="0"/>
              <a:cs typeface="Times New Roman" panose="02020603050405020304" pitchFamily="18" charset="0"/>
            </a:endParaRPr>
          </a:p>
          <a:p>
            <a:pPr marL="0" indent="0" algn="just">
              <a:buNone/>
            </a:pPr>
            <a:r>
              <a:rPr lang="ro-RO"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pînă</a:t>
            </a:r>
            <a:r>
              <a:rPr lang="fr-FR" sz="8000" dirty="0">
                <a:latin typeface="Times New Roman" panose="02020603050405020304" pitchFamily="18" charset="0"/>
                <a:cs typeface="Times New Roman" panose="02020603050405020304" pitchFamily="18" charset="0"/>
              </a:rPr>
              <a:t> la </a:t>
            </a:r>
            <a:r>
              <a:rPr lang="fr-FR" sz="8000" dirty="0" err="1">
                <a:latin typeface="Times New Roman" panose="02020603050405020304" pitchFamily="18" charset="0"/>
                <a:cs typeface="Times New Roman" panose="02020603050405020304" pitchFamily="18" charset="0"/>
              </a:rPr>
              <a:t>obținerea</a:t>
            </a:r>
            <a:r>
              <a:rPr lang="fr-FR"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autorizației</a:t>
            </a:r>
            <a:r>
              <a:rPr lang="fr-FR" sz="8000" dirty="0">
                <a:latin typeface="Times New Roman" panose="02020603050405020304" pitchFamily="18" charset="0"/>
                <a:cs typeface="Times New Roman" panose="02020603050405020304" pitchFamily="18" charset="0"/>
              </a:rPr>
              <a:t>;</a:t>
            </a:r>
            <a:endParaRPr lang="ro-RO" sz="8000" dirty="0">
              <a:latin typeface="Times New Roman" panose="02020603050405020304" pitchFamily="18" charset="0"/>
              <a:cs typeface="Times New Roman" panose="02020603050405020304" pitchFamily="18" charset="0"/>
            </a:endParaRPr>
          </a:p>
          <a:p>
            <a:pPr marL="0" indent="0" algn="just">
              <a:buNone/>
            </a:pPr>
            <a:endParaRPr lang="ro-RO" sz="3200" dirty="0">
              <a:latin typeface="Times New Roman" panose="02020603050405020304" pitchFamily="18" charset="0"/>
              <a:cs typeface="Times New Roman" panose="02020603050405020304" pitchFamily="18" charset="0"/>
            </a:endParaRPr>
          </a:p>
          <a:p>
            <a:pPr marL="0" indent="0" algn="just">
              <a:buNone/>
            </a:pPr>
            <a:r>
              <a:rPr lang="ro-RO" sz="8000" dirty="0">
                <a:latin typeface="Times New Roman" panose="02020603050405020304" pitchFamily="18" charset="0"/>
                <a:cs typeface="Times New Roman" panose="02020603050405020304" pitchFamily="18" charset="0"/>
              </a:rPr>
              <a:t>        </a:t>
            </a:r>
            <a:r>
              <a:rPr lang="fr-FR" sz="8000" dirty="0">
                <a:latin typeface="Times New Roman" panose="02020603050405020304" pitchFamily="18" charset="0"/>
                <a:cs typeface="Times New Roman" panose="02020603050405020304" pitchFamily="18" charset="0"/>
              </a:rPr>
              <a:t>2) pentru perioadele fiscale ulterioare perioadei în care a fost </a:t>
            </a:r>
            <a:r>
              <a:rPr lang="fr-FR" sz="8000" dirty="0" err="1">
                <a:latin typeface="Times New Roman" panose="02020603050405020304" pitchFamily="18" charset="0"/>
                <a:cs typeface="Times New Roman" panose="02020603050405020304" pitchFamily="18" charset="0"/>
              </a:rPr>
              <a:t>obținută</a:t>
            </a:r>
            <a:r>
              <a:rPr lang="fr-FR" sz="8000" dirty="0">
                <a:latin typeface="Times New Roman" panose="02020603050405020304" pitchFamily="18" charset="0"/>
                <a:cs typeface="Times New Roman" panose="02020603050405020304" pitchFamily="18" charset="0"/>
              </a:rPr>
              <a:t> </a:t>
            </a:r>
            <a:r>
              <a:rPr lang="ro-RO" sz="8000" dirty="0">
                <a:latin typeface="Times New Roman" panose="02020603050405020304" pitchFamily="18" charset="0"/>
                <a:cs typeface="Times New Roman" panose="02020603050405020304" pitchFamily="18" charset="0"/>
              </a:rPr>
              <a:t>   </a:t>
            </a:r>
          </a:p>
          <a:p>
            <a:pPr marL="0" indent="0" algn="just">
              <a:buNone/>
            </a:pPr>
            <a:r>
              <a:rPr lang="ro-RO" sz="8000" dirty="0">
                <a:latin typeface="Times New Roman" panose="02020603050405020304" pitchFamily="18" charset="0"/>
                <a:cs typeface="Times New Roman" panose="02020603050405020304" pitchFamily="18" charset="0"/>
              </a:rPr>
              <a:t>            </a:t>
            </a:r>
            <a:r>
              <a:rPr lang="fr-FR" sz="8000" dirty="0" err="1">
                <a:latin typeface="Times New Roman" panose="02020603050405020304" pitchFamily="18" charset="0"/>
                <a:cs typeface="Times New Roman" panose="02020603050405020304" pitchFamily="18" charset="0"/>
              </a:rPr>
              <a:t>autorizația</a:t>
            </a:r>
            <a:r>
              <a:rPr lang="fr-FR" sz="8000" dirty="0">
                <a:latin typeface="Times New Roman" panose="02020603050405020304" pitchFamily="18" charset="0"/>
                <a:cs typeface="Times New Roman" panose="02020603050405020304" pitchFamily="18" charset="0"/>
              </a:rPr>
              <a:t> – pînă la data de 25 martie a perioadei fiscale curente.</a:t>
            </a:r>
            <a:endParaRPr lang="ru-RU" sz="8000" dirty="0">
              <a:latin typeface="Times New Roman" panose="02020603050405020304" pitchFamily="18" charset="0"/>
              <a:cs typeface="Times New Roman" panose="02020603050405020304" pitchFamily="18" charset="0"/>
            </a:endParaRPr>
          </a:p>
          <a:p>
            <a:pPr marL="0" indent="0" algn="just">
              <a:buNone/>
            </a:pPr>
            <a:endParaRPr lang="ru-RU" sz="8000" dirty="0"/>
          </a:p>
          <a:p>
            <a:pPr marL="0" indent="0" algn="just" defTabSz="914400">
              <a:spcBef>
                <a:spcPts val="1000"/>
              </a:spcBef>
              <a:buNone/>
            </a:pPr>
            <a:endParaRPr lang="en-US" sz="8000" dirty="0">
              <a:solidFill>
                <a:prstClr val="black"/>
              </a:solidFill>
              <a:latin typeface="Times New Roman" panose="02020603050405020304" pitchFamily="18" charset="0"/>
              <a:cs typeface="Times New Roman" panose="02020603050405020304" pitchFamily="18" charset="0"/>
            </a:endParaRPr>
          </a:p>
          <a:p>
            <a:pPr marL="0" lvl="0" indent="0" algn="just" defTabSz="914400">
              <a:spcBef>
                <a:spcPts val="1000"/>
              </a:spcBef>
              <a:buNone/>
            </a:pPr>
            <a:endParaRPr lang="en-US" sz="2600" dirty="0">
              <a:solidFill>
                <a:prstClr val="black"/>
              </a:solidFill>
            </a:endParaRPr>
          </a:p>
          <a:p>
            <a:pPr marL="0" lvl="0" indent="0" algn="just" defTabSz="914400">
              <a:spcBef>
                <a:spcPts val="1000"/>
              </a:spcBef>
              <a:buNone/>
            </a:pPr>
            <a:r>
              <a:rPr lang="en-US" sz="2600" dirty="0">
                <a:solidFill>
                  <a:prstClr val="black"/>
                </a:solidFill>
              </a:rPr>
              <a:t>	</a:t>
            </a:r>
            <a:endParaRPr lang="en-US" sz="7200" dirty="0">
              <a:solidFill>
                <a:prstClr val="black"/>
              </a:solidFill>
            </a:endParaRPr>
          </a:p>
          <a:p>
            <a:pPr marL="0" lvl="0" indent="0" algn="just" defTabSz="914400">
              <a:spcBef>
                <a:spcPts val="1000"/>
              </a:spcBef>
              <a:buNone/>
            </a:pPr>
            <a:r>
              <a:rPr lang="ro-RO" sz="7200" dirty="0">
                <a:solidFill>
                  <a:prstClr val="black"/>
                </a:solidFill>
              </a:rPr>
              <a:t>                  </a:t>
            </a:r>
            <a:endParaRPr lang="en-US" sz="7200" dirty="0">
              <a:solidFill>
                <a:prstClr val="black"/>
              </a:solidFill>
            </a:endParaRPr>
          </a:p>
        </p:txBody>
      </p:sp>
      <p:sp>
        <p:nvSpPr>
          <p:cNvPr id="4" name="Slide Number Placeholder 3"/>
          <p:cNvSpPr>
            <a:spLocks noGrp="1"/>
          </p:cNvSpPr>
          <p:nvPr>
            <p:ph type="sldNum" sz="quarter" idx="12"/>
          </p:nvPr>
        </p:nvSpPr>
        <p:spPr>
          <a:xfrm>
            <a:off x="8028384" y="6468307"/>
            <a:ext cx="486966" cy="20105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715318"/>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5888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592" y="2492896"/>
            <a:ext cx="5448616" cy="648073"/>
          </a:xfrm>
        </p:spPr>
        <p:txBody>
          <a:bodyPr>
            <a:noAutofit/>
          </a:bodyPr>
          <a:lstStyle/>
          <a:p>
            <a:pPr marL="0" lvl="0" indent="0" defTabSz="914400">
              <a:lnSpc>
                <a:spcPct val="100000"/>
              </a:lnSpc>
              <a:spcBef>
                <a:spcPts val="0"/>
              </a:spcBef>
              <a:buNone/>
            </a:pPr>
            <a:r>
              <a:rPr lang="x-none" sz="2400" b="1" dirty="0">
                <a:solidFill>
                  <a:srgbClr val="002060"/>
                </a:solidFill>
                <a:latin typeface="Cambria" panose="02040503050406030204" pitchFamily="18" charset="0"/>
                <a:ea typeface="Cambria" panose="02040503050406030204" pitchFamily="18" charset="0"/>
              </a:rPr>
              <a:t>MULȚUMIM PENTRU ATENȚIE</a:t>
            </a:r>
            <a:r>
              <a:rPr lang="en-US" sz="2400" b="1" dirty="0">
                <a:solidFill>
                  <a:srgbClr val="002060"/>
                </a:solidFill>
                <a:latin typeface="Cambria" panose="02040503050406030204" pitchFamily="18" charset="0"/>
                <a:ea typeface="Cambria" panose="02040503050406030204" pitchFamily="18" charset="0"/>
              </a:rPr>
              <a:t>!</a:t>
            </a:r>
          </a:p>
          <a:p>
            <a:pPr marL="0" lvl="0" indent="0" defTabSz="914400">
              <a:spcBef>
                <a:spcPts val="1000"/>
              </a:spcBef>
              <a:buNone/>
            </a:pPr>
            <a:endParaRPr lang="en-US" sz="3200" dirty="0">
              <a:solidFill>
                <a:prstClr val="black"/>
              </a:solidFill>
            </a:endParaRPr>
          </a:p>
        </p:txBody>
      </p:sp>
      <p:sp>
        <p:nvSpPr>
          <p:cNvPr id="4" name="Slide Number Placeholder 3"/>
          <p:cNvSpPr>
            <a:spLocks noGrp="1"/>
          </p:cNvSpPr>
          <p:nvPr>
            <p:ph type="sldNum" sz="quarter" idx="12"/>
          </p:nvPr>
        </p:nvSpPr>
        <p:spPr>
          <a:xfrm>
            <a:off x="8028384" y="6468307"/>
            <a:ext cx="486966" cy="20105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ru-R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p:cNvCxnSpPr/>
          <p:nvPr/>
        </p:nvCxnSpPr>
        <p:spPr>
          <a:xfrm>
            <a:off x="-5720" y="715318"/>
            <a:ext cx="914972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3" name="Рисунок 10">
            <a:extLst>
              <a:ext uri="{FF2B5EF4-FFF2-40B4-BE49-F238E27FC236}">
                <a16:creationId xmlns:a16="http://schemas.microsoft.com/office/drawing/2014/main" id="{AF56E1A0-0CF3-4BEB-BFEA-F0D4457737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568" y="5549264"/>
            <a:ext cx="258215" cy="258215"/>
          </a:xfrm>
          <a:prstGeom prst="rect">
            <a:avLst/>
          </a:prstGeom>
        </p:spPr>
      </p:pic>
      <p:sp>
        <p:nvSpPr>
          <p:cNvPr id="14" name="TextBox 11">
            <a:extLst>
              <a:ext uri="{FF2B5EF4-FFF2-40B4-BE49-F238E27FC236}">
                <a16:creationId xmlns:a16="http://schemas.microsoft.com/office/drawing/2014/main" id="{B77B4DD3-8203-4463-8B4E-53805D16D025}"/>
              </a:ext>
            </a:extLst>
          </p:cNvPr>
          <p:cNvSpPr txBox="1"/>
          <p:nvPr/>
        </p:nvSpPr>
        <p:spPr>
          <a:xfrm>
            <a:off x="5068369" y="5648222"/>
            <a:ext cx="2082338"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x-none" sz="9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www.sfs.md</a:t>
            </a:r>
            <a:endParaRPr kumimoji="0" lang="en-US" sz="900" b="0"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endParaRPr>
          </a:p>
        </p:txBody>
      </p:sp>
      <p:pic>
        <p:nvPicPr>
          <p:cNvPr id="2" name="Рисунок 1"/>
          <p:cNvPicPr>
            <a:picLocks noChangeAspect="1"/>
          </p:cNvPicPr>
          <p:nvPr/>
        </p:nvPicPr>
        <p:blipFill>
          <a:blip r:embed="rId4"/>
          <a:stretch>
            <a:fillRect/>
          </a:stretch>
        </p:blipFill>
        <p:spPr>
          <a:xfrm>
            <a:off x="3923927" y="1929828"/>
            <a:ext cx="4896545" cy="3892218"/>
          </a:xfrm>
          <a:prstGeom prst="rect">
            <a:avLst/>
          </a:prstGeom>
        </p:spPr>
      </p:pic>
    </p:spTree>
    <p:extLst>
      <p:ext uri="{BB962C8B-B14F-4D97-AF65-F5344CB8AC3E}">
        <p14:creationId xmlns:p14="http://schemas.microsoft.com/office/powerpoint/2010/main" val="21443258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0D1D9FE39DB944A96E3666DCFD5384" ma:contentTypeVersion="0" ma:contentTypeDescription="Creare document nou." ma:contentTypeScope="" ma:versionID="3995e091fe15750727e18881ee8e9b23">
  <xsd:schema xmlns:xsd="http://www.w3.org/2001/XMLSchema" xmlns:p="http://schemas.microsoft.com/office/2006/metadata/properties" targetNamespace="http://schemas.microsoft.com/office/2006/metadata/properties" ma:root="true" ma:fieldsID="d88be5b3ecfd90b4816867ec9497610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de conținut" ma:readOnly="true"/>
        <xsd:element ref="dc:title" minOccurs="0" maxOccurs="1" ma:index="4" ma:displayName="Titlu"/>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9152242-6C71-42B1-8B08-47B82F1708FB}">
  <ds:schemaRefs>
    <ds:schemaRef ds:uri="http://www.w3.org/XML/1998/namespace"/>
    <ds:schemaRef ds:uri="http://schemas.openxmlformats.org/package/2006/metadata/core-properties"/>
    <ds:schemaRef ds:uri="http://schemas.microsoft.com/office/2006/metadata/properties"/>
    <ds:schemaRef ds:uri="http://purl.org/dc/elements/1.1/"/>
    <ds:schemaRef ds:uri="http://purl.org/dc/dcmitype/"/>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29D96214-BB9D-45A3-8836-19250D69BDE5}">
  <ds:schemaRefs>
    <ds:schemaRef ds:uri="http://schemas.microsoft.com/sharepoint/v3/contenttype/forms"/>
  </ds:schemaRefs>
</ds:datastoreItem>
</file>

<file path=customXml/itemProps3.xml><?xml version="1.0" encoding="utf-8"?>
<ds:datastoreItem xmlns:ds="http://schemas.openxmlformats.org/officeDocument/2006/customXml" ds:itemID="{26E6A281-F42F-4749-B95D-FCABB1382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16182</TotalTime>
  <Words>13443</Words>
  <Application>Microsoft Office PowerPoint</Application>
  <PresentationFormat>Экран (4:3)</PresentationFormat>
  <Paragraphs>1773</Paragraphs>
  <Slides>95</Slides>
  <Notes>87</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95</vt:i4>
      </vt:variant>
    </vt:vector>
  </HeadingPairs>
  <TitlesOfParts>
    <vt:vector size="105" baseType="lpstr">
      <vt:lpstr>Arial</vt:lpstr>
      <vt:lpstr>Arial Narrow</vt:lpstr>
      <vt:lpstr>Calibri</vt:lpstr>
      <vt:lpstr>Calibri Light</vt:lpstr>
      <vt:lpstr>Cambria</vt:lpstr>
      <vt:lpstr>PF DinText Pro</vt:lpstr>
      <vt:lpstr>Times New Roman</vt:lpstr>
      <vt:lpstr>Wingdings</vt:lpstr>
      <vt:lpstr>1_Office Theme</vt:lpstr>
      <vt:lpstr>Документ</vt:lpstr>
      <vt:lpstr>                     </vt:lpstr>
      <vt:lpstr>Impozitarea bunurilor imobiliare și terenurilor este reglementată de prevederile:</vt:lpstr>
      <vt:lpstr>Subiecți ai impunerii</vt:lpstr>
      <vt:lpstr>Презентация PowerPoint</vt:lpstr>
      <vt:lpstr>Baza impozabilă</vt:lpstr>
      <vt:lpstr>  Informația  privind valoarea estimată în scopul impozitării</vt:lpstr>
      <vt:lpstr>Informația  privind valoarea estimată în scopul impozitării</vt:lpstr>
      <vt:lpstr>Презентация PowerPoint</vt:lpstr>
      <vt:lpstr>Презентация PowerPoint</vt:lpstr>
      <vt:lpstr>Deciziile privind cotele impozitelor locale (www.actelocale.gov.md)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Stabilirea cotelor taxelor locale AAPL stabilesc  cotele taxelor locale în funcţie de caracteristicile obiectelor impunerii.</vt:lpstr>
      <vt:lpstr>Deciziile privind cotele taxelor locale (www.actelocale.gov.md)</vt:lpstr>
      <vt:lpstr>Modul de apreciere a taxelor locale</vt:lpstr>
      <vt:lpstr>Taxa pentru amenajarea teritoriului </vt:lpstr>
      <vt:lpstr>Particularitățile stabilirii  obiectului impunerii la taxa pentru amenajarea teritoriului </vt:lpstr>
      <vt:lpstr>Taxa de organizare a licitaţiilor şi loteriilor pe teritoriul unităţii administrativ-teritoriale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Taxa pentru dispozitivele publicitare</vt:lpstr>
      <vt:lpstr>Презентация PowerPoint</vt:lpstr>
      <vt:lpstr>Презентация PowerPoint</vt:lpstr>
      <vt:lpstr>Taxa de aplicare a simbolicii locale</vt:lpstr>
      <vt:lpstr>Презентация PowerPoint</vt:lpstr>
      <vt:lpstr>Презентация PowerPoint</vt:lpstr>
      <vt:lpstr>Презентация PowerPoint</vt:lpstr>
      <vt:lpstr>Презентация PowerPoint</vt:lpstr>
      <vt:lpstr>Taxa de piață</vt:lpstr>
      <vt:lpstr>Taxa pentru cazare</vt:lpstr>
      <vt:lpstr>Taxa balneară</vt:lpstr>
      <vt:lpstr>Taxa pentru prestarea serviciilor de transport auto de călători pe teritoriul municipiilor, orașelor şi satelor (comunelor)</vt:lpstr>
      <vt:lpstr>Презентация PowerPoint</vt:lpstr>
      <vt:lpstr>Obligativitatea  notificării/ autorizării activităţilor  de către autoritatea administraţiei publice locale în cazul obiectelor impunerii cu:</vt:lpstr>
      <vt:lpstr>     Înlesniri la plata taxelor locale  Categoriile de subiecți care beneficiază de scutiri de la plata taxelor locale sunt prevăzute la art. 295 din Codul fiscal.   Autoritatea administraţiei publice locale, în corespundere cu prevederile art. 296 din Codul fiscal, dacă efectuează concomitent modificările corespunzătoare în bugetul local, poate: - să acorde subiecţilor impunerii scutiri în plus la cele enumerate la art.295; - să acorde amînări la plata taxelor locale pe anul fiscal respectiv; - să prevadă înlesniri la plata taxelor locale pentru categoriile social-vulnerabile ale populaţiei. </vt:lpstr>
      <vt:lpstr>Raportarea obligațiilor fiscale aferente taxelor locale</vt:lpstr>
      <vt:lpstr>RAPORTAREA OBLIGAȚILOR FISCALE Darea de seamă pe taxele locale</vt:lpstr>
      <vt:lpstr>RAPORTAREA OBLIGAȚILOR FISCALE  </vt:lpstr>
      <vt:lpstr>RAPORTAREA OBLIGAȚILOR FISCALE  </vt:lpstr>
      <vt:lpstr>Презентация PowerPoint</vt:lpstr>
      <vt:lpstr>Презентация PowerPoint</vt:lpstr>
      <vt:lpstr>                     </vt:lpstr>
      <vt:lpstr>Sistemul taxelor pentru resursele naturale  reglementate de titlu VIII din Codul fiscal include:  </vt:lpstr>
      <vt:lpstr>Taxa pentru apă</vt:lpstr>
      <vt:lpstr>Презентация PowerPoint</vt:lpstr>
      <vt:lpstr>Modul de calculare </vt:lpstr>
      <vt:lpstr>Înlesniri fiscale</vt:lpstr>
      <vt:lpstr>Taxa pentru extragerea mineralelor utile </vt:lpstr>
      <vt:lpstr>Презентация PowerPoint</vt:lpstr>
      <vt:lpstr>Modul de calculare </vt:lpstr>
      <vt:lpstr>Taxa pentru folosirea subsolului</vt:lpstr>
      <vt:lpstr>Презентация PowerPoint</vt:lpstr>
      <vt:lpstr>Modul de calculare </vt:lpstr>
      <vt:lpstr>Termenele de achitare și de prezentare a dărilor de seamă  la taxele pentru resursele naturale</vt:lpstr>
      <vt:lpstr>Презентация PowerPoint</vt:lpstr>
      <vt:lpstr>                     </vt:lpstr>
      <vt:lpstr>Презентация PowerPoint</vt:lpstr>
      <vt:lpstr>Taxa pentru folosirea drumurilor  de către autovehiculele înmatriculate în RM</vt:lpstr>
      <vt:lpstr>Презентация PowerPoint</vt:lpstr>
      <vt:lpstr>Taxa pentru folosirea drumurilor  de către autovehiculele înmatriculate în RM</vt:lpstr>
      <vt:lpstr>Calcularea taxei pentru folosirea drumurilor  de către autovehiculele înmatriculate în RM</vt:lpstr>
      <vt:lpstr>Achitarea taxei pentru folosirea drumurilor  de către autovehiculele înmatriculate în RM</vt:lpstr>
      <vt:lpstr>Articolul 342 2. Norme speciale privind perioada fiscală şi modul de calculare şi achitare a taxei, în cazul autovehiculelor înmatriculate provizoriu pentru probe </vt:lpstr>
      <vt:lpstr>Raportarea obligațiilor fiscale aferente   taxei pentru folosirea drumurilor  de către autovehiculele înmatriculate în RM</vt:lpstr>
      <vt:lpstr>Презентация PowerPoint</vt:lpstr>
      <vt:lpstr>Taxa pentru folosirea drumurilor de către autovehicule  a căror masă totală, sarcină masică pe axă sau  ale căror dimensiuni depăşesc limitele admise</vt:lpstr>
      <vt:lpstr>Презентация PowerPoint</vt:lpstr>
      <vt:lpstr>Taxa pentru folosirea drumurilor de către autovehicule  a căror masă totală, sarcină masică pe axă sau  ale căror dimensiuni depăşesc limitele admise</vt:lpstr>
      <vt:lpstr>Taxele pentru folosirea zonei drumului public  şi/sau zonelor de protecţie a acestuia din afara perimetrului localităţilor  </vt:lpstr>
      <vt:lpstr>Anexa nr. 6 Taxa pentru folosirea zonei drumului public  şi/sau zonelor de protecţie a acestuia din afara perimetrului localităţilor pentru amplasarea publicității exterioare și taxa pentru folosirea zonei drumului public  şi/sau zonelor de protecţie a acestuia din afara perimetrului localităţilor pentru amplasarea obiectivelor de prestare a serviciilor rutiere și a obiectivelor comercial-economice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Gutu Steluta</cp:lastModifiedBy>
  <cp:revision>794</cp:revision>
  <cp:lastPrinted>2019-06-06T05:55:33Z</cp:lastPrinted>
  <dcterms:created xsi:type="dcterms:W3CDTF">2014-06-20T16:36:54Z</dcterms:created>
  <dcterms:modified xsi:type="dcterms:W3CDTF">2024-02-02T06:02:21Z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0x0101003E0D1D9FE39DB944A96E3666DCFD5384</vt:lpwstr>
  </property>
</Properties>
</file>